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6797675" cy="9926638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59"/>
    <p:restoredTop sz="94687"/>
  </p:normalViewPr>
  <p:slideViewPr>
    <p:cSldViewPr>
      <p:cViewPr varScale="1">
        <p:scale>
          <a:sx n="53" d="100"/>
          <a:sy n="53" d="100"/>
        </p:scale>
        <p:origin x="-2645" y="-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5201" y="1754276"/>
            <a:ext cx="302895" cy="8835390"/>
          </a:xfrm>
          <a:custGeom>
            <a:avLst/>
            <a:gdLst/>
            <a:ahLst/>
            <a:cxnLst/>
            <a:rect l="l" t="t" r="r" b="b"/>
            <a:pathLst>
              <a:path w="302895" h="8835390">
                <a:moveTo>
                  <a:pt x="0" y="8835123"/>
                </a:moveTo>
                <a:lnTo>
                  <a:pt x="302399" y="8835123"/>
                </a:lnTo>
                <a:lnTo>
                  <a:pt x="302399" y="0"/>
                </a:lnTo>
                <a:lnTo>
                  <a:pt x="0" y="0"/>
                </a:lnTo>
                <a:lnTo>
                  <a:pt x="0" y="8835123"/>
                </a:lnTo>
                <a:close/>
              </a:path>
            </a:pathLst>
          </a:custGeom>
          <a:solidFill>
            <a:srgbClr val="5C73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5201" y="118795"/>
            <a:ext cx="302895" cy="1289685"/>
          </a:xfrm>
          <a:custGeom>
            <a:avLst/>
            <a:gdLst/>
            <a:ahLst/>
            <a:cxnLst/>
            <a:rect l="l" t="t" r="r" b="b"/>
            <a:pathLst>
              <a:path w="302895" h="1289685">
                <a:moveTo>
                  <a:pt x="0" y="1289202"/>
                </a:moveTo>
                <a:lnTo>
                  <a:pt x="302399" y="1289202"/>
                </a:lnTo>
                <a:lnTo>
                  <a:pt x="302399" y="0"/>
                </a:lnTo>
                <a:lnTo>
                  <a:pt x="0" y="0"/>
                </a:lnTo>
                <a:lnTo>
                  <a:pt x="0" y="1289202"/>
                </a:lnTo>
                <a:close/>
              </a:path>
            </a:pathLst>
          </a:custGeom>
          <a:solidFill>
            <a:srgbClr val="5C73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5201" y="1407998"/>
            <a:ext cx="7344409" cy="346710"/>
          </a:xfrm>
          <a:custGeom>
            <a:avLst/>
            <a:gdLst/>
            <a:ahLst/>
            <a:cxnLst/>
            <a:rect l="l" t="t" r="r" b="b"/>
            <a:pathLst>
              <a:path w="7344409" h="346710">
                <a:moveTo>
                  <a:pt x="7344003" y="0"/>
                </a:moveTo>
                <a:lnTo>
                  <a:pt x="0" y="0"/>
                </a:lnTo>
                <a:lnTo>
                  <a:pt x="0" y="346278"/>
                </a:lnTo>
                <a:lnTo>
                  <a:pt x="7344003" y="346278"/>
                </a:lnTo>
                <a:lnTo>
                  <a:pt x="7344003" y="0"/>
                </a:lnTo>
                <a:close/>
              </a:path>
            </a:pathLst>
          </a:custGeom>
          <a:solidFill>
            <a:srgbClr val="E6E7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85554" y="7907402"/>
            <a:ext cx="6514465" cy="596265"/>
          </a:xfrm>
          <a:custGeom>
            <a:avLst/>
            <a:gdLst/>
            <a:ahLst/>
            <a:cxnLst/>
            <a:rect l="l" t="t" r="r" b="b"/>
            <a:pathLst>
              <a:path w="6514465" h="596265">
                <a:moveTo>
                  <a:pt x="6370447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451751"/>
                </a:lnTo>
                <a:lnTo>
                  <a:pt x="7341" y="497265"/>
                </a:lnTo>
                <a:lnTo>
                  <a:pt x="27785" y="536792"/>
                </a:lnTo>
                <a:lnTo>
                  <a:pt x="58959" y="567962"/>
                </a:lnTo>
                <a:lnTo>
                  <a:pt x="98490" y="588403"/>
                </a:lnTo>
                <a:lnTo>
                  <a:pt x="144005" y="595744"/>
                </a:lnTo>
                <a:lnTo>
                  <a:pt x="6370447" y="595744"/>
                </a:lnTo>
                <a:lnTo>
                  <a:pt x="6415960" y="588403"/>
                </a:lnTo>
                <a:lnTo>
                  <a:pt x="6455488" y="567962"/>
                </a:lnTo>
                <a:lnTo>
                  <a:pt x="6486658" y="536792"/>
                </a:lnTo>
                <a:lnTo>
                  <a:pt x="6507098" y="497265"/>
                </a:lnTo>
                <a:lnTo>
                  <a:pt x="6514439" y="451751"/>
                </a:lnTo>
                <a:lnTo>
                  <a:pt x="6514439" y="144005"/>
                </a:lnTo>
                <a:lnTo>
                  <a:pt x="6507099" y="98485"/>
                </a:lnTo>
                <a:lnTo>
                  <a:pt x="6486658" y="58954"/>
                </a:lnTo>
                <a:lnTo>
                  <a:pt x="6455488" y="27782"/>
                </a:lnTo>
                <a:lnTo>
                  <a:pt x="6415960" y="7340"/>
                </a:lnTo>
                <a:lnTo>
                  <a:pt x="6370447" y="0"/>
                </a:lnTo>
                <a:close/>
              </a:path>
            </a:pathLst>
          </a:custGeom>
          <a:solidFill>
            <a:srgbClr val="FDDD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4ACBA4F2-D14C-824B-81D2-4F932F8434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19799" y="47789"/>
            <a:ext cx="7556499" cy="1068879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342299" y="718820"/>
            <a:ext cx="575691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3600" b="1" spc="-20" dirty="0" smtClean="0">
                <a:solidFill>
                  <a:srgbClr val="FF0000"/>
                </a:solidFill>
                <a:latin typeface="Montserrat-Medium"/>
                <a:cs typeface="Montserrat-Medium"/>
              </a:rPr>
              <a:t>ВНИМАНИЕ! ФЕЙК!</a:t>
            </a:r>
            <a:endParaRPr sz="3600" b="1" dirty="0">
              <a:solidFill>
                <a:srgbClr val="FF0000"/>
              </a:solidFill>
              <a:latin typeface="Montserrat-Medium"/>
              <a:cs typeface="Montserrat-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2261" y="1981488"/>
            <a:ext cx="3918493" cy="7150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231F20"/>
                </a:solidFill>
                <a:latin typeface="Montserrat"/>
                <a:cs typeface="Times New Roman" pitchFamily="18" charset="0"/>
              </a:rPr>
              <a:t>Отделение Социального фонда России 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231F20"/>
                </a:solidFill>
                <a:latin typeface="Montserrat"/>
                <a:cs typeface="Times New Roman" pitchFamily="18" charset="0"/>
              </a:rPr>
              <a:t>по Воронежской области обращает внимание </a:t>
            </a:r>
            <a:r>
              <a:rPr lang="ru-RU" sz="2000" b="1" smtClean="0">
                <a:solidFill>
                  <a:srgbClr val="231F20"/>
                </a:solidFill>
                <a:latin typeface="Montserrat"/>
                <a:cs typeface="Times New Roman" pitchFamily="18" charset="0"/>
              </a:rPr>
              <a:t>жителей региона </a:t>
            </a:r>
            <a:r>
              <a:rPr lang="ru-RU" sz="2000" b="1" dirty="0" smtClean="0">
                <a:solidFill>
                  <a:srgbClr val="231F20"/>
                </a:solidFill>
                <a:latin typeface="Montserrat"/>
                <a:cs typeface="Times New Roman" pitchFamily="18" charset="0"/>
              </a:rPr>
              <a:t>на то, что в сети Интернет начала распространяться информация о том, 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231F20"/>
                </a:solidFill>
                <a:latin typeface="Montserrat"/>
                <a:cs typeface="Times New Roman" pitchFamily="18" charset="0"/>
              </a:rPr>
              <a:t>что с 1 сентября пенсионеры начнут получать выплаты в цифровых рублях. Те, кто против, якобы должны написать в Социальный фонд заявление об отказе.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endParaRPr lang="ru-RU" sz="2000" b="1" dirty="0" smtClean="0">
              <a:solidFill>
                <a:schemeClr val="tx1"/>
              </a:solidFill>
              <a:latin typeface="Montserrat"/>
              <a:cs typeface="Times New Roman" pitchFamily="18" charset="0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FF0000"/>
                </a:solidFill>
                <a:latin typeface="Montserrat"/>
                <a:cs typeface="Times New Roman" pitchFamily="18" charset="0"/>
              </a:rPr>
              <a:t>Данная информация не соответствует действительности и является </a:t>
            </a:r>
            <a:r>
              <a:rPr lang="ru-RU" sz="2000" b="1" dirty="0" err="1" smtClean="0">
                <a:solidFill>
                  <a:srgbClr val="FF0000"/>
                </a:solidFill>
                <a:latin typeface="Montserrat"/>
                <a:cs typeface="Times New Roman" pitchFamily="18" charset="0"/>
              </a:rPr>
              <a:t>фейковой</a:t>
            </a:r>
            <a:r>
              <a:rPr lang="ru-RU" sz="2000" b="1" dirty="0" smtClean="0">
                <a:solidFill>
                  <a:srgbClr val="FF0000"/>
                </a:solidFill>
                <a:latin typeface="Montserrat"/>
                <a:cs typeface="Times New Roman" pitchFamily="18" charset="0"/>
              </a:rPr>
              <a:t>.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endParaRPr lang="ru-RU" sz="2000" b="1" dirty="0" smtClean="0">
              <a:solidFill>
                <a:srgbClr val="231F20"/>
              </a:solidFill>
              <a:latin typeface="Montserrat"/>
              <a:cs typeface="Times New Roman" pitchFamily="18" charset="0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231F20"/>
                </a:solidFill>
                <a:latin typeface="Montserrat"/>
                <a:cs typeface="Times New Roman" pitchFamily="18" charset="0"/>
              </a:rPr>
              <a:t>Центробанк уже дал опровержение.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endParaRPr lang="ru-RU" b="1" dirty="0">
              <a:solidFill>
                <a:srgbClr val="231F20"/>
              </a:solidFill>
              <a:latin typeface="Montserrat"/>
              <a:cs typeface="Montserrat"/>
            </a:endParaRPr>
          </a:p>
        </p:txBody>
      </p:sp>
      <p:pic>
        <p:nvPicPr>
          <p:cNvPr id="1026" name="Picture 2" descr="C:\Users\046-2201\Desktop\3AnKcWRJ_G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7297" y="2343704"/>
            <a:ext cx="2915122" cy="4866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13499" y="8623163"/>
            <a:ext cx="6625814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endParaRPr lang="ru-RU" b="1" dirty="0" smtClean="0">
              <a:solidFill>
                <a:srgbClr val="FF0000"/>
              </a:solidFill>
              <a:latin typeface="Montserrat"/>
              <a:cs typeface="Montserrat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200" b="1" dirty="0" smtClean="0">
                <a:solidFill>
                  <a:srgbClr val="FF0000"/>
                </a:solidFill>
                <a:latin typeface="Montserrat"/>
                <a:cs typeface="Montserrat"/>
              </a:rPr>
              <a:t>Писать заявление об отказе не требуется!</a:t>
            </a: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endParaRPr lang="ru-RU" sz="1900" b="1" dirty="0" smtClean="0">
              <a:solidFill>
                <a:srgbClr val="231F20"/>
              </a:solidFill>
              <a:latin typeface="Montserrat"/>
              <a:cs typeface="Montserrat"/>
            </a:endParaRP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ru-RU" sz="1900" b="1" dirty="0" smtClean="0">
                <a:latin typeface="Montserrat"/>
                <a:cs typeface="Montserrat"/>
              </a:rPr>
              <a:t>	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76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Ветрова Ольга Александровна</dc:creator>
  <cp:lastModifiedBy>Корнеева Светлана Александровна</cp:lastModifiedBy>
  <cp:revision>13</cp:revision>
  <cp:lastPrinted>2024-08-16T11:06:10Z</cp:lastPrinted>
  <dcterms:created xsi:type="dcterms:W3CDTF">2023-11-20T10:18:47Z</dcterms:created>
  <dcterms:modified xsi:type="dcterms:W3CDTF">2024-08-16T11:59:44Z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2023-11-20T00:00:00Z</vt:filetime>
  </property>
  <property fmtid="{D5CDD505-2E9C-101B-9397-08002B2CF9AE}" pid="3" name="Creator">
    <vt:lpwstr>Adobe InDesign 18.3 (Macintosh)</vt:lpwstr>
  </property>
  <property fmtid="{D5CDD505-2E9C-101B-9397-08002B2CF9AE}" pid="4" name="LastSaved">
    <vt:filetime>2023-11-20T00:00:00Z</vt:filetime>
  </property>
  <property fmtid="{D5CDD505-2E9C-101B-9397-08002B2CF9AE}" pid="5" name="Producer">
    <vt:lpwstr>Adobe PDF Library 17.0</vt:lpwstr>
  </property>
</Properties>
</file>