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0" r:id="rId2"/>
    <p:sldId id="391" r:id="rId3"/>
    <p:sldId id="413" r:id="rId4"/>
    <p:sldId id="414" r:id="rId5"/>
    <p:sldId id="396" r:id="rId6"/>
    <p:sldId id="394" r:id="rId7"/>
    <p:sldId id="421" r:id="rId8"/>
    <p:sldId id="410" r:id="rId9"/>
    <p:sldId id="395" r:id="rId10"/>
    <p:sldId id="412" r:id="rId11"/>
    <p:sldId id="422" r:id="rId12"/>
    <p:sldId id="411" r:id="rId13"/>
    <p:sldId id="415" r:id="rId14"/>
    <p:sldId id="397" r:id="rId15"/>
    <p:sldId id="418" r:id="rId16"/>
    <p:sldId id="401" r:id="rId17"/>
    <p:sldId id="417" r:id="rId18"/>
    <p:sldId id="416" r:id="rId19"/>
    <p:sldId id="420" r:id="rId20"/>
    <p:sldId id="341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1853F-F899-4B2F-85AC-FA0341526B79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3A446-6952-4FAA-AA73-816D00769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0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B759CA38-929A-47A1-83DB-B6B9225E7C36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5AA71845-74D2-4B19-B0E0-4A3E2B238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8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93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3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9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2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3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3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6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66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5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5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0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9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1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5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2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3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8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0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3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1000">
              <a:srgbClr val="B3D1F0">
                <a:alpha val="99000"/>
                <a:lumMod val="25000"/>
                <a:lumOff val="75000"/>
              </a:srgbClr>
            </a:gs>
            <a:gs pos="15000">
              <a:srgbClr val="85C2FF"/>
            </a:gs>
            <a:gs pos="65000">
              <a:srgbClr val="C4D6EB"/>
            </a:gs>
            <a:gs pos="99242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36.mchs.gov.ru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6.mchs.gov.ru/deyatelnost/napravleniya-deyatelnosti/grazhdanskaya-oborona" TargetMode="External"/><Relationship Id="rId5" Type="http://schemas.openxmlformats.org/officeDocument/2006/relationships/hyperlink" Target="https://36.mchs.gov.ru/deyatelnost/napravleniya-deyatelnosti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36.mchs.gov.ru/deyatelnost" TargetMode="External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02316" y="1927239"/>
            <a:ext cx="11042737" cy="206210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Особенности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действий руководителя учреждения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 получении сигнала оповещения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 возможной опасности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823075"/>
            <a:ext cx="2844800" cy="365125"/>
          </a:xfrm>
          <a:prstGeom prst="rect">
            <a:avLst/>
          </a:prstGeom>
        </p:spPr>
        <p:txBody>
          <a:bodyPr/>
          <a:lstStyle/>
          <a:p>
            <a:fld id="{BB743BBD-8DBF-4F19-ABC3-F40947D8379D}" type="slidenum">
              <a:rPr lang="ru-RU" smtClean="0"/>
              <a:t>1</a:t>
            </a:fld>
            <a:endParaRPr lang="ru-RU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86982" y="276169"/>
            <a:ext cx="10958071" cy="78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Главное управление МЧС России </a:t>
            </a:r>
          </a:p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по Воронежской области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86982" y="5982702"/>
            <a:ext cx="10958071" cy="4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2024 г.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41868" y="5130986"/>
            <a:ext cx="11306386" cy="4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Управление </a:t>
            </a:r>
            <a:r>
              <a:rPr lang="ru-RU" altLang="ru-RU" sz="2400" b="1" dirty="0">
                <a:solidFill>
                  <a:schemeClr val="dk1"/>
                </a:solidFill>
                <a:latin typeface="+mn-lt"/>
                <a:cs typeface="+mn-cs"/>
              </a:rPr>
              <a:t>гражданской обороны и защиты </a:t>
            </a:r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населения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4" y="140057"/>
            <a:ext cx="911016" cy="987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47" y="252711"/>
            <a:ext cx="1236134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chemeClr val="accent5"/>
                </a:solidFill>
              </a:rPr>
              <a:t>Решением заседания оперативного штаба </a:t>
            </a:r>
            <a:r>
              <a:rPr lang="ru-RU" sz="2400" b="1" dirty="0" smtClean="0">
                <a:solidFill>
                  <a:schemeClr val="accent5"/>
                </a:solidFill>
              </a:rPr>
              <a:t>Правительства Воронежской области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9332" y="746760"/>
            <a:ext cx="4998720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32" y="711626"/>
            <a:ext cx="4998720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rgbClr val="FFFF00"/>
                </a:solidFill>
              </a:rPr>
              <a:t>утвержден порядок действия населения при объявлении «ВОЗДУШНОЙ ТРЕВОГИ»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5970" y="744491"/>
            <a:ext cx="6665461" cy="128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051" y="696147"/>
            <a:ext cx="6743379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rgbClr val="FFFF00"/>
                </a:solidFill>
              </a:rPr>
              <a:t>утвержден порядок действия </a:t>
            </a:r>
            <a:r>
              <a:rPr lang="ru-RU" sz="2400" b="1" dirty="0" smtClean="0">
                <a:solidFill>
                  <a:srgbClr val="FFFF00"/>
                </a:solidFill>
              </a:rPr>
              <a:t>населения </a:t>
            </a:r>
            <a:r>
              <a:rPr lang="ru-RU" sz="2400" b="1" dirty="0">
                <a:solidFill>
                  <a:srgbClr val="FFFF00"/>
                </a:solidFill>
              </a:rPr>
              <a:t>при получении информации </a:t>
            </a:r>
            <a:r>
              <a:rPr lang="ru-RU" sz="2400" b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ОБ ОПАСНОСТИ АТАКИ БЕСПИЛОТНЫХ ВОЗДУШНЫХ СУДОВ» </a:t>
            </a:r>
          </a:p>
        </p:txBody>
      </p:sp>
      <p:sp>
        <p:nvSpPr>
          <p:cNvPr id="9" name="Овал 8"/>
          <p:cNvSpPr/>
          <p:nvPr/>
        </p:nvSpPr>
        <p:spPr>
          <a:xfrm>
            <a:off x="239332" y="2172823"/>
            <a:ext cx="5285168" cy="32830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этом сигнале осуществляется запуск системы оповещения населения с использованием электросирен и выносных акустических установок в режиме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СИРЕНА ПРЕРЫВИСТО»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>
                <a:solidFill>
                  <a:schemeClr val="tx1"/>
                </a:solidFill>
              </a:rPr>
              <a:t>задействованием информационных </a:t>
            </a:r>
            <a:r>
              <a:rPr lang="ru-RU" b="1" dirty="0" smtClean="0">
                <a:solidFill>
                  <a:schemeClr val="tx1"/>
                </a:solidFill>
              </a:rPr>
              <a:t>ресурсов, перехватом теле и радио вещания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34291" y="2113228"/>
            <a:ext cx="6347139" cy="33426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 этом сигнале осуществляется информирование население с использованием информационных ресурсов, публикации в сетевых изданиях, телеграмм-каналах, получением </a:t>
            </a:r>
            <a:r>
              <a:rPr lang="en-US" sz="2000" b="1" dirty="0">
                <a:solidFill>
                  <a:schemeClr val="tx1"/>
                </a:solidFill>
              </a:rPr>
              <a:t>push</a:t>
            </a:r>
            <a:r>
              <a:rPr lang="ru-RU" sz="2000" b="1" dirty="0">
                <a:solidFill>
                  <a:schemeClr val="tx1"/>
                </a:solidFill>
              </a:rPr>
              <a:t> – уведомлений в приложении МЧС России,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смс </a:t>
            </a:r>
            <a:r>
              <a:rPr lang="ru-RU" sz="2000" b="1" dirty="0">
                <a:solidFill>
                  <a:schemeClr val="tx1"/>
                </a:solidFill>
              </a:rPr>
              <a:t>– рассылки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66" y="5249333"/>
            <a:ext cx="2777067" cy="1608667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621280" y="2026920"/>
            <a:ext cx="320040" cy="4114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647840" y="2026920"/>
            <a:ext cx="320040" cy="4114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57" y="5147733"/>
            <a:ext cx="1463040" cy="171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97" y="5147734"/>
            <a:ext cx="1339379" cy="17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ДОВОДИМЫЙ СИГНАЛ ОПОВЕЩЕНИЯ «ВНИМАНИЕ ВСЕМ! ВОЗДУШНАЯ ТРЕВОГА»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7598" y="719557"/>
            <a:ext cx="3525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«ВОЗДУШНАЯ ТРЕВОГА»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418" y="1336254"/>
            <a:ext cx="5211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Это угроза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«АВИАЦИОННОЙ </a:t>
            </a:r>
            <a:r>
              <a:rPr lang="ru-RU" sz="2400" b="1" dirty="0">
                <a:solidFill>
                  <a:srgbClr val="FF0000"/>
                </a:solidFill>
              </a:rPr>
              <a:t>ИЛИ </a:t>
            </a:r>
            <a:r>
              <a:rPr lang="ru-RU" sz="2400" b="1" dirty="0" smtClean="0">
                <a:solidFill>
                  <a:srgbClr val="FF0000"/>
                </a:solidFill>
              </a:rPr>
              <a:t>РАКЕТНОЙ ОПАСНОСТИ»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999185" y="4991857"/>
            <a:ext cx="1264920" cy="350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3236750"/>
            <a:ext cx="11684716" cy="9066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ДОВОДИМЫЙ СИГНАЛ ОПОВЕЩЕНИЯ </a:t>
            </a:r>
            <a:r>
              <a:rPr lang="ru-RU" sz="2400" b="1" dirty="0">
                <a:solidFill>
                  <a:schemeClr val="accent5"/>
                </a:solidFill>
              </a:rPr>
              <a:t>«ОПАСНОСТЬ АТАКИ БЕСПИЛОТНЫХ ВОЗДУШНЫХ СУДОВ»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2240" y="4714495"/>
            <a:ext cx="459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Угроза «ОПАСНОСТЬ АТАКИ БЕСПИЛОТНЫХ ВОЗДУШНЫХ СУДОВ»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33" y="781476"/>
            <a:ext cx="3823828" cy="255049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1215390" y="1761158"/>
            <a:ext cx="1264920" cy="350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" y="4123928"/>
            <a:ext cx="373371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" y="381000"/>
            <a:ext cx="11570904" cy="61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19" y="3932067"/>
            <a:ext cx="5552189" cy="152190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314846"/>
            <a:ext cx="11684716" cy="4299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000" b="1" dirty="0" smtClean="0">
                <a:solidFill>
                  <a:schemeClr val="accent5"/>
                </a:solidFill>
              </a:rPr>
              <a:t>ПРЕДЛАГАЕМЫЙ ТИПОВОЙ ПОРЯДОК ОБЩИХ ДЕЙСТВИЙ РУКОВОДИТЕЛЯ (ВОСПИТАТЕЛЯ), РЕБЕНКА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334" y="1402081"/>
            <a:ext cx="2476190" cy="333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20" y="1836738"/>
            <a:ext cx="5552190" cy="1851342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 rot="5400000">
            <a:off x="2632432" y="-527190"/>
            <a:ext cx="594915" cy="31623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Руководителю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8549973" y="-413351"/>
            <a:ext cx="594913" cy="2912064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Ребенку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94" y="1402080"/>
            <a:ext cx="2476190" cy="33333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473389" y="2392680"/>
            <a:ext cx="4606091" cy="15240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09791" y="4434840"/>
            <a:ext cx="4608729" cy="15240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5" y="1836738"/>
            <a:ext cx="5942796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53148"/>
            <a:ext cx="11684716" cy="77046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000" b="1" dirty="0">
                <a:solidFill>
                  <a:schemeClr val="accent5"/>
                </a:solidFill>
              </a:rPr>
              <a:t>ПРЕДЛАГАЕМЫЙ ТИПОВОЙ ПОРЯДОК ДЕЙСТВИЯ РУКОВОДИТЕЛЯ (ВОСПИТАТЕЛЯ) </a:t>
            </a:r>
            <a:r>
              <a:rPr lang="ru-RU" sz="2000" b="1" dirty="0" smtClean="0">
                <a:solidFill>
                  <a:schemeClr val="accent5"/>
                </a:solidFill>
              </a:rPr>
              <a:t>В </a:t>
            </a:r>
            <a:r>
              <a:rPr lang="ru-RU" sz="2000" b="1" dirty="0">
                <a:solidFill>
                  <a:schemeClr val="accent5"/>
                </a:solidFill>
              </a:rPr>
              <a:t>СЛУЧАЕ </a:t>
            </a:r>
            <a:r>
              <a:rPr lang="ru-RU" sz="2000" b="1" dirty="0" smtClean="0">
                <a:solidFill>
                  <a:schemeClr val="accent5"/>
                </a:solidFill>
              </a:rPr>
              <a:t>ОБНАРУЖЕНИЯ ВЗРЫВООПАСНОГО ПРЕДМЕТА (ВОП)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0" y="976011"/>
            <a:ext cx="3885714" cy="26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95" y="1342416"/>
            <a:ext cx="3275639" cy="2315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1" y="764345"/>
            <a:ext cx="2984499" cy="2915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2" y="764345"/>
            <a:ext cx="2921001" cy="2911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300" y="3675670"/>
            <a:ext cx="2984499" cy="3145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3732" y="3675670"/>
            <a:ext cx="2921001" cy="31018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47132" y="3826933"/>
            <a:ext cx="4447039" cy="48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Примите меры к недопущению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место происшествия (обнаружения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ВОП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716" y="4468231"/>
            <a:ext cx="4447039" cy="48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разрешайте несанкционированную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фото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видеосъемку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2716" y="5109530"/>
            <a:ext cx="4447039" cy="80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Осуществляют визуальное наблюдение за прилегающей территорией,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 целях выявления посторонних лиц и предметов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2716" y="6098401"/>
            <a:ext cx="4447039" cy="3944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вызова ждите приезда дежурных служб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ВАЖНО ЗНАТЬ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4" y="891715"/>
            <a:ext cx="11702133" cy="58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ВАЖНО ЗНАТЬ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3" y="757646"/>
            <a:ext cx="11693425" cy="5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ВАЖНО ЗНАТЬ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8" y="771525"/>
            <a:ext cx="11565501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782" y="687404"/>
            <a:ext cx="10718800" cy="23198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 действий граждан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оповещения, памятки по гражданской обороне, размещена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официального сайта Главного управления МЧС России по Воронежской области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Главная"/>
              </a:rPr>
              <a:t>Главная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Деятельность"/>
              </a:rPr>
              <a:t>Деятельность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Направления деятельности"/>
              </a:rPr>
              <a:t>Направления деятельности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Гражданская оборона"/>
              </a:rPr>
              <a:t>Гражданская оборона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Памятки и плакаты по гражданской обороне</a:t>
            </a:r>
            <a:r>
              <a:rPr lang="ru-RU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«МЧС России».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3505319"/>
            <a:ext cx="3845559" cy="2660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79" y="3505319"/>
            <a:ext cx="4104641" cy="266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1" y="3505317"/>
            <a:ext cx="1656079" cy="2660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1" y="3505319"/>
            <a:ext cx="1562898" cy="26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815" y="778842"/>
            <a:ext cx="10718800" cy="609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Способы укрепления окон и первых этажей зданий (мешками с песком, </a:t>
            </a:r>
            <a:r>
              <a:rPr lang="ru-RU" dirty="0" err="1" smtClean="0"/>
              <a:t>бронепленкой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1712073"/>
            <a:ext cx="2891740" cy="1769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4109945"/>
            <a:ext cx="2891740" cy="1986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2" y="1712072"/>
            <a:ext cx="2804920" cy="176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21" y="4109944"/>
            <a:ext cx="3278293" cy="1986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22" y="1712072"/>
            <a:ext cx="3278293" cy="176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2" y="4109945"/>
            <a:ext cx="2804920" cy="19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24" y="111728"/>
            <a:ext cx="11684716" cy="66273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indent="365125" algn="just"/>
            <a:r>
              <a:rPr lang="ru-RU" sz="2400" b="1" dirty="0" smtClean="0"/>
              <a:t>1.Федеральный </a:t>
            </a:r>
            <a:r>
              <a:rPr lang="ru-RU" sz="2400" b="1" dirty="0"/>
              <a:t>закон </a:t>
            </a:r>
            <a:r>
              <a:rPr lang="ru-RU" sz="2400" b="1" dirty="0" smtClean="0"/>
              <a:t>РФ </a:t>
            </a:r>
            <a:r>
              <a:rPr lang="ru-RU" sz="2400" b="1" dirty="0" smtClean="0">
                <a:solidFill>
                  <a:srgbClr val="FF0000"/>
                </a:solidFill>
              </a:rPr>
              <a:t>от 12.02.1998 № 28-ФЗ </a:t>
            </a:r>
            <a:r>
              <a:rPr lang="ru-RU" sz="2400" b="1" dirty="0" smtClean="0"/>
              <a:t>"О </a:t>
            </a:r>
            <a:r>
              <a:rPr lang="ru-RU" sz="2400" b="1" dirty="0"/>
              <a:t>гражданской </a:t>
            </a:r>
            <a:r>
              <a:rPr lang="ru-RU" sz="2400" b="1" dirty="0" smtClean="0"/>
              <a:t>обороне»;</a:t>
            </a:r>
          </a:p>
          <a:p>
            <a:pPr indent="365125" algn="just"/>
            <a:r>
              <a:rPr lang="ru-RU" sz="2400" b="1" dirty="0" smtClean="0"/>
              <a:t>2.Постановление Правительства РФ </a:t>
            </a:r>
            <a:r>
              <a:rPr lang="ru-RU" sz="2400" b="1" dirty="0" smtClean="0">
                <a:solidFill>
                  <a:srgbClr val="FF0000"/>
                </a:solidFill>
              </a:rPr>
              <a:t>от 02.11.2000 № 841 </a:t>
            </a:r>
            <a:r>
              <a:rPr lang="ru-RU" sz="2400" b="1" dirty="0" smtClean="0"/>
              <a:t>«Об утверждении положения о подготовке населения в области гражданской обороны»;</a:t>
            </a:r>
            <a:endParaRPr lang="en-US" sz="2400" b="1" dirty="0" smtClean="0"/>
          </a:p>
          <a:p>
            <a:pPr indent="365125" algn="just"/>
            <a:r>
              <a:rPr lang="en-US" sz="2400" b="1" dirty="0" smtClean="0"/>
              <a:t>3</a:t>
            </a:r>
            <a:r>
              <a:rPr lang="ru-RU" sz="2400" b="1" dirty="0" smtClean="0"/>
              <a:t>. </a:t>
            </a:r>
            <a:r>
              <a:rPr lang="ru-RU" sz="2400" b="1" smtClean="0"/>
              <a:t>Постановление Правительства </a:t>
            </a:r>
            <a:r>
              <a:rPr lang="ru-RU" sz="2400" b="1" dirty="0" smtClean="0"/>
              <a:t>РФ </a:t>
            </a:r>
            <a:r>
              <a:rPr lang="ru-RU" sz="2400" b="1" dirty="0">
                <a:solidFill>
                  <a:srgbClr val="FF0000"/>
                </a:solidFill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</a:rPr>
              <a:t>28.12.2020 № 2322 </a:t>
            </a:r>
            <a:r>
              <a:rPr lang="ru-RU" sz="2400" b="1" dirty="0" smtClean="0">
                <a:solidFill>
                  <a:schemeClr val="tx1"/>
                </a:solidFill>
              </a:rPr>
              <a:t>«О порядке взаимодействия федеральных органов исполнительной власти, органов исполнительной власти субъектов российской федерации, органов местного самоуправления с операторами связи и редакциями средств массовой информации в целях оповещения населения о возникающих опасностях»;</a:t>
            </a:r>
            <a:endParaRPr lang="ru-RU" sz="2400" b="1" dirty="0" smtClean="0"/>
          </a:p>
          <a:p>
            <a:pPr indent="365125" algn="just"/>
            <a:r>
              <a:rPr lang="ru-RU" sz="2400" b="1" dirty="0" smtClean="0"/>
              <a:t>4.П</a:t>
            </a:r>
            <a:r>
              <a:rPr lang="ru-RU" sz="2400" b="1" dirty="0" smtClean="0">
                <a:cs typeface="Times New Roman" panose="02020603050405020304" pitchFamily="18" charset="0"/>
              </a:rPr>
              <a:t>риказ </a:t>
            </a:r>
            <a:r>
              <a:rPr lang="ru-RU" sz="2400" b="1" dirty="0">
                <a:cs typeface="Times New Roman" panose="02020603050405020304" pitchFamily="18" charset="0"/>
              </a:rPr>
              <a:t>МЧС России и Министерства цифрового </a:t>
            </a:r>
            <a:r>
              <a:rPr lang="ru-RU" sz="2400" b="1" dirty="0" smtClean="0">
                <a:cs typeface="Times New Roman" panose="02020603050405020304" pitchFamily="18" charset="0"/>
              </a:rPr>
              <a:t>развития, </a:t>
            </a:r>
            <a:r>
              <a:rPr lang="ru-RU" sz="2400" b="1" dirty="0">
                <a:cs typeface="Times New Roman" panose="02020603050405020304" pitchFamily="18" charset="0"/>
              </a:rPr>
              <a:t>связи и массовых коммуникаций </a:t>
            </a:r>
            <a:r>
              <a:rPr lang="ru-RU" sz="2400" b="1" dirty="0" smtClean="0">
                <a:cs typeface="Times New Roman" panose="02020603050405020304" pitchFamily="18" charset="0"/>
              </a:rPr>
              <a:t>РФ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31.07.2020 № 578/365 </a:t>
            </a:r>
            <a:r>
              <a:rPr lang="ru-RU" sz="2400" b="1" dirty="0">
                <a:cs typeface="Times New Roman" panose="02020603050405020304" pitchFamily="18" charset="0"/>
              </a:rPr>
              <a:t>«Об утверждении Положения о системах оповещения населения</a:t>
            </a:r>
            <a:r>
              <a:rPr lang="ru-RU" sz="2400" b="1" dirty="0" smtClean="0">
                <a:cs typeface="Times New Roman" panose="02020603050405020304" pitchFamily="18" charset="0"/>
              </a:rPr>
              <a:t>»; </a:t>
            </a:r>
          </a:p>
          <a:p>
            <a:pPr indent="365125" algn="just"/>
            <a:r>
              <a:rPr lang="ru-RU" sz="2400" b="1" dirty="0" smtClean="0">
                <a:cs typeface="Times New Roman" panose="02020603050405020304" pitchFamily="18" charset="0"/>
              </a:rPr>
              <a:t>5.Закон Воронежской области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 12.11.2020 № 91-ОЗ </a:t>
            </a:r>
            <a:r>
              <a:rPr lang="ru-RU" sz="2400" b="1" dirty="0" smtClean="0">
                <a:cs typeface="Times New Roman" panose="02020603050405020304" pitchFamily="18" charset="0"/>
              </a:rPr>
              <a:t>«О гражданской обороне Воронежской области»;</a:t>
            </a:r>
          </a:p>
          <a:p>
            <a:pPr indent="365125" algn="just"/>
            <a:r>
              <a:rPr lang="ru-RU" sz="2400" b="1" dirty="0" smtClean="0">
                <a:cs typeface="Times New Roman" panose="02020603050405020304" pitchFamily="18" charset="0"/>
              </a:rPr>
              <a:t>6.Справочник гражданской обороны - 2020;</a:t>
            </a:r>
          </a:p>
          <a:p>
            <a:pPr indent="365125" algn="just" defTabSz="799143"/>
            <a:r>
              <a:rPr lang="ru-RU" sz="2400" b="1" dirty="0" smtClean="0"/>
              <a:t>7.Блокнот безопасности дошкольника, Министерство образования Белгородской области - 2022.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13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238018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B743BBD-8DBF-4F19-ABC3-F40947D8379D}" type="slidenum">
              <a:rPr lang="ru-RU" smtClean="0"/>
              <a:t>20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81594" y="2802353"/>
            <a:ext cx="7770181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95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35" y="19708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ОТВЕСТВЕННОСТЬ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535" y="767709"/>
            <a:ext cx="11791396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indent="365125" algn="ctr"/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Закон </a:t>
            </a:r>
            <a:r>
              <a:rPr lang="ru-RU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Воронежской области от 12.11.2020 № 91-ОЗ «О гражданской обороне Воронежской области</a:t>
            </a:r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»</a:t>
            </a:r>
          </a:p>
          <a:p>
            <a:pPr indent="365125"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статья 7 «Руководство гражданской обороны»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035" y="2389409"/>
            <a:ext cx="11791395" cy="10102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000" b="1" dirty="0">
                <a:solidFill>
                  <a:srgbClr val="FF0000"/>
                </a:solidFill>
              </a:rPr>
              <a:t>пункт. 2 </a:t>
            </a:r>
            <a:r>
              <a:rPr lang="ru-RU" sz="2000" b="1" dirty="0">
                <a:solidFill>
                  <a:schemeClr val="tx1"/>
                </a:solidFill>
              </a:rPr>
              <a:t>Руководство гражданской обороны на территории муниципального образования Воронежской области осуществляет глава администрации муниципального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034" y="3639470"/>
            <a:ext cx="11791395" cy="9742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000" b="1" dirty="0" smtClean="0">
                <a:solidFill>
                  <a:srgbClr val="FF0000"/>
                </a:solidFill>
              </a:rPr>
              <a:t>пункт</a:t>
            </a:r>
            <a:r>
              <a:rPr lang="ru-RU" sz="2000" b="1" dirty="0">
                <a:solidFill>
                  <a:srgbClr val="FF0000"/>
                </a:solidFill>
              </a:rPr>
              <a:t>. 3 </a:t>
            </a:r>
            <a:r>
              <a:rPr lang="ru-RU" sz="2000" b="1" dirty="0">
                <a:solidFill>
                  <a:schemeClr val="tx1"/>
                </a:solidFill>
              </a:rPr>
              <a:t>Руководство гражданской обороны в организациях осуществляет руководитель организации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035" y="4853542"/>
            <a:ext cx="11791395" cy="1061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000" b="1" dirty="0" smtClean="0">
                <a:solidFill>
                  <a:srgbClr val="FF0000"/>
                </a:solidFill>
              </a:rPr>
              <a:t>пункт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4 Руководители гражданской </a:t>
            </a:r>
            <a:r>
              <a:rPr lang="ru-RU" sz="2000" b="1" dirty="0">
                <a:solidFill>
                  <a:srgbClr val="FF0000"/>
                </a:solidFill>
              </a:rPr>
              <a:t>обороны </a:t>
            </a:r>
            <a:r>
              <a:rPr lang="ru-RU" sz="2000" b="1" dirty="0" smtClean="0">
                <a:solidFill>
                  <a:srgbClr val="FF0000"/>
                </a:solidFill>
              </a:rPr>
              <a:t>несут персональную ответственность </a:t>
            </a:r>
            <a:r>
              <a:rPr lang="ru-RU" sz="2000" b="1" dirty="0" smtClean="0">
                <a:solidFill>
                  <a:schemeClr val="tx1"/>
                </a:solidFill>
              </a:rPr>
              <a:t>за организацию и проведения мероприятий по гражданской обороне и защиты населения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3" y="347737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СКЛАДЫВАЮЩАЯСЯ ОБСТАНОВКА НА ТЕРРИТОРИИ ВОРОНЕЖСКОЙ ОБЛАСТИ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080" y="845787"/>
            <a:ext cx="11130781" cy="12994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>
                <a:solidFill>
                  <a:srgbClr val="FFFF00"/>
                </a:solidFill>
              </a:rPr>
              <a:t>Указом Президента Российской Федерации </a:t>
            </a:r>
            <a:r>
              <a:rPr lang="ru-RU" sz="2200" b="1" dirty="0">
                <a:solidFill>
                  <a:srgbClr val="FF0000"/>
                </a:solidFill>
              </a:rPr>
              <a:t>от 19.10.2022 № 757 </a:t>
            </a:r>
            <a:r>
              <a:rPr lang="ru-RU" sz="2200" b="1" dirty="0"/>
              <a:t>«О мерах, осуществляемых в субъектах Российской федерации в связи с Указом Президента Российской Федерации от 19.10.2022 № 756» на территории Воронежской области введен режим </a:t>
            </a:r>
            <a:r>
              <a:rPr lang="ru-RU" sz="2200" b="1" dirty="0">
                <a:solidFill>
                  <a:srgbClr val="FF0000"/>
                </a:solidFill>
              </a:rPr>
              <a:t>«СРЕДНИЙ УРОВЕНЬ РЕАГИРОВАНИЯ»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" y="2291502"/>
            <a:ext cx="11130781" cy="1274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 smtClean="0">
                <a:solidFill>
                  <a:srgbClr val="FFFF00"/>
                </a:solidFill>
              </a:rPr>
              <a:t>Указом </a:t>
            </a:r>
            <a:r>
              <a:rPr lang="ru-RU" sz="2200" b="1" dirty="0">
                <a:solidFill>
                  <a:srgbClr val="FFFF00"/>
                </a:solidFill>
              </a:rPr>
              <a:t>Губернатора Воронежской области</a:t>
            </a:r>
            <a:r>
              <a:rPr lang="ru-RU" sz="2200" b="1" dirty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от 20.02.2022 № </a:t>
            </a:r>
            <a:r>
              <a:rPr lang="ru-RU" sz="2200" b="1" dirty="0">
                <a:solidFill>
                  <a:srgbClr val="FF0000"/>
                </a:solidFill>
              </a:rPr>
              <a:t>30-у </a:t>
            </a:r>
            <a:r>
              <a:rPr lang="ru-RU" sz="2200" b="1" dirty="0"/>
              <a:t>«О введении для органов управления и сил Воронежской территориальной подсистемы единой государственной системы предупреждения и ликвидации чрезвычайных ситуаций </a:t>
            </a:r>
            <a:r>
              <a:rPr lang="ru-RU" sz="2200" b="1" dirty="0" smtClean="0">
                <a:solidFill>
                  <a:srgbClr val="FF0000"/>
                </a:solidFill>
              </a:rPr>
              <a:t>РЕЖИМА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ЧРЕЗВЫЧАЙНОЙ СИТУАЦИИ</a:t>
            </a:r>
            <a:r>
              <a:rPr lang="ru-RU" sz="2200" b="1" dirty="0" smtClean="0"/>
              <a:t>»</a:t>
            </a:r>
            <a:endParaRPr lang="ru-RU" sz="2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080" y="3712423"/>
            <a:ext cx="11130781" cy="159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 smtClean="0">
                <a:solidFill>
                  <a:srgbClr val="FFFF00"/>
                </a:solidFill>
              </a:rPr>
              <a:t>Главным управлением </a:t>
            </a:r>
            <a:r>
              <a:rPr lang="ru-RU" sz="2200" b="1" dirty="0"/>
              <a:t>с 20.02.2022 организовано жизнеобеспечение граждан, лиц, прибывших в экстренном массовом </a:t>
            </a:r>
            <a:r>
              <a:rPr lang="ru-RU" sz="2200" b="1" dirty="0" smtClean="0"/>
              <a:t>порядке на территорию Воронежской области.</a:t>
            </a:r>
          </a:p>
          <a:p>
            <a:pPr indent="365125" algn="just"/>
            <a:r>
              <a:rPr lang="ru-RU" sz="2200" b="1" dirty="0" smtClean="0"/>
              <a:t>На </a:t>
            </a:r>
            <a:r>
              <a:rPr lang="ru-RU" sz="2200" b="1" dirty="0"/>
              <a:t>территорию Воронежской области </a:t>
            </a:r>
            <a:r>
              <a:rPr lang="ru-RU" sz="2200" b="1" dirty="0" smtClean="0"/>
              <a:t>с </a:t>
            </a:r>
            <a:r>
              <a:rPr lang="ru-RU" sz="2200" b="1" dirty="0"/>
              <a:t>нарастающим итогом </a:t>
            </a:r>
            <a:r>
              <a:rPr lang="ru-RU" sz="2200" b="1" dirty="0" smtClean="0"/>
              <a:t>прибыло более </a:t>
            </a:r>
            <a:r>
              <a:rPr lang="ru-RU" sz="2200" b="1" dirty="0"/>
              <a:t>53 391 </a:t>
            </a:r>
            <a:r>
              <a:rPr lang="ru-RU" sz="2200" b="1" dirty="0" smtClean="0"/>
              <a:t>человек, </a:t>
            </a:r>
            <a:r>
              <a:rPr lang="ru-RU" sz="2200" b="1" dirty="0"/>
              <a:t>из них детей 4553 граждан из Донецкой, Луганской Народных Республик и отдельных районов Украины.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080" y="5449783"/>
            <a:ext cx="11130781" cy="844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 smtClean="0">
                <a:solidFill>
                  <a:srgbClr val="FFFF00"/>
                </a:solidFill>
              </a:rPr>
              <a:t>УЧАСТИВШИЕ СЛУЧАИ ПРИМЕНЕНИЯ БЕСПИЛОТНОЙ ЛЕТАТЕЛЬНОЙ АВИАЦИИ ПО ТЕРРИТОРИИ И ОБЪЕКТАМ ВОРОНЕЖСКОЙ ОБЛАСТИ.</a:t>
            </a:r>
            <a:endParaRPr lang="ru-RU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35766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ОСНОВНЫЕ ОПАСНОСТИ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7922" y="633815"/>
            <a:ext cx="5836920" cy="579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случаи обстрелов </a:t>
            </a:r>
            <a:r>
              <a:rPr lang="ru-RU" sz="2000" b="1" dirty="0" smtClean="0">
                <a:solidFill>
                  <a:srgbClr val="FF0000"/>
                </a:solidFill>
              </a:rPr>
              <a:t>с применением авиации, ракет дальнего действия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6321" y="1331096"/>
            <a:ext cx="6924540" cy="81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Основными </a:t>
            </a:r>
            <a:r>
              <a:rPr lang="ru-RU" sz="2400" b="1" dirty="0">
                <a:solidFill>
                  <a:srgbClr val="002060"/>
                </a:solidFill>
              </a:rPr>
              <a:t>задачами деятельности педагогов и родителей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4511" y="630056"/>
            <a:ext cx="5836920" cy="579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случаи </a:t>
            </a:r>
            <a:r>
              <a:rPr lang="ru-RU" sz="2000" b="1" dirty="0" smtClean="0">
                <a:solidFill>
                  <a:srgbClr val="FF0000"/>
                </a:solidFill>
              </a:rPr>
              <a:t>применения беспилотных летательных аппаратов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8765" y="2144585"/>
            <a:ext cx="71584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 smtClean="0"/>
              <a:t>- формирование умений у руководителя, ребенка </a:t>
            </a:r>
            <a:r>
              <a:rPr lang="ru-RU" sz="2000" b="1" dirty="0"/>
              <a:t>необходимых </a:t>
            </a:r>
            <a:r>
              <a:rPr lang="ru-RU" sz="2000" b="1" dirty="0" smtClean="0"/>
              <a:t>качеств для безопасного </a:t>
            </a:r>
            <a:r>
              <a:rPr lang="ru-RU" sz="2000" b="1" dirty="0"/>
              <a:t>поведения во время </a:t>
            </a:r>
            <a:r>
              <a:rPr lang="ru-RU" sz="2000" b="1" dirty="0" smtClean="0"/>
              <a:t>воздушной опасности, </a:t>
            </a:r>
            <a:r>
              <a:rPr lang="ru-RU" sz="2000" b="1" dirty="0"/>
              <a:t>нахождения опасных/взрывоопасных </a:t>
            </a:r>
            <a:r>
              <a:rPr lang="ru-RU" sz="2000" b="1" dirty="0" smtClean="0"/>
              <a:t>предметов;</a:t>
            </a:r>
          </a:p>
          <a:p>
            <a:pPr indent="533400" algn="just"/>
            <a:r>
              <a:rPr lang="ru-RU" sz="2000" b="1" dirty="0"/>
              <a:t>- воспитание личностных качеств ребенка, </a:t>
            </a:r>
            <a:r>
              <a:rPr lang="ru-RU" sz="2000" b="1" dirty="0" smtClean="0"/>
              <a:t>способствующих предупреждению </a:t>
            </a:r>
            <a:r>
              <a:rPr lang="ru-RU" sz="2000" b="1" dirty="0"/>
              <a:t>и преодолению опасных </a:t>
            </a:r>
            <a:r>
              <a:rPr lang="ru-RU" sz="2000" b="1" dirty="0" smtClean="0"/>
              <a:t>ситуаций;</a:t>
            </a:r>
          </a:p>
          <a:p>
            <a:pPr indent="533400" algn="just"/>
            <a:r>
              <a:rPr lang="ru-RU" sz="2000" b="1" dirty="0" smtClean="0"/>
              <a:t>- развитие </a:t>
            </a:r>
            <a:r>
              <a:rPr lang="ru-RU" sz="2000" b="1" dirty="0"/>
              <a:t>у детей мотивации к безопасной </a:t>
            </a:r>
            <a:r>
              <a:rPr lang="ru-RU" sz="2000" b="1" dirty="0" smtClean="0"/>
              <a:t>деятельности, способности </a:t>
            </a:r>
            <a:r>
              <a:rPr lang="ru-RU" sz="2000" b="1" dirty="0"/>
              <a:t>осуществлять </a:t>
            </a:r>
            <a:r>
              <a:rPr lang="ru-RU" sz="2000" b="1" dirty="0" smtClean="0"/>
              <a:t>само регуляцию, </a:t>
            </a:r>
            <a:r>
              <a:rPr lang="ru-RU" sz="2000" b="1" dirty="0"/>
              <a:t>оценивать свою </a:t>
            </a:r>
            <a:r>
              <a:rPr lang="ru-RU" sz="2000" b="1" dirty="0" smtClean="0"/>
              <a:t>деятельность с </a:t>
            </a:r>
            <a:r>
              <a:rPr lang="ru-RU" sz="2000" b="1" dirty="0"/>
              <a:t>точки зрения ее безопасности для себя и </a:t>
            </a:r>
            <a:r>
              <a:rPr lang="ru-RU" sz="2000" b="1" dirty="0" smtClean="0"/>
              <a:t>окружающих;</a:t>
            </a:r>
          </a:p>
          <a:p>
            <a:pPr indent="533400" algn="just"/>
            <a:r>
              <a:rPr lang="ru-RU" sz="2000" b="1" dirty="0"/>
              <a:t>-  формирование умения у детей старшего дошкольного </a:t>
            </a:r>
            <a:r>
              <a:rPr lang="ru-RU" sz="2000" b="1" dirty="0" smtClean="0"/>
              <a:t>возраста применять </a:t>
            </a:r>
            <a:r>
              <a:rPr lang="ru-RU" sz="2000" b="1" dirty="0"/>
              <a:t>освоенные знания и способы деятельности для решения </a:t>
            </a:r>
            <a:r>
              <a:rPr lang="ru-RU" sz="2000" b="1" dirty="0" smtClean="0"/>
              <a:t>проблем в </a:t>
            </a:r>
            <a:r>
              <a:rPr lang="ru-RU" sz="2000" b="1" dirty="0"/>
              <a:t>соответствии с особенностями </a:t>
            </a:r>
            <a:r>
              <a:rPr lang="ru-RU" sz="2000" b="1" dirty="0" smtClean="0"/>
              <a:t>ситуации.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4" y="2026424"/>
            <a:ext cx="4526281" cy="43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245300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ПОДГОТОВКА НАСЕЛЕНИЯ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11" y="743349"/>
            <a:ext cx="11230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Подготовка </a:t>
            </a:r>
            <a:r>
              <a:rPr lang="ru-RU" sz="2000" b="1" dirty="0">
                <a:solidFill>
                  <a:srgbClr val="FF0000"/>
                </a:solidFill>
              </a:rPr>
              <a:t>населения в области гражданской обороны </a:t>
            </a:r>
            <a:r>
              <a:rPr lang="ru-RU" sz="2000" b="1" dirty="0"/>
              <a:t>осуществляется в рамках единой системы подготовки населения в области гражданской обороны и защиты от чрезвычайных ситуаций природного и техногенного </a:t>
            </a:r>
            <a:r>
              <a:rPr lang="ru-RU" sz="2000" b="1" dirty="0" smtClean="0"/>
              <a:t>характера </a:t>
            </a:r>
            <a:r>
              <a:rPr lang="ru-RU" sz="2000" i="1" dirty="0" smtClean="0"/>
              <a:t>(ПП РФ </a:t>
            </a:r>
            <a:r>
              <a:rPr lang="ru-RU" sz="2000" i="1" dirty="0"/>
              <a:t>от </a:t>
            </a:r>
            <a:r>
              <a:rPr lang="ru-RU" sz="2000" i="1" dirty="0" smtClean="0"/>
              <a:t>02.11.2000 </a:t>
            </a:r>
            <a:r>
              <a:rPr lang="ru-RU" sz="2000" i="1" dirty="0"/>
              <a:t>№ </a:t>
            </a:r>
            <a:r>
              <a:rPr lang="ru-RU" sz="2000" i="1" dirty="0" smtClean="0"/>
              <a:t>841).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411" y="1819951"/>
            <a:ext cx="11230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Подготовка </a:t>
            </a:r>
            <a:r>
              <a:rPr lang="ru-RU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является обязательной и проводится </a:t>
            </a:r>
            <a:r>
              <a:rPr lang="ru-RU" sz="2000" b="1" dirty="0">
                <a:ea typeface="Times New Roman" panose="02020603050405020304" pitchFamily="18" charset="0"/>
              </a:rPr>
              <a:t>в организациях, осуществляющих образовательную деятельность по основным общеобразовательным программам (кроме образовательных программ дошкольного образования), образовательным программам среднего профессионального образования и образовательным программам высшего образования, в учебно-методических центрах по </a:t>
            </a:r>
            <a:r>
              <a:rPr lang="ru-RU" sz="2000" b="1" dirty="0" smtClean="0">
                <a:ea typeface="Times New Roman" panose="02020603050405020304" pitchFamily="18" charset="0"/>
              </a:rPr>
              <a:t>ГО и ЧС </a:t>
            </a:r>
            <a:r>
              <a:rPr lang="ru-RU" sz="2000" b="1" dirty="0">
                <a:ea typeface="Times New Roman" panose="02020603050405020304" pitchFamily="18" charset="0"/>
              </a:rPr>
              <a:t>субъектов Российской Федерации </a:t>
            </a:r>
            <a:r>
              <a:rPr lang="ru-RU" sz="2000" b="1" dirty="0" smtClean="0">
                <a:ea typeface="Times New Roman" panose="02020603050405020304" pitchFamily="18" charset="0"/>
              </a:rPr>
              <a:t>и </a:t>
            </a:r>
            <a:r>
              <a:rPr lang="ru-RU" sz="2000" b="1" dirty="0">
                <a:ea typeface="Times New Roman" panose="02020603050405020304" pitchFamily="18" charset="0"/>
              </a:rPr>
              <a:t>в других организациях, осуществляющих образовательную деятельность по дополнительным профессиональным программам в области гражданской обороны, на курсах гражданской обороны муниципальных </a:t>
            </a:r>
            <a:r>
              <a:rPr lang="ru-RU" sz="2000" b="1" dirty="0" smtClean="0">
                <a:ea typeface="Times New Roman" panose="02020603050405020304" pitchFamily="18" charset="0"/>
              </a:rPr>
              <a:t>образований.</a:t>
            </a:r>
            <a:endParaRPr lang="ru-RU" sz="20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" y="4389428"/>
            <a:ext cx="4428490" cy="23472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04" y="4389429"/>
            <a:ext cx="4758055" cy="23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ОБУЧИТЬСЯ ВОЗМОЖНО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81218"/>
            <a:ext cx="12192000" cy="319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b="1" dirty="0" smtClean="0"/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соответствии </a:t>
            </a:r>
            <a:r>
              <a:rPr lang="ru-RU" sz="2000" b="1" dirty="0" smtClean="0">
                <a:solidFill>
                  <a:schemeClr val="tx1"/>
                </a:solidFill>
              </a:rPr>
              <a:t>с </a:t>
            </a:r>
            <a:r>
              <a:rPr lang="ru-RU" sz="2000" b="1" dirty="0">
                <a:solidFill>
                  <a:schemeClr val="tx1"/>
                </a:solidFill>
              </a:rPr>
              <a:t>приказом МЧС России </a:t>
            </a:r>
            <a:r>
              <a:rPr lang="ru-RU" sz="2000" b="1" dirty="0">
                <a:solidFill>
                  <a:srgbClr val="FF0000"/>
                </a:solidFill>
              </a:rPr>
              <a:t>от 24.04.2020 № 262 </a:t>
            </a:r>
            <a:r>
              <a:rPr lang="ru-RU" sz="2000" i="1" dirty="0" smtClean="0">
                <a:solidFill>
                  <a:schemeClr val="tx1"/>
                </a:solidFill>
              </a:rPr>
              <a:t>(зарегистрированный в Минюсте РФ от 03.06.2020 рег. № 58566)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преподаватели </a:t>
            </a:r>
            <a:r>
              <a:rPr lang="ru-RU" sz="2000" dirty="0">
                <a:solidFill>
                  <a:schemeClr val="tx1"/>
                </a:solidFill>
              </a:rPr>
              <a:t>предмета «Основы безопасности жизнедеятельности» организаций, осуществляющих образовательную деятельность по основным общеобразовательным программам </a:t>
            </a:r>
            <a:r>
              <a:rPr lang="ru-RU" sz="2000" dirty="0" smtClean="0">
                <a:solidFill>
                  <a:schemeClr val="tx1"/>
                </a:solidFill>
              </a:rPr>
              <a:t>проходят </a:t>
            </a:r>
            <a:r>
              <a:rPr lang="ru-RU" sz="2000" dirty="0">
                <a:solidFill>
                  <a:schemeClr val="tx1"/>
                </a:solidFill>
              </a:rPr>
              <a:t>обучение  по дополнительным профессиональным программам </a:t>
            </a:r>
            <a:r>
              <a:rPr lang="ru-RU" sz="2000" dirty="0" smtClean="0">
                <a:solidFill>
                  <a:schemeClr val="tx1"/>
                </a:solidFill>
              </a:rPr>
              <a:t>в: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1.Учебно-методических </a:t>
            </a:r>
            <a:r>
              <a:rPr lang="ru-RU" sz="2000" b="1" dirty="0">
                <a:solidFill>
                  <a:schemeClr val="tx1"/>
                </a:solidFill>
              </a:rPr>
              <a:t>центрах по гражданской обороне и чрезвычайным ситуациям субъектов РФ;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2.Курсах </a:t>
            </a:r>
            <a:r>
              <a:rPr lang="ru-RU" sz="2000" b="1" dirty="0">
                <a:solidFill>
                  <a:schemeClr val="tx1"/>
                </a:solidFill>
              </a:rPr>
              <a:t>гражданской обороны муниципальных образований, имеющих лицензию на право осуществления образовательной деятельности;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3.Организациях</a:t>
            </a:r>
            <a:r>
              <a:rPr lang="ru-RU" sz="2000" b="1" dirty="0">
                <a:solidFill>
                  <a:schemeClr val="tx1"/>
                </a:solidFill>
              </a:rPr>
              <a:t>, осуществляющих образовательную деятельность по дополнительным профессиональным программам в области гражданской обороны, находящиеся в ведении федеральных органов исполнительной власти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000" b="1" dirty="0"/>
          </a:p>
        </p:txBody>
      </p:sp>
      <p:pic>
        <p:nvPicPr>
          <p:cNvPr id="1026" name="Picture 2" descr="Учебно-методический центр ГОЧС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5" y="3898666"/>
            <a:ext cx="3709116" cy="27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6951" y="3955669"/>
            <a:ext cx="7904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Учебно-методический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центр ГО и ЧС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казенного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учреждения Воронежской области «Гражданская оборона, защита населения и пожарная безопасность Воронежской области»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9280" y="57521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Адрес: 394055, г. Воронеж, ул. Ворошилова, 36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Адрес электронной почты: umcgochs@govvrn.ru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Дежурный: т. 8 (473) 263-16-02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4" y="202657"/>
            <a:ext cx="11907735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СИГНАЛ ОПОВЕЩЕНИЯ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11" y="724376"/>
            <a:ext cx="11230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Сигнал оповещения</a:t>
            </a:r>
            <a:r>
              <a:rPr lang="ru-RU" sz="2000" b="1" dirty="0" smtClean="0"/>
              <a:t> </a:t>
            </a:r>
            <a:r>
              <a:rPr lang="ru-RU" sz="2000" b="1" dirty="0"/>
              <a:t>является командой для проведения мероприятий по гражданской обороне и защиты населения от чрезвычайных ситуаций природного и техногенного характера органами управления и силами гражданской обороны и </a:t>
            </a:r>
            <a:r>
              <a:rPr lang="ru-RU" sz="2000" b="1" dirty="0" smtClean="0"/>
              <a:t>единой </a:t>
            </a:r>
            <a:r>
              <a:rPr lang="ru-RU" sz="2000" b="1" dirty="0"/>
              <a:t>государственной системы предупреждения и ликвидации чрезвычайных ситуаций, а также для применения населением средств и способов защиты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3" y="2355592"/>
            <a:ext cx="10753725" cy="43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СИГНАЛ ОПОВЕЩЕНИЯ «ВНИМАНИЕ ВСЕМ!»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" y="626444"/>
            <a:ext cx="11298420" cy="60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1070</Words>
  <Application>Microsoft Office PowerPoint</Application>
  <PresentationFormat>Широкоэкранный</PresentationFormat>
  <Paragraphs>122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Офицер - Шишкин И.Д.</dc:creator>
  <cp:lastModifiedBy>Gigabyte</cp:lastModifiedBy>
  <cp:revision>366</cp:revision>
  <cp:lastPrinted>2024-03-20T06:42:48Z</cp:lastPrinted>
  <dcterms:created xsi:type="dcterms:W3CDTF">2022-06-21T11:03:55Z</dcterms:created>
  <dcterms:modified xsi:type="dcterms:W3CDTF">2024-08-11T07:01:08Z</dcterms:modified>
</cp:coreProperties>
</file>