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</p:sldMasterIdLst>
  <p:notesMasterIdLst>
    <p:notesMasterId r:id="rId27"/>
  </p:notesMasterIdLst>
  <p:handoutMasterIdLst>
    <p:handoutMasterId r:id="rId28"/>
  </p:handoutMasterIdLst>
  <p:sldIdLst>
    <p:sldId id="777" r:id="rId2"/>
    <p:sldId id="928" r:id="rId3"/>
    <p:sldId id="951" r:id="rId4"/>
    <p:sldId id="952" r:id="rId5"/>
    <p:sldId id="900" r:id="rId6"/>
    <p:sldId id="943" r:id="rId7"/>
    <p:sldId id="927" r:id="rId8"/>
    <p:sldId id="934" r:id="rId9"/>
    <p:sldId id="958" r:id="rId10"/>
    <p:sldId id="960" r:id="rId11"/>
    <p:sldId id="962" r:id="rId12"/>
    <p:sldId id="964" r:id="rId13"/>
    <p:sldId id="965" r:id="rId14"/>
    <p:sldId id="966" r:id="rId15"/>
    <p:sldId id="967" r:id="rId16"/>
    <p:sldId id="945" r:id="rId17"/>
    <p:sldId id="925" r:id="rId18"/>
    <p:sldId id="924" r:id="rId19"/>
    <p:sldId id="926" r:id="rId20"/>
    <p:sldId id="911" r:id="rId21"/>
    <p:sldId id="944" r:id="rId22"/>
    <p:sldId id="912" r:id="rId23"/>
    <p:sldId id="913" r:id="rId24"/>
    <p:sldId id="914" r:id="rId25"/>
    <p:sldId id="939" r:id="rId2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3E788A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3E788A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3E788A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3E788A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3E788A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rgbClr val="3E788A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rgbClr val="3E788A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rgbClr val="3E788A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rgbClr val="3E788A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6600"/>
    <a:srgbClr val="FF3300"/>
    <a:srgbClr val="990000"/>
    <a:srgbClr val="000099"/>
    <a:srgbClr val="CC00FF"/>
    <a:srgbClr val="008000"/>
    <a:srgbClr val="FFFFCC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607" autoAdjust="0"/>
    <p:restoredTop sz="94527" autoAdjust="0"/>
  </p:normalViewPr>
  <p:slideViewPr>
    <p:cSldViewPr snapToGrid="0">
      <p:cViewPr>
        <p:scale>
          <a:sx n="130" d="100"/>
          <a:sy n="130" d="100"/>
        </p:scale>
        <p:origin x="-1074" y="486"/>
      </p:cViewPr>
      <p:guideLst>
        <p:guide orient="horz" pos="157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1620" y="-108"/>
      </p:cViewPr>
      <p:guideLst>
        <p:guide orient="horz" pos="3155"/>
        <p:guide orient="horz" pos="3126"/>
        <p:guide pos="2171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Валовый надой молока,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тыс. тонн</a:t>
            </a:r>
            <a:endParaRPr lang="ru-RU" dirty="0"/>
          </a:p>
        </c:rich>
      </c:tx>
      <c:layout>
        <c:manualLayout>
          <c:xMode val="edge"/>
          <c:yMode val="edge"/>
          <c:x val="0.18924999419320443"/>
          <c:y val="3.0524934383202099E-2"/>
        </c:manualLayout>
      </c:layout>
    </c:title>
    <c:plotArea>
      <c:layout>
        <c:manualLayout>
          <c:layoutTarget val="inner"/>
          <c:xMode val="edge"/>
          <c:yMode val="edge"/>
          <c:x val="0.14276176773816984"/>
          <c:y val="0.21916884119917318"/>
          <c:w val="0.79518412125471016"/>
          <c:h val="0.6835929018772374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Валовый надой молока, т.</c:v>
                </c:pt>
              </c:strCache>
            </c:strRef>
          </c:tx>
          <c:dLbls>
            <c:dLbl>
              <c:idx val="0"/>
              <c:layout>
                <c:manualLayout>
                  <c:x val="-3.9836847467190108E-3"/>
                  <c:y val="3.6574702971288939E-2"/>
                </c:manualLayout>
              </c:layout>
              <c:spPr/>
              <c:txPr>
                <a:bodyPr/>
                <a:lstStyle/>
                <a:p>
                  <a:pPr>
                    <a:defRPr sz="1196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1"/>
              <c:layout>
                <c:manualLayout>
                  <c:x val="5.4553810357175231E-17"/>
                  <c:y val="2.8002644707579523E-2"/>
                </c:manualLayout>
              </c:layout>
              <c:spPr/>
              <c:txPr>
                <a:bodyPr/>
                <a:lstStyle/>
                <a:p>
                  <a:pPr>
                    <a:defRPr sz="1196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2"/>
              <c:layout>
                <c:manualLayout>
                  <c:x val="1.6579551386768459E-3"/>
                  <c:y val="2.9966139728717148E-2"/>
                </c:manualLayout>
              </c:layout>
              <c:spPr/>
              <c:txPr>
                <a:bodyPr/>
                <a:lstStyle/>
                <a:p>
                  <a:pPr>
                    <a:defRPr sz="1196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3"/>
              <c:layout>
                <c:manualLayout>
                  <c:x val="6.0896345469489974E-3"/>
                  <c:y val="5.0826471118591227E-3"/>
                </c:manualLayout>
              </c:layout>
              <c:tx>
                <c:rich>
                  <a:bodyPr/>
                  <a:lstStyle/>
                  <a:p>
                    <a:r>
                      <a:rPr lang="en-US" sz="1196" dirty="0" smtClean="0"/>
                      <a:t>1</a:t>
                    </a:r>
                    <a:r>
                      <a:rPr lang="ru-RU" sz="1196" dirty="0" smtClean="0"/>
                      <a:t>7</a:t>
                    </a:r>
                    <a:r>
                      <a:rPr lang="en-US" sz="1196" dirty="0" smtClean="0"/>
                      <a:t>5</a:t>
                    </a:r>
                    <a:endParaRPr lang="en-US" sz="1200" baseline="0" dirty="0"/>
                  </a:p>
                </c:rich>
              </c:tx>
              <c:dLblPos val="outEnd"/>
            </c:dLbl>
            <c:dLbl>
              <c:idx val="4"/>
              <c:layout>
                <c:manualLayout>
                  <c:x val="5.6416398853958542E-3"/>
                  <c:y val="-2.3324582121563468E-17"/>
                </c:manualLayout>
              </c:layout>
              <c:showVal val="1"/>
            </c:dLbl>
            <c:spPr>
              <a:noFill/>
              <a:ln w="25334">
                <a:noFill/>
              </a:ln>
            </c:spPr>
            <c:txPr>
              <a:bodyPr/>
              <a:lstStyle/>
              <a:p>
                <a:pPr>
                  <a:defRPr sz="1196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43</c:v>
                </c:pt>
                <c:pt idx="1">
                  <c:v>24</c:v>
                </c:pt>
                <c:pt idx="2">
                  <c:v>165</c:v>
                </c:pt>
                <c:pt idx="3">
                  <c:v>175</c:v>
                </c:pt>
              </c:numCache>
            </c:numRef>
          </c:val>
        </c:ser>
        <c:axId val="44108416"/>
        <c:axId val="44155264"/>
      </c:barChart>
      <c:catAx>
        <c:axId val="44108416"/>
        <c:scaling>
          <c:orientation val="minMax"/>
        </c:scaling>
        <c:axPos val="b"/>
        <c:numFmt formatCode="General" sourceLinked="1"/>
        <c:tickLblPos val="nextTo"/>
        <c:crossAx val="44155264"/>
        <c:crosses val="autoZero"/>
        <c:auto val="1"/>
        <c:lblAlgn val="ctr"/>
        <c:lblOffset val="100"/>
      </c:catAx>
      <c:valAx>
        <c:axId val="44155264"/>
        <c:scaling>
          <c:orientation val="minMax"/>
        </c:scaling>
        <c:axPos val="l"/>
        <c:majorGridlines/>
        <c:numFmt formatCode="#,##0" sourceLinked="1"/>
        <c:tickLblPos val="nextTo"/>
        <c:crossAx val="441084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799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Урожайность зерновых, </a:t>
            </a:r>
          </a:p>
          <a:p>
            <a:pPr>
              <a:defRPr/>
            </a:pPr>
            <a:r>
              <a:rPr lang="ru-RU" dirty="0" err="1" smtClean="0"/>
              <a:t>ц</a:t>
            </a:r>
            <a:r>
              <a:rPr lang="ru-RU" dirty="0" smtClean="0"/>
              <a:t>/га</a:t>
            </a:r>
            <a:endParaRPr lang="ru-RU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2144067796610189"/>
          <c:y val="0.22734111543450064"/>
          <c:w val="0.83194915254237456"/>
          <c:h val="0.6118026491824708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Урожайность зерновых, ц/га</c:v>
                </c:pt>
              </c:strCache>
            </c:strRef>
          </c:tx>
          <c:dLbls>
            <c:dLbl>
              <c:idx val="0"/>
              <c:layout>
                <c:manualLayout>
                  <c:x val="-7.5009226822322873E-3"/>
                  <c:y val="-1.0436986515926016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0"/>
                  <c:y val="-9.0021975101214364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0"/>
                  <c:y val="2.9552706981419801E-2"/>
                </c:manualLayout>
              </c:layout>
              <c:tx>
                <c:rich>
                  <a:bodyPr/>
                  <a:lstStyle/>
                  <a:p>
                    <a:r>
                      <a:rPr lang="en-US" sz="1198" dirty="0" smtClean="0"/>
                      <a:t>53</a:t>
                    </a:r>
                    <a:endParaRPr lang="en-US" sz="1200" dirty="0"/>
                  </a:p>
                </c:rich>
              </c:tx>
              <c:dLblPos val="outEnd"/>
            </c:dLbl>
            <c:dLbl>
              <c:idx val="3"/>
              <c:layout>
                <c:manualLayout>
                  <c:x val="-4.7433652645229194E-3"/>
                  <c:y val="-5.1880674448767832E-3"/>
                </c:manualLayout>
              </c:layout>
              <c:showVal val="1"/>
            </c:dLbl>
            <c:spPr>
              <a:noFill/>
              <a:ln w="25372">
                <a:noFill/>
              </a:ln>
            </c:spPr>
            <c:txPr>
              <a:bodyPr/>
              <a:lstStyle/>
              <a:p>
                <a:pPr>
                  <a:defRPr sz="1198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28</c:v>
                </c:pt>
                <c:pt idx="1">
                  <c:v>27</c:v>
                </c:pt>
                <c:pt idx="2">
                  <c:v>53</c:v>
                </c:pt>
                <c:pt idx="3">
                  <c:v>57.5</c:v>
                </c:pt>
              </c:numCache>
            </c:numRef>
          </c:val>
        </c:ser>
        <c:axId val="48562560"/>
        <c:axId val="48564096"/>
      </c:barChart>
      <c:catAx>
        <c:axId val="48562560"/>
        <c:scaling>
          <c:orientation val="minMax"/>
        </c:scaling>
        <c:axPos val="b"/>
        <c:numFmt formatCode="General" sourceLinked="1"/>
        <c:tickLblPos val="nextTo"/>
        <c:crossAx val="48564096"/>
        <c:crosses val="autoZero"/>
        <c:auto val="1"/>
        <c:lblAlgn val="ctr"/>
        <c:lblOffset val="100"/>
      </c:catAx>
      <c:valAx>
        <c:axId val="48564096"/>
        <c:scaling>
          <c:orientation val="minMax"/>
        </c:scaling>
        <c:axPos val="l"/>
        <c:majorGridlines/>
        <c:numFmt formatCode="#,##0" sourceLinked="1"/>
        <c:tickLblPos val="nextTo"/>
        <c:crossAx val="485625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899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Валовый сбор подсолнечника,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тыс. тонн</a:t>
            </a:r>
            <a:endParaRPr lang="ru-RU" dirty="0"/>
          </a:p>
        </c:rich>
      </c:tx>
      <c:layout>
        <c:manualLayout>
          <c:xMode val="edge"/>
          <c:yMode val="edge"/>
          <c:x val="0.1891216885086596"/>
          <c:y val="4.1377632673964465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Валовый сбор подсолнечника, т.</c:v>
                </c:pt>
              </c:strCache>
            </c:strRef>
          </c:tx>
          <c:dLbls>
            <c:dLbl>
              <c:idx val="0"/>
              <c:layout>
                <c:manualLayout>
                  <c:x val="-3.2630120603485109E-3"/>
                  <c:y val="-2.3309099354389733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0"/>
                  <c:y val="1.1842069629399881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0"/>
                  <c:y val="-1.7178181985315253E-3"/>
                </c:manualLayout>
              </c:layout>
              <c:tx>
                <c:rich>
                  <a:bodyPr/>
                  <a:lstStyle/>
                  <a:p>
                    <a:r>
                      <a:rPr lang="en-US" sz="1198" dirty="0" smtClean="0"/>
                      <a:t>33</a:t>
                    </a:r>
                    <a:endParaRPr lang="en-US" sz="1200" dirty="0"/>
                  </a:p>
                </c:rich>
              </c:tx>
              <c:dLblPos val="outEnd"/>
            </c:dLbl>
            <c:dLbl>
              <c:idx val="3"/>
              <c:layout>
                <c:manualLayout>
                  <c:x val="0"/>
                  <c:y val="3.1270364722432442E-2"/>
                </c:manualLayout>
              </c:layout>
              <c:showVal val="1"/>
            </c:dLbl>
            <c:spPr>
              <a:noFill/>
              <a:ln w="25379">
                <a:noFill/>
              </a:ln>
            </c:spPr>
            <c:txPr>
              <a:bodyPr/>
              <a:lstStyle/>
              <a:p>
                <a:pPr>
                  <a:defRPr sz="1198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7</c:v>
                </c:pt>
                <c:pt idx="1">
                  <c:v>39</c:v>
                </c:pt>
                <c:pt idx="2">
                  <c:v>33</c:v>
                </c:pt>
                <c:pt idx="3">
                  <c:v>35</c:v>
                </c:pt>
              </c:numCache>
            </c:numRef>
          </c:val>
        </c:ser>
        <c:axId val="48601344"/>
        <c:axId val="48611328"/>
      </c:barChart>
      <c:catAx>
        <c:axId val="48601344"/>
        <c:scaling>
          <c:orientation val="minMax"/>
        </c:scaling>
        <c:axPos val="b"/>
        <c:numFmt formatCode="General" sourceLinked="1"/>
        <c:tickLblPos val="nextTo"/>
        <c:crossAx val="48611328"/>
        <c:crosses val="autoZero"/>
        <c:auto val="1"/>
        <c:lblAlgn val="ctr"/>
        <c:lblOffset val="100"/>
      </c:catAx>
      <c:valAx>
        <c:axId val="48611328"/>
        <c:scaling>
          <c:orientation val="minMax"/>
        </c:scaling>
        <c:axPos val="l"/>
        <c:majorGridlines/>
        <c:numFmt formatCode="#,##0" sourceLinked="1"/>
        <c:tickLblPos val="nextTo"/>
        <c:crossAx val="486013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899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Огурцы, </a:t>
            </a:r>
          </a:p>
          <a:p>
            <a:pPr>
              <a:defRPr/>
            </a:pPr>
            <a:r>
              <a:rPr lang="ru-RU" dirty="0" smtClean="0"/>
              <a:t>тыс</a:t>
            </a:r>
            <a:r>
              <a:rPr lang="ru-RU" dirty="0"/>
              <a:t>. </a:t>
            </a:r>
            <a:r>
              <a:rPr lang="ru-RU" dirty="0" smtClean="0"/>
              <a:t>тонн</a:t>
            </a:r>
            <a:endParaRPr lang="ru-RU" dirty="0"/>
          </a:p>
        </c:rich>
      </c:tx>
      <c:layout>
        <c:manualLayout>
          <c:xMode val="edge"/>
          <c:yMode val="edge"/>
          <c:x val="0.51779550496368365"/>
          <c:y val="1.5169985615127035E-2"/>
        </c:manualLayout>
      </c:layout>
    </c:title>
    <c:plotArea>
      <c:layout>
        <c:manualLayout>
          <c:layoutTarget val="inner"/>
          <c:xMode val="edge"/>
          <c:yMode val="edge"/>
          <c:x val="0.41998225997330463"/>
          <c:y val="0.14089624158960781"/>
          <c:w val="0.58001774002669471"/>
          <c:h val="0.680682774636610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Огурцы тыс. тон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2.2836169659617148E-17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9.4732657933384063E-4"/>
                  <c:y val="1.2132570449334804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0"/>
                  <c:y val="-2.9894967445086646E-2"/>
                </c:manualLayout>
              </c:layout>
              <c:dLblPos val="outEnd"/>
              <c:showVal val="1"/>
            </c:dLbl>
            <c:spPr>
              <a:noFill/>
              <a:ln w="25394">
                <a:noFill/>
              </a:ln>
            </c:spPr>
            <c:txPr>
              <a:bodyPr/>
              <a:lstStyle/>
              <a:p>
                <a:pPr>
                  <a:defRPr sz="1199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0</c:v>
                </c:pt>
                <c:pt idx="1">
                  <c:v>3.6</c:v>
                </c:pt>
                <c:pt idx="2">
                  <c:v>3</c:v>
                </c:pt>
              </c:numCache>
            </c:numRef>
          </c:val>
        </c:ser>
        <c:axId val="49782144"/>
        <c:axId val="49788032"/>
      </c:barChart>
      <c:catAx>
        <c:axId val="49782144"/>
        <c:scaling>
          <c:orientation val="minMax"/>
        </c:scaling>
        <c:axPos val="b"/>
        <c:numFmt formatCode="General" sourceLinked="1"/>
        <c:tickLblPos val="nextTo"/>
        <c:crossAx val="49788032"/>
        <c:crosses val="autoZero"/>
        <c:auto val="1"/>
        <c:lblAlgn val="ctr"/>
        <c:lblOffset val="100"/>
      </c:catAx>
      <c:valAx>
        <c:axId val="49788032"/>
        <c:scaling>
          <c:orientation val="minMax"/>
          <c:max val="16"/>
          <c:min val="0"/>
        </c:scaling>
        <c:axPos val="l"/>
        <c:majorGridlines/>
        <c:numFmt formatCode="#,##0" sourceLinked="1"/>
        <c:tickLblPos val="nextTo"/>
        <c:crossAx val="49782144"/>
        <c:crosses val="autoZero"/>
        <c:crossBetween val="between"/>
        <c:majorUnit val="20000"/>
        <c:minorUnit val="10000"/>
      </c:valAx>
    </c:plotArea>
    <c:plotVisOnly val="1"/>
    <c:dispBlanksAs val="gap"/>
  </c:chart>
  <c:txPr>
    <a:bodyPr/>
    <a:lstStyle/>
    <a:p>
      <a:pPr>
        <a:defRPr sz="899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Численность, </a:t>
            </a:r>
          </a:p>
          <a:p>
            <a:pPr>
              <a:defRPr/>
            </a:pPr>
            <a:r>
              <a:rPr lang="ru-RU" dirty="0" smtClean="0"/>
              <a:t>чел</a:t>
            </a:r>
            <a:r>
              <a:rPr lang="ru-RU" dirty="0"/>
              <a:t>.</a:t>
            </a:r>
          </a:p>
        </c:rich>
      </c:tx>
      <c:layout>
        <c:manualLayout>
          <c:xMode val="edge"/>
          <c:yMode val="edge"/>
          <c:x val="0.26460589333549839"/>
          <c:y val="1.3152919939801352E-2"/>
        </c:manualLayout>
      </c:layout>
    </c:title>
    <c:plotArea>
      <c:layout>
        <c:manualLayout>
          <c:layoutTarget val="inner"/>
          <c:xMode val="edge"/>
          <c:yMode val="edge"/>
          <c:x val="0.28344987470869698"/>
          <c:y val="0.18609419134261726"/>
          <c:w val="0.81870681865172168"/>
          <c:h val="0.6747421666715600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чел.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2.2836169659617148E-17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1.0574193644708421E-2"/>
                  <c:y val="2.9983430866242021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0"/>
                  <c:y val="1.3136420427239095E-3"/>
                </c:manualLayout>
              </c:layout>
              <c:dLblPos val="outEnd"/>
              <c:showVal val="1"/>
            </c:dLbl>
            <c:spPr>
              <a:noFill/>
              <a:ln w="25323">
                <a:noFill/>
              </a:ln>
            </c:spPr>
            <c:txPr>
              <a:bodyPr/>
              <a:lstStyle/>
              <a:p>
                <a:pPr>
                  <a:defRPr sz="1196" baseline="0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410</c:v>
                </c:pt>
                <c:pt idx="1">
                  <c:v>715</c:v>
                </c:pt>
                <c:pt idx="2">
                  <c:v>747</c:v>
                </c:pt>
              </c:numCache>
            </c:numRef>
          </c:val>
        </c:ser>
        <c:axId val="49857664"/>
        <c:axId val="49859200"/>
      </c:barChart>
      <c:catAx>
        <c:axId val="49857664"/>
        <c:scaling>
          <c:orientation val="minMax"/>
        </c:scaling>
        <c:axPos val="b"/>
        <c:numFmt formatCode="General" sourceLinked="1"/>
        <c:tickLblPos val="nextTo"/>
        <c:crossAx val="49859200"/>
        <c:crosses val="autoZero"/>
        <c:auto val="1"/>
        <c:lblAlgn val="ctr"/>
        <c:lblOffset val="100"/>
      </c:catAx>
      <c:valAx>
        <c:axId val="49859200"/>
        <c:scaling>
          <c:orientation val="minMax"/>
          <c:max val="750"/>
          <c:min val="0"/>
        </c:scaling>
        <c:axPos val="l"/>
        <c:majorGridlines/>
        <c:numFmt formatCode="#,##0" sourceLinked="1"/>
        <c:tickLblPos val="nextTo"/>
        <c:crossAx val="49857664"/>
        <c:crosses val="autoZero"/>
        <c:crossBetween val="between"/>
        <c:majorUnit val="20000"/>
        <c:minorUnit val="10000"/>
      </c:valAx>
    </c:plotArea>
    <c:plotVisOnly val="1"/>
    <c:dispBlanksAs val="gap"/>
  </c:chart>
  <c:txPr>
    <a:bodyPr/>
    <a:lstStyle/>
    <a:p>
      <a:pPr>
        <a:defRPr sz="898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Валовый сбор </a:t>
            </a:r>
            <a:r>
              <a:rPr lang="ru-RU" dirty="0" smtClean="0"/>
              <a:t>сахарной свеклы,</a:t>
            </a:r>
          </a:p>
          <a:p>
            <a:pPr>
              <a:defRPr/>
            </a:pPr>
            <a:r>
              <a:rPr lang="ru-RU" dirty="0" smtClean="0"/>
              <a:t> тыс. тонн</a:t>
            </a:r>
            <a:endParaRPr lang="ru-RU" dirty="0"/>
          </a:p>
        </c:rich>
      </c:tx>
      <c:layout>
        <c:manualLayout>
          <c:xMode val="edge"/>
          <c:yMode val="edge"/>
          <c:x val="0.15256211124294394"/>
          <c:y val="0"/>
        </c:manualLayout>
      </c:layout>
    </c:title>
    <c:plotArea>
      <c:layout>
        <c:manualLayout>
          <c:layoutTarget val="inner"/>
          <c:xMode val="edge"/>
          <c:yMode val="edge"/>
          <c:x val="8.9869350037548298E-2"/>
          <c:y val="0.13672732677892691"/>
          <c:w val="0.89097951280713461"/>
          <c:h val="0.7562475668712264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Валовый сбор сах.свеклы тыс.т.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4.4946524253428174E-3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1.0703475501899222E-4"/>
                  <c:y val="1.4512828334103521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1.8713706356404901E-3"/>
                  <c:y val="3.3711889266508983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372</a:t>
                    </a:r>
                    <a:endParaRPr lang="en-US" sz="1200" dirty="0"/>
                  </a:p>
                </c:rich>
              </c:tx>
              <c:dLblPos val="outEnd"/>
            </c:dLbl>
            <c:dLbl>
              <c:idx val="3"/>
              <c:layout>
                <c:manualLayout>
                  <c:x val="0"/>
                  <c:y val="1.9277108433734941E-2"/>
                </c:manualLayout>
              </c:layout>
              <c:showVal val="1"/>
            </c:dLbl>
            <c:spPr>
              <a:noFill/>
              <a:ln w="25383">
                <a:noFill/>
              </a:ln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237</c:v>
                </c:pt>
                <c:pt idx="1">
                  <c:v>331</c:v>
                </c:pt>
                <c:pt idx="2">
                  <c:v>372</c:v>
                </c:pt>
                <c:pt idx="3">
                  <c:v>413</c:v>
                </c:pt>
              </c:numCache>
            </c:numRef>
          </c:val>
        </c:ser>
        <c:axId val="49928448"/>
        <c:axId val="49774592"/>
      </c:barChart>
      <c:catAx>
        <c:axId val="49928448"/>
        <c:scaling>
          <c:orientation val="minMax"/>
        </c:scaling>
        <c:axPos val="b"/>
        <c:numFmt formatCode="General" sourceLinked="1"/>
        <c:tickLblPos val="nextTo"/>
        <c:crossAx val="49774592"/>
        <c:crosses val="autoZero"/>
        <c:auto val="1"/>
        <c:lblAlgn val="ctr"/>
        <c:lblOffset val="100"/>
      </c:catAx>
      <c:valAx>
        <c:axId val="49774592"/>
        <c:scaling>
          <c:orientation val="minMax"/>
        </c:scaling>
        <c:axPos val="l"/>
        <c:majorGridlines/>
        <c:numFmt formatCode="#,##0" sourceLinked="1"/>
        <c:tickLblPos val="nextTo"/>
        <c:crossAx val="499284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Урожайность </a:t>
            </a:r>
            <a:r>
              <a:rPr lang="ru-RU" dirty="0" smtClean="0"/>
              <a:t>сахарной свеклы,  </a:t>
            </a:r>
            <a:r>
              <a:rPr lang="ru-RU" dirty="0" err="1" smtClean="0"/>
              <a:t>ц</a:t>
            </a:r>
            <a:r>
              <a:rPr lang="ru-RU" dirty="0" smtClean="0"/>
              <a:t>/га</a:t>
            </a:r>
            <a:endParaRPr lang="ru-RU" dirty="0"/>
          </a:p>
        </c:rich>
      </c:tx>
      <c:layout>
        <c:manualLayout>
          <c:xMode val="edge"/>
          <c:yMode val="edge"/>
          <c:x val="0.16009202036996373"/>
          <c:y val="9.2218718148747054E-4"/>
        </c:manualLayout>
      </c:layout>
    </c:title>
    <c:plotArea>
      <c:layout>
        <c:manualLayout>
          <c:layoutTarget val="inner"/>
          <c:xMode val="edge"/>
          <c:yMode val="edge"/>
          <c:x val="8.9869350037548298E-2"/>
          <c:y val="0.13672732677892691"/>
          <c:w val="0.89097951280713461"/>
          <c:h val="0.7562475668712264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Урожайность сах. свеклы ц/га.</c:v>
                </c:pt>
              </c:strCache>
            </c:strRef>
          </c:tx>
          <c:dLbls>
            <c:dLbl>
              <c:idx val="0"/>
              <c:layout>
                <c:manualLayout>
                  <c:x val="-4.1275510784445765E-3"/>
                  <c:y val="1.5045739546700427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4.30624126009462E-3"/>
                  <c:y val="2.1617862527339982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1.0726513222466259E-3"/>
                  <c:y val="2.7738030694303435E-2"/>
                </c:manualLayout>
              </c:layout>
              <c:tx>
                <c:rich>
                  <a:bodyPr/>
                  <a:lstStyle/>
                  <a:p>
                    <a:r>
                      <a:rPr lang="en-US" sz="1194" dirty="0" smtClean="0"/>
                      <a:t>540</a:t>
                    </a:r>
                    <a:endParaRPr lang="en-US" sz="1200" dirty="0"/>
                  </a:p>
                </c:rich>
              </c:tx>
              <c:dLblPos val="outEnd"/>
            </c:dLbl>
            <c:dLbl>
              <c:idx val="3"/>
              <c:layout>
                <c:manualLayout>
                  <c:x val="5.3120849933598925E-3"/>
                  <c:y val="1.8746342064651263E-2"/>
                </c:manualLayout>
              </c:layout>
              <c:showVal val="1"/>
            </c:dLbl>
            <c:spPr>
              <a:noFill/>
              <a:ln w="25266">
                <a:noFill/>
              </a:ln>
            </c:spPr>
            <c:txPr>
              <a:bodyPr/>
              <a:lstStyle/>
              <a:p>
                <a:pPr>
                  <a:defRPr sz="1194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242</c:v>
                </c:pt>
                <c:pt idx="1">
                  <c:v>434</c:v>
                </c:pt>
                <c:pt idx="2">
                  <c:v>540</c:v>
                </c:pt>
                <c:pt idx="3">
                  <c:v>543</c:v>
                </c:pt>
              </c:numCache>
            </c:numRef>
          </c:val>
        </c:ser>
        <c:axId val="49917312"/>
        <c:axId val="49951872"/>
      </c:barChart>
      <c:catAx>
        <c:axId val="49917312"/>
        <c:scaling>
          <c:orientation val="minMax"/>
        </c:scaling>
        <c:axPos val="b"/>
        <c:numFmt formatCode="General" sourceLinked="1"/>
        <c:tickLblPos val="nextTo"/>
        <c:crossAx val="49951872"/>
        <c:crosses val="autoZero"/>
        <c:auto val="1"/>
        <c:lblAlgn val="ctr"/>
        <c:lblOffset val="100"/>
      </c:catAx>
      <c:valAx>
        <c:axId val="49951872"/>
        <c:scaling>
          <c:orientation val="minMax"/>
        </c:scaling>
        <c:axPos val="l"/>
        <c:majorGridlines/>
        <c:numFmt formatCode="#,##0" sourceLinked="1"/>
        <c:tickLblPos val="nextTo"/>
        <c:crossAx val="499173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895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Томаты, </a:t>
            </a:r>
          </a:p>
          <a:p>
            <a:pPr>
              <a:defRPr/>
            </a:pPr>
            <a:r>
              <a:rPr lang="ru-RU" dirty="0" smtClean="0"/>
              <a:t>тыс</a:t>
            </a:r>
            <a:r>
              <a:rPr lang="ru-RU" dirty="0"/>
              <a:t>. </a:t>
            </a:r>
            <a:r>
              <a:rPr lang="ru-RU" dirty="0" smtClean="0"/>
              <a:t>тонн</a:t>
            </a:r>
            <a:endParaRPr lang="ru-RU" dirty="0"/>
          </a:p>
        </c:rich>
      </c:tx>
      <c:layout>
        <c:manualLayout>
          <c:xMode val="edge"/>
          <c:yMode val="edge"/>
          <c:x val="0.42850956130483769"/>
          <c:y val="2.4689373079487462E-2"/>
        </c:manualLayout>
      </c:layout>
    </c:title>
    <c:plotArea>
      <c:layout>
        <c:manualLayout>
          <c:layoutTarget val="inner"/>
          <c:xMode val="edge"/>
          <c:yMode val="edge"/>
          <c:x val="0.41998225997330485"/>
          <c:y val="0.25067863263815415"/>
          <c:w val="0.58001774002669437"/>
          <c:h val="0.5709002924407282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Огурцы тыс. тон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2.2836169659617201E-17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9.4732657933384063E-4"/>
                  <c:y val="1.2132570449334809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0"/>
                  <c:y val="-2.9894967445086646E-2"/>
                </c:manualLayout>
              </c:layout>
              <c:dLblPos val="outEnd"/>
              <c:showVal val="1"/>
            </c:dLbl>
            <c:spPr>
              <a:noFill/>
              <a:ln w="25394">
                <a:noFill/>
              </a:ln>
            </c:spPr>
            <c:txPr>
              <a:bodyPr/>
              <a:lstStyle/>
              <a:p>
                <a:pPr>
                  <a:defRPr sz="1199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0</c:v>
                </c:pt>
                <c:pt idx="1">
                  <c:v>15</c:v>
                </c:pt>
                <c:pt idx="2">
                  <c:v>25</c:v>
                </c:pt>
              </c:numCache>
            </c:numRef>
          </c:val>
        </c:ser>
        <c:axId val="49984256"/>
        <c:axId val="49985792"/>
      </c:barChart>
      <c:catAx>
        <c:axId val="49984256"/>
        <c:scaling>
          <c:orientation val="minMax"/>
        </c:scaling>
        <c:axPos val="b"/>
        <c:numFmt formatCode="General" sourceLinked="1"/>
        <c:tickLblPos val="nextTo"/>
        <c:crossAx val="49985792"/>
        <c:crosses val="autoZero"/>
        <c:auto val="1"/>
        <c:lblAlgn val="ctr"/>
        <c:lblOffset val="100"/>
      </c:catAx>
      <c:valAx>
        <c:axId val="49985792"/>
        <c:scaling>
          <c:orientation val="minMax"/>
          <c:max val="16"/>
          <c:min val="0"/>
        </c:scaling>
        <c:axPos val="l"/>
        <c:majorGridlines/>
        <c:numFmt formatCode="#,##0" sourceLinked="1"/>
        <c:tickLblPos val="nextTo"/>
        <c:crossAx val="49984256"/>
        <c:crosses val="autoZero"/>
        <c:crossBetween val="between"/>
        <c:majorUnit val="20000"/>
        <c:minorUnit val="10000"/>
      </c:valAx>
    </c:plotArea>
    <c:plotVisOnly val="1"/>
    <c:dispBlanksAs val="gap"/>
  </c:chart>
  <c:txPr>
    <a:bodyPr/>
    <a:lstStyle/>
    <a:p>
      <a:pPr>
        <a:defRPr sz="899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vert="horz"/>
          <a:lstStyle/>
          <a:p>
            <a:pPr>
              <a:defRPr/>
            </a:pPr>
            <a:r>
              <a:rPr lang="ru-RU" sz="1500" dirty="0"/>
              <a:t>Объем отгруженной продукции собственного производства, млн</a:t>
            </a:r>
            <a:r>
              <a:rPr lang="ru-RU" sz="1500" dirty="0" smtClean="0"/>
              <a:t>. руб</a:t>
            </a:r>
            <a:r>
              <a:rPr lang="ru-RU" sz="1500" dirty="0"/>
              <a:t>.</a:t>
            </a:r>
          </a:p>
        </c:rich>
      </c:tx>
      <c:layout>
        <c:manualLayout>
          <c:xMode val="edge"/>
          <c:yMode val="edge"/>
          <c:x val="0.18168403207765924"/>
          <c:y val="1.6142447380757548E-2"/>
        </c:manualLayout>
      </c:layout>
      <c:spPr>
        <a:noFill/>
        <a:ln w="25403">
          <a:noFill/>
        </a:ln>
      </c:spPr>
    </c:title>
    <c:view3D>
      <c:rotX val="10"/>
      <c:rotY val="5"/>
      <c:depthPercent val="100"/>
      <c:perspective val="10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842989082521801"/>
          <c:y val="0.20043680946698741"/>
          <c:w val="0.80675813723493184"/>
          <c:h val="0.6330331062218841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5B9BD5"/>
            </a:solidFill>
            <a:ln w="25403">
              <a:noFill/>
            </a:ln>
          </c:spPr>
          <c:dLbls>
            <c:dLbl>
              <c:idx val="0"/>
              <c:layout>
                <c:manualLayout>
                  <c:x val="1.3194744894901708E-2"/>
                  <c:y val="-5.7284696123378116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4 879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4.2812819009106513E-3"/>
                  <c:y val="-1.6928418760974763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14 418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8.6810312487334892E-3"/>
                  <c:y val="-1.4710981510762226E-2"/>
                </c:manualLayout>
              </c:layout>
              <c:spPr>
                <a:noFill/>
                <a:ln w="25403">
                  <a:noFill/>
                </a:ln>
              </c:spPr>
              <c:txPr>
                <a:bodyPr rot="0" vert="horz"/>
                <a:lstStyle/>
                <a:p>
                  <a:pPr>
                    <a:defRPr sz="1200"/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4.1666248104780673E-3"/>
                  <c:y val="-2.1484065248655232E-2"/>
                </c:manualLayout>
              </c:layout>
              <c:spPr>
                <a:noFill/>
                <a:ln w="25403">
                  <a:noFill/>
                </a:ln>
              </c:spPr>
              <c:txPr>
                <a:bodyPr rot="0" vert="horz"/>
                <a:lstStyle/>
                <a:p>
                  <a:pPr>
                    <a:defRPr sz="1200"/>
                  </a:pPr>
                  <a:endParaRPr lang="ru-RU"/>
                </a:p>
              </c:txPr>
              <c:showVal val="1"/>
            </c:dLbl>
            <c:dLbl>
              <c:idx val="4"/>
              <c:layout>
                <c:manualLayout>
                  <c:x val="0"/>
                  <c:y val="-6.2500000000000134E-3"/>
                </c:manualLayout>
              </c:layout>
              <c:showVal val="1"/>
            </c:dLbl>
            <c:spPr>
              <a:noFill/>
              <a:ln w="25403">
                <a:noFill/>
              </a:ln>
            </c:spPr>
            <c:txPr>
              <a:bodyPr rot="0" vert="horz"/>
              <a:lstStyle/>
              <a:p>
                <a:pPr>
                  <a:defRPr sz="1000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2016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4879</c:v>
                </c:pt>
                <c:pt idx="1">
                  <c:v>14418</c:v>
                </c:pt>
                <c:pt idx="2">
                  <c:v>17997</c:v>
                </c:pt>
                <c:pt idx="3">
                  <c:v>19323</c:v>
                </c:pt>
              </c:numCache>
            </c:numRef>
          </c:val>
        </c:ser>
        <c:gapWidth val="84"/>
        <c:gapDepth val="0"/>
        <c:shape val="box"/>
        <c:axId val="50126208"/>
        <c:axId val="50132096"/>
        <c:axId val="0"/>
      </c:bar3DChart>
      <c:catAx>
        <c:axId val="501262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0132096"/>
        <c:crosses val="autoZero"/>
        <c:auto val="1"/>
        <c:lblAlgn val="ctr"/>
        <c:lblOffset val="100"/>
      </c:catAx>
      <c:valAx>
        <c:axId val="50132096"/>
        <c:scaling>
          <c:orientation val="minMax"/>
        </c:scaling>
        <c:axPos val="l"/>
        <c:majorGridlines>
          <c:spPr>
            <a:ln w="952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ln w="9528">
            <a:noFill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0126208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vert="horz"/>
          <a:lstStyle/>
          <a:p>
            <a:pPr algn="ctr" rtl="0">
              <a:defRPr sz="1597"/>
            </a:pPr>
            <a:r>
              <a:rPr lang="ru-RU" sz="1597" dirty="0"/>
              <a:t>Объем инвестиций в основной капитал, млрд. руб.</a:t>
            </a:r>
          </a:p>
        </c:rich>
      </c:tx>
      <c:layout>
        <c:manualLayout>
          <c:xMode val="edge"/>
          <c:yMode val="edge"/>
          <c:x val="0.1730385036821854"/>
          <c:y val="1.1073208682790873E-3"/>
        </c:manualLayout>
      </c:layout>
      <c:spPr>
        <a:noFill/>
        <a:ln w="25362">
          <a:noFill/>
        </a:ln>
      </c:spPr>
    </c:title>
    <c:plotArea>
      <c:layout>
        <c:manualLayout>
          <c:layoutTarget val="inner"/>
          <c:xMode val="edge"/>
          <c:yMode val="edge"/>
          <c:x val="0.11944383983841056"/>
          <c:y val="0.14532328554980201"/>
          <c:w val="0.83713582426238975"/>
          <c:h val="0.7597335571526256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5B9BD5"/>
            </a:solidFill>
            <a:ln w="25362">
              <a:noFill/>
            </a:ln>
          </c:spPr>
          <c:dLbls>
            <c:dLbl>
              <c:idx val="0"/>
              <c:layout>
                <c:manualLayout>
                  <c:x val="-2.9648774335738347E-3"/>
                  <c:y val="5.4047134790709593E-3"/>
                </c:manualLayout>
              </c:layout>
              <c:tx>
                <c:rich>
                  <a:bodyPr/>
                  <a:lstStyle/>
                  <a:p>
                    <a:r>
                      <a:rPr lang="en-US" sz="1597" dirty="0"/>
                      <a:t>6,1</a:t>
                    </a:r>
                  </a:p>
                </c:rich>
              </c:tx>
              <c:dLblPos val="outEnd"/>
            </c:dLbl>
            <c:dLbl>
              <c:idx val="1"/>
              <c:layout>
                <c:manualLayout>
                  <c:x val="-4.4290328638964789E-3"/>
                  <c:y val="-2.2941917191454607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1.8892729346416299E-3"/>
                  <c:y val="7.9062953665993939E-3"/>
                </c:manualLayout>
              </c:layout>
              <c:tx>
                <c:rich>
                  <a:bodyPr/>
                  <a:lstStyle/>
                  <a:p>
                    <a:r>
                      <a:rPr lang="en-US" sz="1597" dirty="0" smtClean="0"/>
                      <a:t>7,6</a:t>
                    </a:r>
                  </a:p>
                </c:rich>
              </c:tx>
              <c:dLblPos val="outEnd"/>
            </c:dLbl>
            <c:dLbl>
              <c:idx val="3"/>
              <c:layout>
                <c:manualLayout>
                  <c:x val="4.1665992962800352E-3"/>
                  <c:y val="2.0030185688623373E-2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3.7867389778714561E-3"/>
                  <c:y val="5.3549923906570504E-3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1.158033589764259E-16"/>
                  <c:y val="1.260504201680672E-2"/>
                </c:manualLayout>
              </c:layout>
              <c:dLblPos val="outEnd"/>
              <c:showVal val="1"/>
            </c:dLbl>
            <c:dLbl>
              <c:idx val="9"/>
              <c:layout>
                <c:manualLayout>
                  <c:x val="-2.5314724817978159E-3"/>
                  <c:y val="1.5803400717623903E-2"/>
                </c:manualLayout>
              </c:layout>
              <c:dLblPos val="outEnd"/>
              <c:showVal val="1"/>
            </c:dLbl>
            <c:spPr>
              <a:noFill/>
              <a:ln w="25362">
                <a:noFill/>
              </a:ln>
            </c:spPr>
            <c:txPr>
              <a:bodyPr rot="0" vert="horz"/>
              <a:lstStyle/>
              <a:p>
                <a:pPr>
                  <a:defRPr sz="1597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6.1</c:v>
                </c:pt>
                <c:pt idx="1">
                  <c:v>7.6</c:v>
                </c:pt>
                <c:pt idx="2">
                  <c:v>7.8</c:v>
                </c:pt>
                <c:pt idx="3">
                  <c:v>8.1</c:v>
                </c:pt>
                <c:pt idx="4">
                  <c:v>8.6</c:v>
                </c:pt>
                <c:pt idx="5">
                  <c:v>9</c:v>
                </c:pt>
                <c:pt idx="6">
                  <c:v>7.6</c:v>
                </c:pt>
              </c:numCache>
            </c:numRef>
          </c:val>
        </c:ser>
        <c:gapWidth val="84"/>
        <c:axId val="50685056"/>
        <c:axId val="50686592"/>
      </c:barChart>
      <c:catAx>
        <c:axId val="506850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1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0686592"/>
        <c:crosses val="autoZero"/>
        <c:auto val="1"/>
        <c:lblAlgn val="ctr"/>
        <c:lblOffset val="100"/>
      </c:catAx>
      <c:valAx>
        <c:axId val="50686592"/>
        <c:scaling>
          <c:orientation val="minMax"/>
        </c:scaling>
        <c:axPos val="l"/>
        <c:majorGridlines>
          <c:spPr>
            <a:ln w="951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tickLblPos val="nextTo"/>
        <c:spPr>
          <a:ln w="9511">
            <a:noFill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0685056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899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vert="horz"/>
          <a:lstStyle/>
          <a:p>
            <a:pPr>
              <a:defRPr/>
            </a:pPr>
            <a:r>
              <a:rPr lang="ru-RU" sz="1400" dirty="0"/>
              <a:t>Количество специалистов, чел.</a:t>
            </a:r>
          </a:p>
        </c:rich>
      </c:tx>
      <c:layout/>
      <c:spPr>
        <a:noFill/>
        <a:ln w="25302">
          <a:noFill/>
        </a:ln>
      </c:spPr>
    </c:title>
    <c:view3D>
      <c:depthPercent val="100"/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специалистов</c:v>
                </c:pt>
              </c:strCache>
            </c:strRef>
          </c:tx>
          <c:spPr>
            <a:solidFill>
              <a:srgbClr val="5B9BD5"/>
            </a:solidFill>
            <a:ln w="25302">
              <a:noFill/>
            </a:ln>
          </c:spPr>
          <c:dLbls>
            <c:spPr>
              <a:noFill/>
              <a:ln w="25302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2000</c:v>
                </c:pt>
                <c:pt idx="1">
                  <c:v>2005</c:v>
                </c:pt>
                <c:pt idx="2">
                  <c:v>2015</c:v>
                </c:pt>
                <c:pt idx="3">
                  <c:v>2020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119</c:v>
                </c:pt>
                <c:pt idx="1">
                  <c:v>107</c:v>
                </c:pt>
                <c:pt idx="2">
                  <c:v>135</c:v>
                </c:pt>
                <c:pt idx="3">
                  <c:v>148</c:v>
                </c:pt>
                <c:pt idx="4">
                  <c:v>151</c:v>
                </c:pt>
              </c:numCache>
            </c:numRef>
          </c:val>
        </c:ser>
        <c:dLbls>
          <c:showVal val="1"/>
        </c:dLbls>
        <c:shape val="box"/>
        <c:axId val="51463680"/>
        <c:axId val="51465216"/>
        <c:axId val="0"/>
      </c:bar3DChart>
      <c:catAx>
        <c:axId val="51463680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9489">
            <a:noFill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1465216"/>
        <c:crosses val="autoZero"/>
        <c:auto val="1"/>
        <c:lblAlgn val="ctr"/>
        <c:lblOffset val="100"/>
      </c:catAx>
      <c:valAx>
        <c:axId val="51465216"/>
        <c:scaling>
          <c:orientation val="minMax"/>
        </c:scaling>
        <c:axPos val="l"/>
        <c:majorGridlines>
          <c:spPr>
            <a:ln w="948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489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ln w="9489">
            <a:noFill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1463680"/>
        <c:crosses val="autoZero"/>
        <c:crossBetween val="between"/>
      </c:valAx>
      <c:spPr>
        <a:noFill/>
        <a:ln w="25349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Суточный надой </a:t>
            </a:r>
            <a:r>
              <a:rPr lang="ru-RU" dirty="0"/>
              <a:t>молока, </a:t>
            </a:r>
            <a:r>
              <a:rPr lang="ru-RU" dirty="0" smtClean="0"/>
              <a:t>т.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Суточный надой молока, т.</c:v>
                </c:pt>
              </c:strCache>
            </c:strRef>
          </c:tx>
          <c:dLbls>
            <c:dLbl>
              <c:idx val="0"/>
              <c:layout>
                <c:manualLayout>
                  <c:x val="1.9080808825883233E-3"/>
                  <c:y val="6.0448932469449063E-3"/>
                </c:manualLayout>
              </c:layout>
              <c:spPr/>
              <c:txPr>
                <a:bodyPr/>
                <a:lstStyle/>
                <a:p>
                  <a:pPr>
                    <a:defRPr sz="1196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1"/>
              <c:layout>
                <c:manualLayout>
                  <c:x val="0"/>
                  <c:y val="-1.7787769366291693E-2"/>
                </c:manualLayout>
              </c:layout>
              <c:spPr/>
              <c:txPr>
                <a:bodyPr/>
                <a:lstStyle/>
                <a:p>
                  <a:pPr>
                    <a:defRPr sz="1196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2"/>
              <c:layout>
                <c:manualLayout>
                  <c:x val="-3.9838370434080554E-3"/>
                  <c:y val="-2.0921179238896238E-2"/>
                </c:manualLayout>
              </c:layout>
              <c:tx>
                <c:rich>
                  <a:bodyPr/>
                  <a:lstStyle/>
                  <a:p>
                    <a:pPr>
                      <a:defRPr sz="1196">
                        <a:solidFill>
                          <a:schemeClr val="tx1"/>
                        </a:solidFill>
                      </a:defRPr>
                    </a:pPr>
                    <a:r>
                      <a:rPr lang="en-US" sz="1196" dirty="0" smtClean="0"/>
                      <a:t>463</a:t>
                    </a:r>
                    <a:endParaRPr lang="en-US" sz="1200" dirty="0"/>
                  </a:p>
                </c:rich>
              </c:tx>
              <c:spPr/>
              <c:dLblPos val="outEnd"/>
            </c:dLbl>
            <c:dLbl>
              <c:idx val="3"/>
              <c:layout>
                <c:manualLayout>
                  <c:x val="5.8919439193813308E-3"/>
                  <c:y val="1.0187734166816941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526</a:t>
                    </a:r>
                    <a:endParaRPr lang="en-US" sz="1200" dirty="0"/>
                  </a:p>
                </c:rich>
              </c:tx>
              <c:dLblPos val="outEnd"/>
            </c:dLbl>
            <c:dLbl>
              <c:idx val="4"/>
              <c:layout>
                <c:manualLayout>
                  <c:x val="5.8910162002946704E-3"/>
                  <c:y val="2.0356234096692051E-2"/>
                </c:manualLayout>
              </c:layout>
              <c:showVal val="1"/>
            </c:dLbl>
            <c:spPr>
              <a:noFill/>
              <a:ln w="25339">
                <a:noFill/>
              </a:ln>
            </c:spPr>
            <c:txPr>
              <a:bodyPr/>
              <a:lstStyle/>
              <a:p>
                <a:pPr>
                  <a:defRPr sz="1196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118</c:v>
                </c:pt>
                <c:pt idx="1">
                  <c:v>65</c:v>
                </c:pt>
                <c:pt idx="2">
                  <c:v>465</c:v>
                </c:pt>
                <c:pt idx="3">
                  <c:v>526</c:v>
                </c:pt>
              </c:numCache>
            </c:numRef>
          </c:val>
        </c:ser>
        <c:axId val="45913216"/>
        <c:axId val="45914752"/>
      </c:barChart>
      <c:catAx>
        <c:axId val="45913216"/>
        <c:scaling>
          <c:orientation val="minMax"/>
        </c:scaling>
        <c:axPos val="b"/>
        <c:numFmt formatCode="General" sourceLinked="1"/>
        <c:tickLblPos val="nextTo"/>
        <c:crossAx val="45914752"/>
        <c:crosses val="autoZero"/>
        <c:auto val="1"/>
        <c:lblAlgn val="ctr"/>
        <c:lblOffset val="100"/>
      </c:catAx>
      <c:valAx>
        <c:axId val="45914752"/>
        <c:scaling>
          <c:orientation val="minMax"/>
        </c:scaling>
        <c:axPos val="l"/>
        <c:majorGridlines/>
        <c:numFmt formatCode="#,##0" sourceLinked="1"/>
        <c:tickLblPos val="nextTo"/>
        <c:crossAx val="459132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799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vert="horz"/>
          <a:lstStyle/>
          <a:p>
            <a:pPr>
              <a:defRPr/>
            </a:pPr>
            <a:r>
              <a:rPr lang="ru-RU" sz="1200" dirty="0" smtClean="0"/>
              <a:t>Количество граждан, прошедших профилактический медицинский осмотр, </a:t>
            </a:r>
            <a:r>
              <a:rPr lang="ru-RU" sz="1200" dirty="0"/>
              <a:t>чел.</a:t>
            </a:r>
          </a:p>
        </c:rich>
      </c:tx>
      <c:layout>
        <c:manualLayout>
          <c:xMode val="edge"/>
          <c:yMode val="edge"/>
          <c:x val="0.13987840312044494"/>
          <c:y val="0"/>
        </c:manualLayout>
      </c:layout>
      <c:spPr>
        <a:noFill/>
        <a:ln w="25302">
          <a:noFill/>
        </a:ln>
      </c:spPr>
    </c:title>
    <c:view3D>
      <c:depthPercent val="100"/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специалистов</c:v>
                </c:pt>
              </c:strCache>
            </c:strRef>
          </c:tx>
          <c:spPr>
            <a:solidFill>
              <a:srgbClr val="5B9BD5"/>
            </a:solidFill>
            <a:ln w="25302">
              <a:noFill/>
            </a:ln>
          </c:spPr>
          <c:dLbls>
            <c:spPr>
              <a:noFill/>
              <a:ln w="25302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2000</c:v>
                </c:pt>
                <c:pt idx="1">
                  <c:v>2005</c:v>
                </c:pt>
                <c:pt idx="2">
                  <c:v>2015</c:v>
                </c:pt>
                <c:pt idx="3">
                  <c:v>2020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5000</c:v>
                </c:pt>
                <c:pt idx="1">
                  <c:v>6000</c:v>
                </c:pt>
                <c:pt idx="2">
                  <c:v>10000</c:v>
                </c:pt>
                <c:pt idx="3">
                  <c:v>15000</c:v>
                </c:pt>
                <c:pt idx="4">
                  <c:v>25772</c:v>
                </c:pt>
              </c:numCache>
            </c:numRef>
          </c:val>
        </c:ser>
        <c:dLbls>
          <c:showVal val="1"/>
        </c:dLbls>
        <c:shape val="box"/>
        <c:axId val="76923648"/>
        <c:axId val="78193408"/>
        <c:axId val="0"/>
      </c:bar3DChart>
      <c:catAx>
        <c:axId val="76923648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9489">
            <a:noFill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78193408"/>
        <c:crosses val="autoZero"/>
        <c:auto val="1"/>
        <c:lblAlgn val="ctr"/>
        <c:lblOffset val="100"/>
      </c:catAx>
      <c:valAx>
        <c:axId val="78193408"/>
        <c:scaling>
          <c:orientation val="minMax"/>
        </c:scaling>
        <c:axPos val="l"/>
        <c:majorGridlines>
          <c:spPr>
            <a:ln w="948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489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ln w="9489">
            <a:noFill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76923648"/>
        <c:crosses val="autoZero"/>
        <c:crossBetween val="between"/>
      </c:valAx>
      <c:spPr>
        <a:noFill/>
        <a:ln w="25349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plotArea>
      <c:layout>
        <c:manualLayout>
          <c:layoutTarget val="inner"/>
          <c:xMode val="edge"/>
          <c:yMode val="edge"/>
          <c:x val="3.6213738305062255E-2"/>
          <c:y val="0.10649873431440092"/>
          <c:w val="0.92757252338987561"/>
          <c:h val="0.534473836550349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1"/>
              <c:layout>
                <c:manualLayout>
                  <c:x val="0"/>
                  <c:y val="3.44191830612708E-2"/>
                </c:manualLayout>
              </c:layout>
              <c:spPr>
                <a:noFill/>
                <a:ln w="2536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Val val="1"/>
            </c:dLbl>
            <c:dLbl>
              <c:idx val="2"/>
              <c:layout>
                <c:manualLayout>
                  <c:x val="0"/>
                  <c:y val="1.9668104606440515E-2"/>
                </c:manualLayout>
              </c:layout>
              <c:spPr>
                <a:noFill/>
                <a:ln w="2536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Val val="1"/>
            </c:dLbl>
            <c:spPr>
              <a:noFill/>
              <a:ln w="25360">
                <a:noFill/>
              </a:ln>
            </c:spPr>
            <c:dLblPos val="outEnd"/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2015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1342</c:v>
                </c:pt>
                <c:pt idx="1">
                  <c:v>1759</c:v>
                </c:pt>
                <c:pt idx="2">
                  <c:v>1763</c:v>
                </c:pt>
                <c:pt idx="3">
                  <c:v>1769</c:v>
                </c:pt>
                <c:pt idx="4">
                  <c:v>1765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2015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2015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axId val="81454208"/>
        <c:axId val="81455744"/>
      </c:barChart>
      <c:catAx>
        <c:axId val="81454208"/>
        <c:scaling>
          <c:orientation val="minMax"/>
        </c:scaling>
        <c:axPos val="b"/>
        <c:numFmt formatCode="General" sourceLinked="1"/>
        <c:tickLblPos val="nextTo"/>
        <c:crossAx val="81455744"/>
        <c:crosses val="autoZero"/>
        <c:auto val="1"/>
        <c:lblAlgn val="ctr"/>
        <c:lblOffset val="100"/>
      </c:catAx>
      <c:valAx>
        <c:axId val="81455744"/>
        <c:scaling>
          <c:orientation val="minMax"/>
        </c:scaling>
        <c:delete val="1"/>
        <c:axPos val="l"/>
        <c:numFmt formatCode="General" sourceLinked="1"/>
        <c:tickLblPos val="nextTo"/>
        <c:crossAx val="814542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798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0"/>
                  <c:y val="0.23483719402331346"/>
                </c:manualLayout>
              </c:layout>
              <c:spPr>
                <a:noFill/>
                <a:ln w="25394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Val val="1"/>
            </c:dLbl>
            <c:dLbl>
              <c:idx val="1"/>
              <c:layout>
                <c:manualLayout>
                  <c:x val="-3.0131844614585037E-3"/>
                  <c:y val="0.27210839008011362"/>
                </c:manualLayout>
              </c:layout>
              <c:spPr>
                <a:noFill/>
                <a:ln w="25394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Val val="1"/>
            </c:dLbl>
            <c:dLbl>
              <c:idx val="2"/>
              <c:layout>
                <c:manualLayout>
                  <c:x val="0"/>
                  <c:y val="0.17613466458285634"/>
                </c:manualLayout>
              </c:layout>
              <c:spPr>
                <a:noFill/>
                <a:ln w="25394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Val val="1"/>
            </c:dLbl>
            <c:dLbl>
              <c:idx val="3"/>
              <c:layout>
                <c:manualLayout>
                  <c:x val="0"/>
                  <c:y val="0.24273072060682679"/>
                </c:manualLayout>
              </c:layout>
              <c:spPr>
                <a:noFill/>
                <a:ln w="25394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Val val="1"/>
            </c:dLbl>
            <c:spPr>
              <a:noFill/>
              <a:ln w="25394">
                <a:noFill/>
              </a:ln>
            </c:sp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2015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0</c:formatCode>
                <c:ptCount val="5"/>
                <c:pt idx="0">
                  <c:v>3983</c:v>
                </c:pt>
                <c:pt idx="1">
                  <c:v>4096</c:v>
                </c:pt>
                <c:pt idx="2">
                  <c:v>4721</c:v>
                </c:pt>
                <c:pt idx="3">
                  <c:v>4705</c:v>
                </c:pt>
                <c:pt idx="4">
                  <c:v>4670</c:v>
                </c:pt>
              </c:numCache>
            </c:numRef>
          </c:val>
        </c:ser>
        <c:dLbls>
          <c:showVal val="1"/>
        </c:dLbls>
        <c:gapWidth val="75"/>
        <c:axId val="81936384"/>
        <c:axId val="81937920"/>
      </c:barChart>
      <c:catAx>
        <c:axId val="81936384"/>
        <c:scaling>
          <c:orientation val="minMax"/>
        </c:scaling>
        <c:axPos val="b"/>
        <c:numFmt formatCode="General" sourceLinked="1"/>
        <c:majorTickMark val="none"/>
        <c:tickLblPos val="nextTo"/>
        <c:crossAx val="81937920"/>
        <c:crosses val="autoZero"/>
        <c:auto val="1"/>
        <c:lblAlgn val="ctr"/>
        <c:lblOffset val="100"/>
      </c:catAx>
      <c:valAx>
        <c:axId val="81937920"/>
        <c:scaling>
          <c:orientation val="minMax"/>
        </c:scaling>
        <c:delete val="1"/>
        <c:axPos val="l"/>
        <c:numFmt formatCode="0" sourceLinked="1"/>
        <c:tickLblPos val="nextTo"/>
        <c:crossAx val="819363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plotArea>
      <c:layout>
        <c:manualLayout>
          <c:layoutTarget val="inner"/>
          <c:xMode val="edge"/>
          <c:yMode val="edge"/>
          <c:x val="2.8861937445045973E-2"/>
          <c:y val="6.9217696343898974E-2"/>
          <c:w val="0.9365037376209"/>
          <c:h val="0.6349452749136664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0"/>
                  <c:y val="0.2297804182898736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 smtClean="0"/>
                      <a:t>1109</a:t>
                    </a:r>
                    <a:endParaRPr lang="en-US" dirty="0"/>
                  </a:p>
                </c:rich>
              </c:tx>
              <c:spPr>
                <a:noFill/>
                <a:ln w="25368">
                  <a:noFill/>
                </a:ln>
              </c:spPr>
              <c:dLblPos val="outEnd"/>
            </c:dLbl>
            <c:dLbl>
              <c:idx val="1"/>
              <c:layout>
                <c:manualLayout>
                  <c:x val="-3.0132101588488075E-3"/>
                  <c:y val="0.1776947464778192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 smtClean="0"/>
                      <a:t>1181</a:t>
                    </a:r>
                    <a:endParaRPr lang="en-US" dirty="0"/>
                  </a:p>
                </c:rich>
              </c:tx>
              <c:spPr>
                <a:noFill/>
                <a:ln w="25368">
                  <a:noFill/>
                </a:ln>
              </c:spPr>
              <c:dLblPos val="outEnd"/>
            </c:dLbl>
            <c:dLbl>
              <c:idx val="2"/>
              <c:layout>
                <c:manualLayout>
                  <c:x val="0"/>
                  <c:y val="0.241874124515656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 smtClean="0"/>
                      <a:t>1271</a:t>
                    </a:r>
                  </a:p>
                </c:rich>
              </c:tx>
              <c:spPr>
                <a:noFill/>
                <a:ln w="25368">
                  <a:noFill/>
                </a:ln>
              </c:spPr>
              <c:dLblPos val="outEnd"/>
            </c:dLbl>
            <c:dLbl>
              <c:idx val="3"/>
              <c:layout>
                <c:manualLayout>
                  <c:x val="0"/>
                  <c:y val="0.18253339300485288"/>
                </c:manualLayout>
              </c:layout>
              <c:spPr>
                <a:noFill/>
                <a:ln w="25368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Val val="1"/>
            </c:dLbl>
            <c:spPr>
              <a:noFill/>
              <a:ln w="25368">
                <a:noFill/>
              </a:ln>
            </c:sp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2015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0</c:formatCode>
                <c:ptCount val="5"/>
                <c:pt idx="0">
                  <c:v>1109</c:v>
                </c:pt>
                <c:pt idx="1">
                  <c:v>1181</c:v>
                </c:pt>
                <c:pt idx="2">
                  <c:v>1271</c:v>
                </c:pt>
                <c:pt idx="3">
                  <c:v>1175</c:v>
                </c:pt>
                <c:pt idx="4">
                  <c:v>1300</c:v>
                </c:pt>
              </c:numCache>
            </c:numRef>
          </c:val>
        </c:ser>
        <c:dLbls>
          <c:showVal val="1"/>
        </c:dLbls>
        <c:gapWidth val="75"/>
        <c:axId val="82086144"/>
        <c:axId val="82092032"/>
      </c:barChart>
      <c:catAx>
        <c:axId val="82086144"/>
        <c:scaling>
          <c:orientation val="minMax"/>
        </c:scaling>
        <c:axPos val="b"/>
        <c:numFmt formatCode="General" sourceLinked="1"/>
        <c:majorTickMark val="none"/>
        <c:tickLblPos val="nextTo"/>
        <c:crossAx val="82092032"/>
        <c:crosses val="autoZero"/>
        <c:auto val="1"/>
        <c:lblAlgn val="ctr"/>
        <c:lblOffset val="100"/>
      </c:catAx>
      <c:valAx>
        <c:axId val="82092032"/>
        <c:scaling>
          <c:orientation val="minMax"/>
        </c:scaling>
        <c:delete val="1"/>
        <c:axPos val="l"/>
        <c:numFmt formatCode="0" sourceLinked="1"/>
        <c:tickLblPos val="nextTo"/>
        <c:crossAx val="820861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798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668022702667236"/>
          <c:y val="9.4913357281516272E-2"/>
          <c:w val="0.83592795244973683"/>
          <c:h val="0.734000790649782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2"/>
              <c:layout>
                <c:manualLayout>
                  <c:x val="0"/>
                  <c:y val="3.812548688798463E-2"/>
                </c:manualLayout>
              </c:layout>
              <c:showVal val="1"/>
            </c:dLbl>
            <c:dLbl>
              <c:idx val="3"/>
              <c:layout>
                <c:manualLayout>
                  <c:x val="-8.7241509957606302E-3"/>
                  <c:y val="2.5416991258656409E-2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3.9602787163084017E-3"/>
                  <c:y val="0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0"/>
                  <c:y val="-1.906274344399236E-2"/>
                </c:manualLayout>
              </c:layout>
              <c:dLblPos val="outEnd"/>
              <c:showVal val="1"/>
            </c:dLbl>
            <c:spPr>
              <a:noFill/>
              <a:ln w="25354">
                <a:noFill/>
              </a:ln>
            </c:spPr>
            <c:txPr>
              <a:bodyPr/>
              <a:lstStyle/>
              <a:p>
                <a:pPr>
                  <a:defRPr sz="1299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2000</c:v>
                </c:pt>
                <c:pt idx="1">
                  <c:v>2010</c:v>
                </c:pt>
                <c:pt idx="2">
                  <c:v>2020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450</c:v>
                </c:pt>
                <c:pt idx="1">
                  <c:v>1467</c:v>
                </c:pt>
                <c:pt idx="2">
                  <c:v>6848</c:v>
                </c:pt>
                <c:pt idx="3">
                  <c:v>6935</c:v>
                </c:pt>
                <c:pt idx="4">
                  <c:v>6975</c:v>
                </c:pt>
              </c:numCache>
            </c:numRef>
          </c:val>
        </c:ser>
        <c:dLbls>
          <c:showVal val="1"/>
        </c:dLbls>
        <c:gapWidth val="89"/>
        <c:axId val="81992704"/>
        <c:axId val="81994496"/>
      </c:barChart>
      <c:catAx>
        <c:axId val="8199270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199"/>
            </a:pPr>
            <a:endParaRPr lang="ru-RU"/>
          </a:p>
        </c:txPr>
        <c:crossAx val="81994496"/>
        <c:crosses val="autoZero"/>
        <c:auto val="1"/>
        <c:lblAlgn val="ctr"/>
        <c:lblOffset val="100"/>
      </c:catAx>
      <c:valAx>
        <c:axId val="81994496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199"/>
            </a:pPr>
            <a:endParaRPr lang="ru-RU"/>
          </a:p>
        </c:txPr>
        <c:crossAx val="819927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796"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Надой молока  на 1 голову, кг</a:t>
            </a:r>
            <a:endParaRPr lang="ru-RU" dirty="0"/>
          </a:p>
        </c:rich>
      </c:tx>
      <c:layout>
        <c:manualLayout>
          <c:xMode val="edge"/>
          <c:yMode val="edge"/>
          <c:x val="0.33831762061132492"/>
          <c:y val="0"/>
        </c:manualLayout>
      </c:layout>
    </c:title>
    <c:plotArea>
      <c:layout>
        <c:manualLayout>
          <c:layoutTarget val="inner"/>
          <c:xMode val="edge"/>
          <c:yMode val="edge"/>
          <c:x val="0.219413397107597"/>
          <c:y val="0.11721103564344533"/>
          <c:w val="0.73476387610401939"/>
          <c:h val="0.7397587330480643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Валовый надой молока, т.</c:v>
                </c:pt>
              </c:strCache>
            </c:strRef>
          </c:tx>
          <c:dLbls>
            <c:dLbl>
              <c:idx val="0"/>
              <c:layout>
                <c:manualLayout>
                  <c:x val="-3.983837043408071E-3"/>
                  <c:y val="2.1307347369450304E-2"/>
                </c:manualLayout>
              </c:layout>
              <c:spPr/>
              <c:txPr>
                <a:bodyPr/>
                <a:lstStyle/>
                <a:p>
                  <a:pPr>
                    <a:defRPr sz="1045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1"/>
              <c:layout>
                <c:manualLayout>
                  <c:x val="0"/>
                  <c:y val="1.7824459314920126E-2"/>
                </c:manualLayout>
              </c:layout>
              <c:spPr/>
              <c:txPr>
                <a:bodyPr/>
                <a:lstStyle/>
                <a:p>
                  <a:pPr>
                    <a:defRPr sz="1045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2"/>
              <c:layout>
                <c:manualLayout>
                  <c:x val="-1.5450668952913837E-2"/>
                  <c:y val="1.9783614834405262E-2"/>
                </c:manualLayout>
              </c:layout>
              <c:spPr/>
              <c:txPr>
                <a:bodyPr/>
                <a:lstStyle/>
                <a:p>
                  <a:pPr>
                    <a:defRPr sz="1045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3"/>
              <c:layout>
                <c:manualLayout>
                  <c:x val="-8.6290583540071331E-7"/>
                  <c:y val="2.5437278355472794E-2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5.730207792793829E-3"/>
                  <c:y val="2.5444891907595541E-2"/>
                </c:manualLayout>
              </c:layout>
              <c:showVal val="1"/>
            </c:dLbl>
            <c:spPr>
              <a:noFill/>
              <a:ln w="25284">
                <a:noFill/>
              </a:ln>
            </c:spPr>
            <c:txPr>
              <a:bodyPr/>
              <a:lstStyle/>
              <a:p>
                <a:pPr>
                  <a:defRPr sz="1045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2777</c:v>
                </c:pt>
                <c:pt idx="1">
                  <c:v>4758</c:v>
                </c:pt>
                <c:pt idx="2">
                  <c:v>10716</c:v>
                </c:pt>
                <c:pt idx="3">
                  <c:v>11260</c:v>
                </c:pt>
              </c:numCache>
            </c:numRef>
          </c:val>
        </c:ser>
        <c:axId val="45940096"/>
        <c:axId val="66778240"/>
      </c:barChart>
      <c:catAx>
        <c:axId val="45940096"/>
        <c:scaling>
          <c:orientation val="minMax"/>
        </c:scaling>
        <c:axPos val="b"/>
        <c:numFmt formatCode="General" sourceLinked="1"/>
        <c:tickLblPos val="nextTo"/>
        <c:crossAx val="66778240"/>
        <c:crosses val="autoZero"/>
        <c:auto val="1"/>
        <c:lblAlgn val="ctr"/>
        <c:lblOffset val="100"/>
      </c:catAx>
      <c:valAx>
        <c:axId val="66778240"/>
        <c:scaling>
          <c:orientation val="minMax"/>
        </c:scaling>
        <c:axPos val="l"/>
        <c:majorGridlines/>
        <c:numFmt formatCode="#,##0" sourceLinked="1"/>
        <c:tickLblPos val="nextTo"/>
        <c:crossAx val="459400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797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Валовый</a:t>
            </a:r>
            <a:r>
              <a:rPr lang="ru-RU" baseline="0" dirty="0" smtClean="0"/>
              <a:t> сбор яиц, </a:t>
            </a:r>
          </a:p>
          <a:p>
            <a:pPr>
              <a:defRPr/>
            </a:pPr>
            <a:r>
              <a:rPr lang="ru-RU" baseline="0" dirty="0" smtClean="0"/>
              <a:t>млн. шт.</a:t>
            </a:r>
            <a:endParaRPr lang="ru-RU" dirty="0"/>
          </a:p>
        </c:rich>
      </c:tx>
      <c:layout>
        <c:manualLayout>
          <c:xMode val="edge"/>
          <c:yMode val="edge"/>
          <c:x val="0.31057711411571581"/>
          <c:y val="0"/>
        </c:manualLayout>
      </c:layout>
    </c:title>
    <c:plotArea>
      <c:layout>
        <c:manualLayout>
          <c:layoutTarget val="inner"/>
          <c:xMode val="edge"/>
          <c:yMode val="edge"/>
          <c:x val="0.1564074728706378"/>
          <c:y val="0.13247810178334371"/>
          <c:w val="0.7920421134857808"/>
          <c:h val="0.7397587330480643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Валовый сбор яиц млн. шт.</c:v>
                </c:pt>
              </c:strCache>
            </c:strRef>
          </c:tx>
          <c:dLbls>
            <c:dLbl>
              <c:idx val="0"/>
              <c:layout>
                <c:manualLayout>
                  <c:x val="-3.983837043408071E-3"/>
                  <c:y val="2.1307347369450304E-2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1"/>
              <c:layout>
                <c:manualLayout>
                  <c:x val="-5.7278237381761634E-3"/>
                  <c:y val="7.6496541712167123E-3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2"/>
              <c:layout>
                <c:manualLayout>
                  <c:x val="-3.9838370434080554E-3"/>
                  <c:y val="-5.7124040888955827E-4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3"/>
              <c:layout>
                <c:manualLayout>
                  <c:x val="0"/>
                  <c:y val="2.5437423537508382E-2"/>
                </c:manualLayout>
              </c:layout>
              <c:dLblPos val="outEnd"/>
              <c:showVal val="1"/>
            </c:dLbl>
            <c:spPr>
              <a:noFill/>
              <a:ln w="25394">
                <a:noFill/>
              </a:ln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68</c:v>
                </c:pt>
                <c:pt idx="1">
                  <c:v>95</c:v>
                </c:pt>
                <c:pt idx="2">
                  <c:v>137</c:v>
                </c:pt>
                <c:pt idx="3">
                  <c:v>304</c:v>
                </c:pt>
              </c:numCache>
            </c:numRef>
          </c:val>
        </c:ser>
        <c:axId val="46462848"/>
        <c:axId val="46464384"/>
      </c:barChart>
      <c:catAx>
        <c:axId val="46462848"/>
        <c:scaling>
          <c:orientation val="minMax"/>
        </c:scaling>
        <c:axPos val="b"/>
        <c:numFmt formatCode="General" sourceLinked="1"/>
        <c:tickLblPos val="nextTo"/>
        <c:crossAx val="46464384"/>
        <c:crosses val="autoZero"/>
        <c:auto val="1"/>
        <c:lblAlgn val="ctr"/>
        <c:lblOffset val="100"/>
      </c:catAx>
      <c:valAx>
        <c:axId val="46464384"/>
        <c:scaling>
          <c:orientation val="minMax"/>
        </c:scaling>
        <c:axPos val="l"/>
        <c:majorGridlines/>
        <c:numFmt formatCode="#,##0" sourceLinked="1"/>
        <c:tickLblPos val="nextTo"/>
        <c:crossAx val="464628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80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Поголовье коров, гол.</a:t>
            </a:r>
            <a:endParaRPr lang="ru-RU" dirty="0"/>
          </a:p>
        </c:rich>
      </c:tx>
      <c:layout>
        <c:manualLayout>
          <c:xMode val="edge"/>
          <c:yMode val="edge"/>
          <c:x val="0.29205637841525389"/>
          <c:y val="3.0524934383202078E-2"/>
        </c:manualLayout>
      </c:layout>
    </c:title>
    <c:plotArea>
      <c:layout>
        <c:manualLayout>
          <c:layoutTarget val="inner"/>
          <c:xMode val="edge"/>
          <c:yMode val="edge"/>
          <c:x val="0.23276064831363769"/>
          <c:y val="0.15791552532085204"/>
          <c:w val="0.70535978075939554"/>
          <c:h val="0.6967013870806737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Валовый надой молока, т.</c:v>
                </c:pt>
              </c:strCache>
            </c:strRef>
          </c:tx>
          <c:dLbls>
            <c:dLbl>
              <c:idx val="0"/>
              <c:layout>
                <c:manualLayout>
                  <c:x val="2.414565267949104E-2"/>
                  <c:y val="2.6396585922942837E-2"/>
                </c:manualLayout>
              </c:layout>
              <c:spPr/>
              <c:txPr>
                <a:bodyPr/>
                <a:lstStyle/>
                <a:p>
                  <a:pPr>
                    <a:defRPr sz="105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1"/>
              <c:layout>
                <c:manualLayout>
                  <c:x val="0"/>
                  <c:y val="7.6496541712167132E-3"/>
                </c:manualLayout>
              </c:layout>
              <c:spPr/>
              <c:txPr>
                <a:bodyPr/>
                <a:lstStyle/>
                <a:p>
                  <a:pPr>
                    <a:defRPr sz="105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2"/>
              <c:layout>
                <c:manualLayout>
                  <c:x val="-9.6096215821123623E-3"/>
                  <c:y val="1.9784816974214102E-2"/>
                </c:manualLayout>
              </c:layout>
              <c:tx>
                <c:rich>
                  <a:bodyPr/>
                  <a:lstStyle/>
                  <a:p>
                    <a:pPr>
                      <a:defRPr sz="1050">
                        <a:solidFill>
                          <a:schemeClr val="tx1"/>
                        </a:solidFill>
                      </a:defRPr>
                    </a:pPr>
                    <a:r>
                      <a:rPr lang="en-US" dirty="0" smtClean="0"/>
                      <a:t>21386</a:t>
                    </a:r>
                    <a:endParaRPr lang="en-US" dirty="0"/>
                  </a:p>
                </c:rich>
              </c:tx>
              <c:spPr/>
              <c:dLblPos val="outEnd"/>
            </c:dLbl>
            <c:dLbl>
              <c:idx val="3"/>
              <c:layout>
                <c:manualLayout>
                  <c:x val="0"/>
                  <c:y val="1.52575584540482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21347</a:t>
                    </a:r>
                    <a:endParaRPr lang="en-US" dirty="0"/>
                  </a:p>
                </c:rich>
              </c:tx>
              <c:dLblPos val="outEnd"/>
            </c:dLbl>
            <c:spPr>
              <a:noFill/>
              <a:ln w="25389">
                <a:noFill/>
              </a:ln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17335</c:v>
                </c:pt>
                <c:pt idx="1">
                  <c:v>5996</c:v>
                </c:pt>
                <c:pt idx="2">
                  <c:v>21347</c:v>
                </c:pt>
                <c:pt idx="3">
                  <c:v>21758</c:v>
                </c:pt>
              </c:numCache>
            </c:numRef>
          </c:val>
        </c:ser>
        <c:axId val="46502272"/>
        <c:axId val="46503808"/>
      </c:barChart>
      <c:catAx>
        <c:axId val="46502272"/>
        <c:scaling>
          <c:orientation val="minMax"/>
        </c:scaling>
        <c:axPos val="b"/>
        <c:numFmt formatCode="General" sourceLinked="1"/>
        <c:tickLblPos val="nextTo"/>
        <c:crossAx val="46503808"/>
        <c:crosses val="autoZero"/>
        <c:auto val="1"/>
        <c:lblAlgn val="ctr"/>
        <c:lblOffset val="100"/>
      </c:catAx>
      <c:valAx>
        <c:axId val="46503808"/>
        <c:scaling>
          <c:orientation val="minMax"/>
        </c:scaling>
        <c:axPos val="l"/>
        <c:majorGridlines/>
        <c:numFmt formatCode="#,##0" sourceLinked="1"/>
        <c:tickLblPos val="nextTo"/>
        <c:crossAx val="465022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Поголовье свиней, </a:t>
            </a:r>
          </a:p>
          <a:p>
            <a:pPr>
              <a:defRPr/>
            </a:pPr>
            <a:r>
              <a:rPr lang="ru-RU" dirty="0" smtClean="0"/>
              <a:t>тыс. гол.</a:t>
            </a:r>
            <a:endParaRPr lang="ru-RU" dirty="0"/>
          </a:p>
        </c:rich>
      </c:tx>
      <c:layout>
        <c:manualLayout>
          <c:xMode val="edge"/>
          <c:yMode val="edge"/>
          <c:x val="0.28887447892542967"/>
          <c:y val="3.0524934383202078E-2"/>
        </c:manualLayout>
      </c:layout>
    </c:title>
    <c:plotArea>
      <c:layout>
        <c:manualLayout>
          <c:layoutTarget val="inner"/>
          <c:xMode val="edge"/>
          <c:yMode val="edge"/>
          <c:x val="0.1867433108886937"/>
          <c:y val="0.21401148595371439"/>
          <c:w val="0.75557834433840865"/>
          <c:h val="0.6406530195768147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Валовый надой молока, т.</c:v>
                </c:pt>
              </c:strCache>
            </c:strRef>
          </c:tx>
          <c:dLbls>
            <c:dLbl>
              <c:idx val="0"/>
              <c:layout>
                <c:manualLayout>
                  <c:x val="-3.9838370434080632E-3"/>
                  <c:y val="6.0448932469449063E-3"/>
                </c:manualLayout>
              </c:layout>
              <c:spPr/>
              <c:txPr>
                <a:bodyPr/>
                <a:lstStyle/>
                <a:p>
                  <a:pPr>
                    <a:defRPr sz="1103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1"/>
              <c:layout>
                <c:manualLayout>
                  <c:x val="0"/>
                  <c:y val="1.7824459314920112E-2"/>
                </c:manualLayout>
              </c:layout>
              <c:spPr/>
              <c:txPr>
                <a:bodyPr/>
                <a:lstStyle/>
                <a:p>
                  <a:pPr>
                    <a:defRPr sz="1103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2"/>
              <c:layout>
                <c:manualLayout>
                  <c:x val="4.7757447741737747E-3"/>
                  <c:y val="9.6037290061138005E-3"/>
                </c:manualLayout>
              </c:layout>
              <c:spPr/>
              <c:txPr>
                <a:bodyPr/>
                <a:lstStyle/>
                <a:p>
                  <a:pPr>
                    <a:defRPr sz="1103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3"/>
              <c:layout>
                <c:manualLayout>
                  <c:x val="-5.7696622222464505E-3"/>
                  <c:y val="2.5433926933123855E-2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1.1535691155939836E-2"/>
                  <c:y val="2.5429121429861482E-2"/>
                </c:manualLayout>
              </c:layout>
              <c:showVal val="1"/>
            </c:dLbl>
            <c:spPr>
              <a:noFill/>
              <a:ln w="25436">
                <a:noFill/>
              </a:ln>
            </c:spPr>
            <c:txPr>
              <a:bodyPr/>
              <a:lstStyle/>
              <a:p>
                <a:pPr>
                  <a:defRPr sz="1103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50</c:v>
                </c:pt>
                <c:pt idx="1">
                  <c:v>17</c:v>
                </c:pt>
                <c:pt idx="2">
                  <c:v>302</c:v>
                </c:pt>
                <c:pt idx="3">
                  <c:v>320</c:v>
                </c:pt>
              </c:numCache>
            </c:numRef>
          </c:val>
        </c:ser>
        <c:axId val="46570112"/>
        <c:axId val="46576000"/>
      </c:barChart>
      <c:catAx>
        <c:axId val="46570112"/>
        <c:scaling>
          <c:orientation val="minMax"/>
        </c:scaling>
        <c:axPos val="b"/>
        <c:numFmt formatCode="General" sourceLinked="1"/>
        <c:tickLblPos val="nextTo"/>
        <c:crossAx val="46576000"/>
        <c:crosses val="autoZero"/>
        <c:auto val="1"/>
        <c:lblAlgn val="ctr"/>
        <c:lblOffset val="100"/>
      </c:catAx>
      <c:valAx>
        <c:axId val="46576000"/>
        <c:scaling>
          <c:orientation val="minMax"/>
        </c:scaling>
        <c:axPos val="l"/>
        <c:majorGridlines/>
        <c:numFmt formatCode="#,##0" sourceLinked="1"/>
        <c:tickLblPos val="nextTo"/>
        <c:crossAx val="465701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Производство мяса,</a:t>
            </a:r>
          </a:p>
          <a:p>
            <a:pPr>
              <a:defRPr/>
            </a:pPr>
            <a:r>
              <a:rPr lang="ru-RU" dirty="0" smtClean="0"/>
              <a:t> тыс. тонн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Валовый надой молока, т.</c:v>
                </c:pt>
              </c:strCache>
            </c:strRef>
          </c:tx>
          <c:dLbls>
            <c:dLbl>
              <c:idx val="0"/>
              <c:layout>
                <c:manualLayout>
                  <c:x val="-3.983837043408071E-3"/>
                  <c:y val="2.1307347369450304E-2"/>
                </c:manualLayout>
              </c:layout>
              <c:spPr/>
              <c:txPr>
                <a:bodyPr/>
                <a:lstStyle/>
                <a:p>
                  <a:pPr>
                    <a:defRPr sz="1094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1"/>
              <c:layout>
                <c:manualLayout>
                  <c:x val="0"/>
                  <c:y val="1.7824459314920126E-2"/>
                </c:manualLayout>
              </c:layout>
              <c:spPr/>
              <c:txPr>
                <a:bodyPr/>
                <a:lstStyle/>
                <a:p>
                  <a:pPr>
                    <a:defRPr sz="1094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2"/>
              <c:layout>
                <c:manualLayout>
                  <c:x val="7.3554786396025345E-3"/>
                  <c:y val="2.9967742581795631E-2"/>
                </c:manualLayout>
              </c:layout>
              <c:spPr/>
              <c:txPr>
                <a:bodyPr/>
                <a:lstStyle/>
                <a:p>
                  <a:pPr>
                    <a:defRPr sz="1094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3"/>
              <c:layout>
                <c:manualLayout>
                  <c:x val="-5.6715222528229327E-3"/>
                  <c:y val="6.0892388451443714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0"/>
                  <c:y val="2.0355833383422492E-2"/>
                </c:manualLayout>
              </c:layout>
              <c:showVal val="1"/>
            </c:dLbl>
            <c:spPr>
              <a:noFill/>
              <a:ln w="25279">
                <a:noFill/>
              </a:ln>
            </c:spPr>
            <c:txPr>
              <a:bodyPr/>
              <a:lstStyle/>
              <a:p>
                <a:pPr>
                  <a:defRPr sz="1094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10</c:v>
                </c:pt>
                <c:pt idx="1">
                  <c:v>21</c:v>
                </c:pt>
                <c:pt idx="2">
                  <c:v>63</c:v>
                </c:pt>
                <c:pt idx="3">
                  <c:v>67</c:v>
                </c:pt>
              </c:numCache>
            </c:numRef>
          </c:val>
        </c:ser>
        <c:axId val="47936640"/>
        <c:axId val="47938176"/>
      </c:barChart>
      <c:catAx>
        <c:axId val="47936640"/>
        <c:scaling>
          <c:orientation val="minMax"/>
        </c:scaling>
        <c:axPos val="b"/>
        <c:numFmt formatCode="General" sourceLinked="1"/>
        <c:tickLblPos val="nextTo"/>
        <c:crossAx val="47938176"/>
        <c:crosses val="autoZero"/>
        <c:auto val="1"/>
        <c:lblAlgn val="ctr"/>
        <c:lblOffset val="100"/>
      </c:catAx>
      <c:valAx>
        <c:axId val="47938176"/>
        <c:scaling>
          <c:orientation val="minMax"/>
        </c:scaling>
        <c:axPos val="l"/>
        <c:majorGridlines/>
        <c:numFmt formatCode="#,##0" sourceLinked="1"/>
        <c:tickLblPos val="nextTo"/>
        <c:crossAx val="479366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797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894"/>
            </a:pPr>
            <a:r>
              <a:rPr lang="ru-RU" sz="897" dirty="0"/>
              <a:t>Поголовье </a:t>
            </a:r>
            <a:r>
              <a:rPr lang="ru-RU" sz="897" dirty="0" smtClean="0"/>
              <a:t>кур</a:t>
            </a:r>
            <a:r>
              <a:rPr lang="ru-RU" sz="897" baseline="0" dirty="0" smtClean="0"/>
              <a:t> несушек, </a:t>
            </a:r>
          </a:p>
          <a:p>
            <a:pPr>
              <a:defRPr sz="894"/>
            </a:pPr>
            <a:r>
              <a:rPr lang="ru-RU" sz="897" baseline="0" dirty="0" smtClean="0"/>
              <a:t>тыс. гол.</a:t>
            </a:r>
            <a:endParaRPr lang="ru-RU" sz="900" dirty="0"/>
          </a:p>
        </c:rich>
      </c:tx>
      <c:layout>
        <c:manualLayout>
          <c:xMode val="edge"/>
          <c:yMode val="edge"/>
          <c:x val="0.29499360100648581"/>
          <c:y val="2.0691304715942792E-2"/>
        </c:manualLayout>
      </c:layout>
    </c:title>
    <c:plotArea>
      <c:layout>
        <c:manualLayout>
          <c:layoutTarget val="inner"/>
          <c:xMode val="edge"/>
          <c:yMode val="edge"/>
          <c:x val="0.25775040938637067"/>
          <c:y val="0.17607969767039194"/>
          <c:w val="0.69634756244275153"/>
          <c:h val="0.735395656494900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Поголовье кур несушек гол.</c:v>
                </c:pt>
              </c:strCache>
            </c:strRef>
          </c:tx>
          <c:dLbls>
            <c:dLbl>
              <c:idx val="0"/>
              <c:layout>
                <c:manualLayout>
                  <c:x val="-3.9840267171434183E-3"/>
                  <c:y val="-3.8179589110282103E-2"/>
                </c:manualLayout>
              </c:layout>
              <c:tx>
                <c:rich>
                  <a:bodyPr/>
                  <a:lstStyle/>
                  <a:p>
                    <a:pPr>
                      <a:defRPr sz="1095">
                        <a:solidFill>
                          <a:schemeClr val="tx1"/>
                        </a:solidFill>
                      </a:defRPr>
                    </a:pPr>
                    <a:r>
                      <a:rPr lang="en-US" sz="1095" dirty="0" smtClean="0"/>
                      <a:t>518</a:t>
                    </a:r>
                    <a:endParaRPr lang="en-US" sz="1100" dirty="0"/>
                  </a:p>
                </c:rich>
              </c:tx>
              <c:spPr/>
              <c:dLblPos val="outEnd"/>
            </c:dLbl>
            <c:dLbl>
              <c:idx val="1"/>
              <c:layout>
                <c:manualLayout>
                  <c:x val="0"/>
                  <c:y val="1.7824459314920112E-2"/>
                </c:manualLayout>
              </c:layout>
              <c:tx>
                <c:rich>
                  <a:bodyPr/>
                  <a:lstStyle/>
                  <a:p>
                    <a:pPr>
                      <a:defRPr sz="1095">
                        <a:solidFill>
                          <a:schemeClr val="tx1"/>
                        </a:solidFill>
                      </a:defRPr>
                    </a:pPr>
                    <a:r>
                      <a:rPr lang="en-US" sz="1095" dirty="0" smtClean="0"/>
                      <a:t>440</a:t>
                    </a:r>
                    <a:endParaRPr lang="en-US" sz="1100" dirty="0"/>
                  </a:p>
                </c:rich>
              </c:tx>
              <c:spPr/>
              <c:dLblPos val="outEnd"/>
            </c:dLbl>
            <c:dLbl>
              <c:idx val="2"/>
              <c:layout>
                <c:manualLayout>
                  <c:x val="-1.6988283712258937E-3"/>
                  <c:y val="4.6017663057318471E-3"/>
                </c:manualLayout>
              </c:layout>
              <c:spPr/>
              <c:txPr>
                <a:bodyPr/>
                <a:lstStyle/>
                <a:p>
                  <a:pPr>
                    <a:defRPr sz="1095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3"/>
              <c:layout>
                <c:manualLayout>
                  <c:x val="9.7064859663799161E-17"/>
                  <c:y val="1.508795876582698E-2"/>
                </c:manualLayout>
              </c:layout>
              <c:dLblPos val="outEnd"/>
              <c:showVal val="1"/>
            </c:dLbl>
            <c:spPr>
              <a:noFill/>
              <a:ln w="25303">
                <a:noFill/>
              </a:ln>
            </c:spPr>
            <c:txPr>
              <a:bodyPr/>
              <a:lstStyle/>
              <a:p>
                <a:pPr>
                  <a:defRPr sz="1095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518</c:v>
                </c:pt>
                <c:pt idx="1">
                  <c:v>440</c:v>
                </c:pt>
                <c:pt idx="2">
                  <c:v>1010</c:v>
                </c:pt>
                <c:pt idx="3">
                  <c:v>1200</c:v>
                </c:pt>
              </c:numCache>
            </c:numRef>
          </c:val>
        </c:ser>
        <c:axId val="47959424"/>
        <c:axId val="66966656"/>
      </c:barChart>
      <c:catAx>
        <c:axId val="47959424"/>
        <c:scaling>
          <c:orientation val="minMax"/>
        </c:scaling>
        <c:axPos val="b"/>
        <c:numFmt formatCode="General" sourceLinked="1"/>
        <c:tickLblPos val="nextTo"/>
        <c:crossAx val="66966656"/>
        <c:crosses val="autoZero"/>
        <c:auto val="1"/>
        <c:lblAlgn val="ctr"/>
        <c:lblOffset val="100"/>
      </c:catAx>
      <c:valAx>
        <c:axId val="66966656"/>
        <c:scaling>
          <c:orientation val="minMax"/>
        </c:scaling>
        <c:axPos val="l"/>
        <c:majorGridlines/>
        <c:numFmt formatCode="#,##0" sourceLinked="1"/>
        <c:tickLblPos val="nextTo"/>
        <c:crossAx val="479594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797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Валовый</a:t>
            </a:r>
            <a:r>
              <a:rPr lang="ru-RU" baseline="0" dirty="0" smtClean="0"/>
              <a:t> сбор зерновых,</a:t>
            </a:r>
          </a:p>
          <a:p>
            <a:pPr>
              <a:defRPr/>
            </a:pPr>
            <a:r>
              <a:rPr lang="ru-RU" baseline="0" dirty="0" smtClean="0"/>
              <a:t> тыс. тонн</a:t>
            </a:r>
            <a:endParaRPr lang="ru-RU" dirty="0"/>
          </a:p>
        </c:rich>
      </c:tx>
      <c:layout>
        <c:manualLayout>
          <c:xMode val="edge"/>
          <c:yMode val="edge"/>
          <c:x val="0.24818897637795276"/>
          <c:y val="1.2055555555555555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Валовый сбор подсолнечника, т.</c:v>
                </c:pt>
              </c:strCache>
            </c:strRef>
          </c:tx>
          <c:dLbls>
            <c:dLbl>
              <c:idx val="0"/>
              <c:layout>
                <c:manualLayout>
                  <c:x val="-3.2627852367959924E-3"/>
                  <c:y val="1.9701804654280019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0"/>
                  <c:y val="-9.0021975101214364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4.6156530843731013E-3"/>
                  <c:y val="2.801930132565205E-2"/>
                </c:manualLayout>
              </c:layout>
              <c:tx>
                <c:rich>
                  <a:bodyPr/>
                  <a:lstStyle/>
                  <a:p>
                    <a:r>
                      <a:rPr lang="en-US" sz="1196" dirty="0" smtClean="0"/>
                      <a:t>275</a:t>
                    </a:r>
                    <a:endParaRPr lang="en-US" sz="1200" dirty="0"/>
                  </a:p>
                </c:rich>
              </c:tx>
              <c:dLblPos val="outEnd"/>
            </c:dLbl>
            <c:spPr>
              <a:noFill/>
              <a:ln w="25353">
                <a:noFill/>
              </a:ln>
            </c:spPr>
            <c:txPr>
              <a:bodyPr/>
              <a:lstStyle/>
              <a:p>
                <a:pPr>
                  <a:defRPr sz="1198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2011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166</c:v>
                </c:pt>
                <c:pt idx="1">
                  <c:v>132</c:v>
                </c:pt>
                <c:pt idx="2">
                  <c:v>275</c:v>
                </c:pt>
                <c:pt idx="3">
                  <c:v>246</c:v>
                </c:pt>
              </c:numCache>
            </c:numRef>
          </c:val>
        </c:ser>
        <c:axId val="48114688"/>
        <c:axId val="48128768"/>
      </c:barChart>
      <c:catAx>
        <c:axId val="48114688"/>
        <c:scaling>
          <c:orientation val="minMax"/>
        </c:scaling>
        <c:axPos val="b"/>
        <c:numFmt formatCode="General" sourceLinked="1"/>
        <c:tickLblPos val="nextTo"/>
        <c:crossAx val="48128768"/>
        <c:crosses val="autoZero"/>
        <c:auto val="1"/>
        <c:lblAlgn val="ctr"/>
        <c:lblOffset val="100"/>
      </c:catAx>
      <c:valAx>
        <c:axId val="48128768"/>
        <c:scaling>
          <c:orientation val="minMax"/>
        </c:scaling>
        <c:axPos val="l"/>
        <c:majorGridlines/>
        <c:numFmt formatCode="#,##0" sourceLinked="1"/>
        <c:tickLblPos val="nextTo"/>
        <c:crossAx val="481146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898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0.79911</cdr:x>
      <cdr:y>0.16897</cdr:y>
    </cdr:from>
    <cdr:to>
      <cdr:x>1</cdr:x>
      <cdr:y>0.24037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36650" y="450850"/>
          <a:ext cx="285750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25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43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9" y="0"/>
            <a:ext cx="28765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8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54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8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9" y="9448800"/>
            <a:ext cx="287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tx1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D2F09BA5-862D-4917-BBF9-6871C1C1E1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9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6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9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698" rIns="91397" bIns="4569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tx1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0B05C1DF-5CFC-4102-9F95-AD212D6ED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49689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2" tIns="45691" rIns="91382" bIns="45691" anchor="b"/>
          <a:lstStyle/>
          <a:p>
            <a:pPr algn="r" defTabSz="922198"/>
            <a:fld id="{934ACE90-A569-430B-85F6-DC5702C63F5B}" type="slidenum"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pPr algn="r" defTabSz="922198"/>
              <a:t>24</a:t>
            </a:fld>
            <a:endParaRPr lang="ru-RU" alt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4113" cy="372268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8813"/>
          </a:xfrm>
          <a:noFill/>
          <a:ln/>
        </p:spPr>
        <p:txBody>
          <a:bodyPr lIns="91235" tIns="45619" rIns="91235" bIns="45619"/>
          <a:lstStyle/>
          <a:p>
            <a:r>
              <a:rPr lang="ru-RU" altLang="ru-RU" smtClean="0"/>
              <a:t>В качестве основных направлений  формирования электронного правительства Минэкономразвития России выделяет следующие</a:t>
            </a:r>
            <a:r>
              <a:rPr lang="en-US" altLang="ru-RU" smtClean="0"/>
              <a:t>:</a:t>
            </a:r>
            <a:endParaRPr lang="ru-RU" altLang="ru-RU" smtClean="0"/>
          </a:p>
          <a:p>
            <a:r>
              <a:rPr lang="ru-RU" altLang="ru-RU" smtClean="0"/>
              <a:t>Развитие сети многофункциональных центров предоставления государственных и муниципальных услуг </a:t>
            </a:r>
            <a:endParaRPr lang="en-US" altLang="ru-RU" smtClean="0"/>
          </a:p>
          <a:p>
            <a:r>
              <a:rPr lang="ru-RU" altLang="ru-RU" smtClean="0"/>
              <a:t>Перевод наиболее массовых, общественно значимых, межведомственных и межуровневых  государственных услуг в электронный вид</a:t>
            </a:r>
            <a:endParaRPr lang="en-US" altLang="ru-RU" smtClean="0"/>
          </a:p>
          <a:p>
            <a:r>
              <a:rPr lang="ru-RU" altLang="ru-RU" smtClean="0"/>
              <a:t>Создание реестра государственных услуг</a:t>
            </a:r>
            <a:endParaRPr lang="en-US" altLang="ru-RU" smtClean="0"/>
          </a:p>
          <a:p>
            <a:r>
              <a:rPr lang="ru-RU" altLang="ru-RU" smtClean="0"/>
              <a:t>Создание региональной сети порталов государственных услуг</a:t>
            </a:r>
            <a:endParaRPr lang="en-US" altLang="ru-RU" smtClean="0"/>
          </a:p>
          <a:p>
            <a:r>
              <a:rPr lang="ru-RU" altLang="ru-RU" smtClean="0"/>
              <a:t>Создание центров телефонного обслуживания населения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900489" y="9517063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9" tIns="46195" rIns="92389" bIns="46195" anchor="b"/>
          <a:lstStyle/>
          <a:p>
            <a:pPr algn="r" defTabSz="922198"/>
            <a:fld id="{B83F608A-1F67-4EC2-A84E-6D94B0CD7302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 defTabSz="922198"/>
              <a:t>25</a:t>
            </a:fld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49300"/>
            <a:ext cx="5013325" cy="37592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4" y="4759325"/>
            <a:ext cx="5507037" cy="4511675"/>
          </a:xfrm>
          <a:noFill/>
          <a:ln/>
        </p:spPr>
        <p:txBody>
          <a:bodyPr lIns="92241" tIns="46122" rIns="92241" bIns="46122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49689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2" tIns="45691" rIns="91382" bIns="45691" anchor="b"/>
          <a:lstStyle/>
          <a:p>
            <a:pPr algn="r" defTabSz="911087" eaLnBrk="0" hangingPunct="0"/>
            <a:fld id="{BAFBE84C-D993-49FC-86EF-5B73A1CC5D35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 defTabSz="911087" eaLnBrk="0" hangingPunct="0"/>
              <a:t>2</a:t>
            </a:fld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4113" cy="372268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8813"/>
          </a:xfrm>
          <a:noFill/>
          <a:ln/>
        </p:spPr>
        <p:txBody>
          <a:bodyPr lIns="91235" tIns="45619" rIns="91235" bIns="45619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749675" y="9251950"/>
            <a:ext cx="28686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14" tIns="44707" rIns="89414" bIns="44707" anchor="b"/>
          <a:lstStyle/>
          <a:p>
            <a:pPr algn="r"/>
            <a:fld id="{BF4F6C3A-C749-4080-97BF-18FB5AA1ACA0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/>
              <a:t>7</a:t>
            </a:fld>
            <a:endParaRPr lang="ru-RU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730250"/>
            <a:ext cx="4872037" cy="3652838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576" y="4627564"/>
            <a:ext cx="5292725" cy="4384675"/>
          </a:xfrm>
          <a:noFill/>
          <a:ln/>
        </p:spPr>
        <p:txBody>
          <a:bodyPr lIns="89272" tIns="44637" rIns="89272" bIns="44637"/>
          <a:lstStyle/>
          <a:p>
            <a:r>
              <a:rPr lang="ru-RU" smtClean="0"/>
              <a:t>В качестве основных направлений  формирования электронного правительства Минэкономразвития России выделяет следующие</a:t>
            </a:r>
            <a:r>
              <a:rPr lang="en-US" smtClean="0"/>
              <a:t>:</a:t>
            </a:r>
            <a:endParaRPr lang="ru-RU" smtClean="0"/>
          </a:p>
          <a:p>
            <a:r>
              <a:rPr lang="ru-RU" smtClean="0"/>
              <a:t>Развитие сети многофункциональных центров предоставления государственных и муниципальных услуг </a:t>
            </a:r>
            <a:endParaRPr lang="en-US" smtClean="0"/>
          </a:p>
          <a:p>
            <a:r>
              <a:rPr lang="ru-RU" smtClean="0"/>
              <a:t>Перевод наиболее массовых, общественно значимых, межведомственных и межуровневых  государственных услуг в электронный вид</a:t>
            </a:r>
            <a:endParaRPr lang="en-US" smtClean="0"/>
          </a:p>
          <a:p>
            <a:r>
              <a:rPr lang="ru-RU" smtClean="0"/>
              <a:t>Создание реестра государственных услуг</a:t>
            </a:r>
            <a:endParaRPr lang="en-US" smtClean="0"/>
          </a:p>
          <a:p>
            <a:r>
              <a:rPr lang="ru-RU" smtClean="0"/>
              <a:t>Создание региональной сети порталов государственных услуг</a:t>
            </a:r>
            <a:endParaRPr lang="en-US" smtClean="0"/>
          </a:p>
          <a:p>
            <a:r>
              <a:rPr lang="ru-RU" smtClean="0"/>
              <a:t>Создание центров телефонного обслуживания населения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749675" y="9251950"/>
            <a:ext cx="28686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14" tIns="44707" rIns="89414" bIns="44707" anchor="b"/>
          <a:lstStyle/>
          <a:p>
            <a:pPr algn="r"/>
            <a:fld id="{47C265F3-1704-4717-BD93-5B9E07E29309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/>
              <a:t>8</a:t>
            </a:fld>
            <a:endParaRPr lang="ru-RU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730250"/>
            <a:ext cx="4872037" cy="365283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576" y="4627564"/>
            <a:ext cx="5292725" cy="4384675"/>
          </a:xfrm>
          <a:noFill/>
          <a:ln/>
        </p:spPr>
        <p:txBody>
          <a:bodyPr lIns="89272" tIns="44637" rIns="89272" bIns="44637"/>
          <a:lstStyle/>
          <a:p>
            <a:r>
              <a:rPr lang="ru-RU" smtClean="0"/>
              <a:t>В качестве основных направлений  формирования электронного правительства Минэкономразвития России выделяет следующие</a:t>
            </a:r>
            <a:r>
              <a:rPr lang="en-US" smtClean="0"/>
              <a:t>:</a:t>
            </a:r>
            <a:endParaRPr lang="ru-RU" smtClean="0"/>
          </a:p>
          <a:p>
            <a:r>
              <a:rPr lang="ru-RU" smtClean="0"/>
              <a:t>Развитие сети многофункциональных центров предоставления государственных и муниципальных услуг </a:t>
            </a:r>
            <a:endParaRPr lang="en-US" smtClean="0"/>
          </a:p>
          <a:p>
            <a:r>
              <a:rPr lang="ru-RU" smtClean="0"/>
              <a:t>Перевод наиболее массовых, общественно значимых, межведомственных и межуровневых  государственных услуг в электронный вид</a:t>
            </a:r>
            <a:endParaRPr lang="en-US" smtClean="0"/>
          </a:p>
          <a:p>
            <a:r>
              <a:rPr lang="ru-RU" smtClean="0"/>
              <a:t>Создание реестра государственных услуг</a:t>
            </a:r>
            <a:endParaRPr lang="en-US" smtClean="0"/>
          </a:p>
          <a:p>
            <a:r>
              <a:rPr lang="ru-RU" smtClean="0"/>
              <a:t>Создание региональной сети порталов государственных услуг</a:t>
            </a:r>
            <a:endParaRPr lang="en-US" smtClean="0"/>
          </a:p>
          <a:p>
            <a:r>
              <a:rPr lang="ru-RU" smtClean="0"/>
              <a:t>Создание центров телефонного обслуживания населения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49689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" tIns="45705" rIns="91411" bIns="45705" anchor="b"/>
          <a:lstStyle/>
          <a:p>
            <a:pPr algn="r" eaLnBrk="0" hangingPunct="0"/>
            <a:fld id="{27813AC2-2B81-4936-ACF1-3304FD2E481D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 algn="r" eaLnBrk="0" hangingPunct="0"/>
              <a:t>9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4113" cy="372268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6"/>
            <a:ext cx="5435600" cy="4468813"/>
          </a:xfrm>
          <a:noFill/>
          <a:ln/>
        </p:spPr>
        <p:txBody>
          <a:bodyPr lIns="91265" tIns="45632" rIns="91265" bIns="45632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900489" y="9517063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9" tIns="46195" rIns="92389" bIns="46195" anchor="b"/>
          <a:lstStyle/>
          <a:p>
            <a:pPr algn="r" defTabSz="922198"/>
            <a:fld id="{B83F608A-1F67-4EC2-A84E-6D94B0CD7302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 defTabSz="922198"/>
              <a:t>10</a:t>
            </a:fld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49300"/>
            <a:ext cx="5013325" cy="37592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4" y="4759325"/>
            <a:ext cx="5507037" cy="4511675"/>
          </a:xfrm>
          <a:noFill/>
          <a:ln/>
        </p:spPr>
        <p:txBody>
          <a:bodyPr lIns="92241" tIns="46122" rIns="92241" bIns="46122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174185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49250" y="9428107"/>
            <a:ext cx="2946860" cy="4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 anchor="b"/>
          <a:lstStyle>
            <a:lvl1pPr defTabSz="923925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FF56B4F-4BC2-47F9-97FA-C7316A022841}" type="slidenum">
              <a:rPr lang="ru-RU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 eaLnBrk="1" hangingPunct="1"/>
              <a:t>11</a:t>
            </a:fld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4113" cy="37226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493" y="4714841"/>
            <a:ext cx="5434692" cy="446950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3" tIns="45632" rIns="91263" bIns="45632"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665664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49250" y="9428107"/>
            <a:ext cx="2946860" cy="4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 anchor="b"/>
          <a:lstStyle>
            <a:lvl1pPr defTabSz="923925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FF56B4F-4BC2-47F9-97FA-C7316A022841}" type="slidenum">
              <a:rPr lang="ru-RU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 eaLnBrk="1" hangingPunct="1"/>
              <a:t>12</a:t>
            </a:fld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4113" cy="37226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493" y="4714841"/>
            <a:ext cx="5434692" cy="446950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3" tIns="45632" rIns="91263" bIns="45632"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987523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7D29D-10FC-41BD-AD0D-94F0141DDE1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657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Light horizontal"/>
          <p:cNvSpPr>
            <a:spLocks noChangeArrowheads="1"/>
          </p:cNvSpPr>
          <p:nvPr/>
        </p:nvSpPr>
        <p:spPr bwMode="gray">
          <a:xfrm>
            <a:off x="0" y="9525"/>
            <a:ext cx="1476375" cy="6848475"/>
          </a:xfrm>
          <a:prstGeom prst="rect">
            <a:avLst/>
          </a:prstGeom>
          <a:pattFill prst="ltHorz">
            <a:fgClr>
              <a:schemeClr val="bg2"/>
            </a:fgClr>
            <a:bgClr>
              <a:srgbClr val="FFFFFF"/>
            </a:bgClr>
          </a:patt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 flipV="1">
            <a:off x="0" y="4267200"/>
            <a:ext cx="9144000" cy="11064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ltGray">
          <a:xfrm>
            <a:off x="1474788" y="5156200"/>
            <a:ext cx="7129462" cy="504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52913" y="0"/>
            <a:ext cx="489108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6" name="Rectangle 6"/>
          <p:cNvSpPr>
            <a:spLocks noGrp="1" noChangeArrowheads="1"/>
          </p:cNvSpPr>
          <p:nvPr>
            <p:ph type="ctrTitle"/>
          </p:nvPr>
        </p:nvSpPr>
        <p:spPr bwMode="auto">
          <a:xfrm>
            <a:off x="1447800" y="3548063"/>
            <a:ext cx="7239000" cy="1371600"/>
          </a:xfrm>
        </p:spPr>
        <p:txBody>
          <a:bodyPr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271367" name="Rectangle 7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614488" y="5224463"/>
            <a:ext cx="68580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4078D-FD9B-4B3B-AB3A-06FE198C6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60055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60055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133D9-7829-4FB2-A17F-7A72D4719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688" y="319088"/>
            <a:ext cx="71628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4C87A-377B-4A1D-8CBE-563B7EE20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319088"/>
            <a:ext cx="8229600" cy="6005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52A0F-DC48-43AA-AEDB-D1DD7A470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47688" y="319088"/>
            <a:ext cx="71628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076325"/>
            <a:ext cx="40386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076325"/>
            <a:ext cx="4038600" cy="254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776663"/>
            <a:ext cx="4038600" cy="2547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776663"/>
            <a:ext cx="4038600" cy="25479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76C3C-A69F-45FF-B952-5B895D8E3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FE68C-88E9-4F6E-B4D2-4D991E8B1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89F71-EA93-4470-9680-605127D5F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D4F69-09D3-4610-98AC-1A3B8A87F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4E8CD-2439-4B2B-A47E-A0C6CC01B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BCDB5-B06D-49CF-B005-46440E5D3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1A649-C210-4540-83E9-1765D37B9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4340A-3496-4E45-A389-6DC482BD9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88FDE-5AF9-4221-8117-D9BEA9BAC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ight horizontal"/>
          <p:cNvSpPr>
            <a:spLocks noChangeArrowheads="1"/>
          </p:cNvSpPr>
          <p:nvPr/>
        </p:nvSpPr>
        <p:spPr bwMode="gray">
          <a:xfrm>
            <a:off x="0" y="0"/>
            <a:ext cx="468313" cy="6858000"/>
          </a:xfrm>
          <a:prstGeom prst="rect">
            <a:avLst/>
          </a:prstGeom>
          <a:pattFill prst="ltHorz">
            <a:fgClr>
              <a:schemeClr val="bg2"/>
            </a:fgClr>
            <a:bgClr>
              <a:srgbClr val="FFFFFF"/>
            </a:bgClr>
          </a:patt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invGray">
          <a:xfrm>
            <a:off x="0" y="-26988"/>
            <a:ext cx="9144000" cy="69215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gray">
          <a:xfrm>
            <a:off x="468313" y="6410325"/>
            <a:ext cx="8424862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eaLnBrk="0" hangingPunct="0">
              <a:defRPr/>
            </a:pPr>
            <a:endParaRPr lang="ru-RU">
              <a:latin typeface="Arial" panose="020B0604020202020204" pitchFamily="34" charset="0"/>
              <a:cs typeface="+mn-cs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blackWhite">
          <a:xfrm>
            <a:off x="468313" y="233363"/>
            <a:ext cx="7488237" cy="720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2703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6670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www.ar.gov.ru</a:t>
            </a: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Минэкономразвития России</a:t>
            </a:r>
            <a:endParaRPr lang="en-US"/>
          </a:p>
        </p:txBody>
      </p:sp>
      <p:sp>
        <p:nvSpPr>
          <p:cNvPr id="2703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6513"/>
            <a:ext cx="213360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solidFill>
                  <a:schemeClr val="tx1"/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31E0A046-45DB-438A-A5EF-42DFD5BC3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title"/>
          </p:nvPr>
        </p:nvSpPr>
        <p:spPr bwMode="black">
          <a:xfrm>
            <a:off x="547688" y="319088"/>
            <a:ext cx="71628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0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Relationship Id="rId9" Type="http://schemas.openxmlformats.org/officeDocument/2006/relationships/chart" Target="../charts/char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4963" y="5233988"/>
            <a:ext cx="6858000" cy="381000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buClrTx/>
            </a:pPr>
            <a:r>
              <a:rPr lang="en-US" sz="1800" b="0" smtClean="0">
                <a:latin typeface="Times New Roman" pitchFamily="18" charset="0"/>
                <a:cs typeface="Times New Roman" pitchFamily="18" charset="0"/>
              </a:rPr>
              <a:t>https://adm-bobrov.e-gov36.ru/</a:t>
            </a: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2382838" y="633413"/>
            <a:ext cx="7304087" cy="2589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E788A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Бобровский муниципальный</a:t>
            </a:r>
          </a:p>
          <a:p>
            <a:pPr algn="ctr" eaLnBrk="1" hangingPunct="1">
              <a:defRPr/>
            </a:pP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pPr algn="ctr" eaLnBrk="1" hangingPunct="1">
              <a:defRPr/>
            </a:pPr>
            <a:endParaRPr lang="ru-RU" sz="48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Социально-экономическое развитие и инвестиционные предложения</a:t>
            </a:r>
            <a:endParaRPr lang="ru-RU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white">
          <a:xfrm>
            <a:off x="1250950" y="4600575"/>
            <a:ext cx="685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Бобровского муниципального района.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92613" y="6389688"/>
            <a:ext cx="69499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7174" name="Picture 13" descr="Gerb1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" y="136525"/>
            <a:ext cx="3298825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>
            <a:spLocks noChangeArrowheads="1"/>
          </p:cNvSpPr>
          <p:nvPr/>
        </p:nvSpPr>
        <p:spPr bwMode="auto">
          <a:xfrm>
            <a:off x="532765" y="105914"/>
            <a:ext cx="725646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Строительство «</a:t>
            </a:r>
            <a:r>
              <a:rPr lang="ru-RU" sz="2800" b="1" dirty="0" smtClean="0">
                <a:solidFill>
                  <a:schemeClr val="bg1"/>
                </a:solidFill>
              </a:rPr>
              <a:t>Эко деревни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в п. </a:t>
            </a:r>
            <a:r>
              <a:rPr lang="ru-RU" sz="2400" b="1" dirty="0" err="1" smtClean="0">
                <a:solidFill>
                  <a:schemeClr val="bg1"/>
                </a:solidFill>
              </a:rPr>
              <a:t>Лушниковка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6763" y="889000"/>
            <a:ext cx="5040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1" y="807058"/>
            <a:ext cx="432815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ru-RU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осуществляется с 2021 года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ГП РФ «Комплексное развитие сельских территорий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eaLnBrk="0" hangingPunct="0"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троительство жилья для предоставления работникам социальной сферы и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аргопромышленных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предприятии района. </a:t>
            </a:r>
          </a:p>
          <a:p>
            <a:pPr eaLnBrk="0" hangingPunct="0"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программы построены: сети инженерно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технического обеспечения жилого микрорайона на сумму 934 млн. руб. ; проложено: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км сетей электроснабжения, 8 км водоснабжения, 21 км канализационных  сетей, 14 км газовых сетей, 8 км автомобильных дорог. </a:t>
            </a:r>
          </a:p>
          <a:p>
            <a:pPr eaLnBrk="0" hangingPunct="0"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Построено 25 жилых домов  и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строится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5-ти этажный многоквартирный жилой дом на 178 квартир.</a:t>
            </a:r>
          </a:p>
          <a:p>
            <a:pPr eaLnBrk="0" hangingPunct="0"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Построено колесо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обозрения, тир, автодром, карусели.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5361" y="3269735"/>
            <a:ext cx="435864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Перспективы развития: </a:t>
            </a:r>
          </a:p>
          <a:p>
            <a:pPr marL="285750" indent="-285750" eaLnBrk="0" hangingPunct="0"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Строительство:</a:t>
            </a:r>
          </a:p>
          <a:p>
            <a:pPr marL="742950" lvl="1" indent="-285750" eaLnBrk="0" hangingPunct="0"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72 секций пятиэтажных жилых домов с проживанием 2800 чел;</a:t>
            </a:r>
          </a:p>
          <a:p>
            <a:pPr marL="742950" lvl="1" indent="-285750" eaLnBrk="0" hangingPunct="0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268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индивидуальных жилых домов с приусадебными участками;</a:t>
            </a:r>
          </a:p>
          <a:p>
            <a:pPr marL="742950" lvl="1" indent="-285750" eaLnBrk="0" hangingPunct="0"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Детского сада на 240 мест;</a:t>
            </a:r>
          </a:p>
          <a:p>
            <a:pPr marL="742950" lvl="1" indent="-285750" eaLnBrk="0" hangingPunct="0"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Школы на 754 места;</a:t>
            </a:r>
          </a:p>
          <a:p>
            <a:pPr marL="742950" lvl="1" indent="-285750" eaLnBrk="0" hangingPunct="0"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Стадиона с искусственным покрытием;</a:t>
            </a:r>
          </a:p>
          <a:p>
            <a:pPr marL="285750" indent="-285750" eaLnBrk="0" hangingPunct="0"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Микрорайон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будет включать в себя: парк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аттракционов, объекты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спорта, кафе, зоны рекреации, объекты торговли и бытового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обслуживания;</a:t>
            </a:r>
          </a:p>
          <a:p>
            <a:pPr marL="285750" indent="-285750" eaLnBrk="0" hangingPunct="0"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проекта «Строительство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«Эко деревни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является одним из приоритетных направлений в деятельности администрации Бобровского муниципального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>
              <a:buFontTx/>
              <a:buChar char="-"/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850" y="1000796"/>
            <a:ext cx="3889083" cy="2298995"/>
          </a:xfrm>
          <a:prstGeom prst="rect">
            <a:avLst/>
          </a:prstGeom>
        </p:spPr>
      </p:pic>
      <p:pic>
        <p:nvPicPr>
          <p:cNvPr id="1026" name="Picture 2" descr="C:\Users\user\Desktop\2023_01_18_S_1-sca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444" y="4075476"/>
            <a:ext cx="3816627" cy="2301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6357658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431323" y="174095"/>
            <a:ext cx="74618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bg1"/>
                </a:solidFill>
                <a:cs typeface="Arial" panose="020B0604020202020204" pitchFamily="34" charset="0"/>
              </a:rPr>
              <a:t>Общая информация </a:t>
            </a:r>
            <a:r>
              <a:rPr 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о земельных участках для инвестиционных проектов</a:t>
            </a:r>
            <a:endParaRPr lang="ru-RU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174" name="Rectangle 15"/>
          <p:cNvSpPr>
            <a:spLocks noChangeArrowheads="1"/>
          </p:cNvSpPr>
          <p:nvPr/>
        </p:nvSpPr>
        <p:spPr bwMode="auto">
          <a:xfrm>
            <a:off x="277539" y="1035755"/>
            <a:ext cx="4641665" cy="300082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9250" indent="-171450" algn="just" eaLnBrk="1" hangingPunct="1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Общая площадь земельных участков:</a:t>
            </a:r>
            <a:r>
              <a:rPr lang="en-US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более 400 га;</a:t>
            </a:r>
          </a:p>
          <a:p>
            <a:pPr marL="349250" indent="-171450" algn="just" eaLnBrk="1" hangingPunct="1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Ближайший крупный город – Воронеж, расстояние 100 км., время в пути 1,5 часа;</a:t>
            </a:r>
          </a:p>
          <a:p>
            <a:pPr marL="349250" indent="-171450" algn="just" eaLnBrk="1" hangingPunct="1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Земельные </a:t>
            </a:r>
            <a:r>
              <a:rPr lang="ru-RU" dirty="0">
                <a:solidFill>
                  <a:schemeClr val="tx1"/>
                </a:solidFill>
                <a:latin typeface="Verdana" pitchFamily="34" charset="0"/>
              </a:rPr>
              <a:t>участки предоставляются в аренду, возможен выкуп</a:t>
            </a: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;</a:t>
            </a:r>
          </a:p>
          <a:p>
            <a:pPr marL="349250" indent="-171450" algn="just" eaLnBrk="1" hangingPunct="1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Собственник – администрация Бобровского муниципального района.</a:t>
            </a:r>
          </a:p>
          <a:p>
            <a:pPr marL="357188" indent="-179388" algn="just">
              <a:buFontTx/>
              <a:buChar char="•"/>
              <a:tabLst>
                <a:tab pos="542925" algn="l"/>
              </a:tabLst>
              <a:defRPr/>
            </a:pPr>
            <a:r>
              <a:rPr lang="ru-RU" sz="1100" dirty="0">
                <a:solidFill>
                  <a:schemeClr val="tx1"/>
                </a:solidFill>
                <a:latin typeface="Verdana" pitchFamily="34" charset="0"/>
              </a:rPr>
              <a:t>Застроенность индустриального парка – 80%;</a:t>
            </a:r>
          </a:p>
          <a:p>
            <a:pPr marL="357188" indent="-179388" algn="just" eaLnBrk="1" hangingPunct="1">
              <a:buFontTx/>
              <a:buChar char="•"/>
              <a:tabLst>
                <a:tab pos="542925" algn="l"/>
              </a:tabLst>
              <a:defRPr/>
            </a:pPr>
            <a:endParaRPr lang="ru-RU" sz="1100" dirty="0">
              <a:solidFill>
                <a:schemeClr val="tx1"/>
              </a:solidFill>
              <a:latin typeface="Verdana" pitchFamily="34" charset="0"/>
            </a:endParaRPr>
          </a:p>
          <a:p>
            <a:pPr marL="177800" algn="just" eaLnBrk="1" hangingPunct="1">
              <a:tabLst>
                <a:tab pos="542925" algn="l"/>
              </a:tabLst>
              <a:defRPr/>
            </a:pPr>
            <a:r>
              <a:rPr lang="ru-RU" sz="1100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endParaRPr lang="ru-RU" dirty="0">
              <a:solidFill>
                <a:schemeClr val="tx1"/>
              </a:solidFill>
              <a:latin typeface="Verdana" pitchFamily="34" charset="0"/>
            </a:endParaRPr>
          </a:p>
          <a:p>
            <a:pPr marL="177800" algn="just" eaLnBrk="1" hangingPunct="1">
              <a:tabLst>
                <a:tab pos="542925" algn="l"/>
              </a:tabLst>
              <a:defRPr/>
            </a:pPr>
            <a:endParaRPr lang="ru-RU" dirty="0">
              <a:solidFill>
                <a:schemeClr val="tx1"/>
              </a:solidFill>
              <a:latin typeface="Verdana" pitchFamily="34" charset="0"/>
            </a:endParaRPr>
          </a:p>
          <a:p>
            <a:pPr marL="177800" algn="just" eaLnBrk="1" hangingPunct="1">
              <a:tabLst>
                <a:tab pos="542925" algn="l"/>
              </a:tabLst>
              <a:defRPr/>
            </a:pPr>
            <a:endParaRPr lang="ru-RU" dirty="0" smtClean="0">
              <a:solidFill>
                <a:schemeClr val="tx1"/>
              </a:solidFill>
              <a:latin typeface="Verdana" pitchFamily="34" charset="0"/>
            </a:endParaRPr>
          </a:p>
          <a:p>
            <a:pPr marL="177800" algn="just" eaLnBrk="1" hangingPunct="1">
              <a:tabLst>
                <a:tab pos="542925" algn="l"/>
              </a:tabLst>
              <a:defRPr/>
            </a:pPr>
            <a:endParaRPr lang="ru-RU" dirty="0">
              <a:solidFill>
                <a:schemeClr val="tx1"/>
              </a:solidFill>
              <a:latin typeface="Verdana" pitchFamily="34" charset="0"/>
            </a:endParaRPr>
          </a:p>
          <a:p>
            <a:pPr marL="349250" indent="-171450" algn="just" eaLnBrk="1" hangingPunct="1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endParaRPr lang="ru-RU" dirty="0">
              <a:solidFill>
                <a:schemeClr val="tx1"/>
              </a:solidFill>
              <a:latin typeface="Verdana" pitchFamily="34" charset="0"/>
            </a:endParaRPr>
          </a:p>
          <a:p>
            <a:pPr marL="177800" algn="just" eaLnBrk="1" hangingPunct="1">
              <a:tabLst>
                <a:tab pos="542925" algn="l"/>
              </a:tabLst>
              <a:defRPr/>
            </a:pPr>
            <a:endParaRPr lang="ru-RU" sz="1200" dirty="0">
              <a:solidFill>
                <a:schemeClr val="tx1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3128" y="3947452"/>
            <a:ext cx="37259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eaLnBrk="1" hangingPunct="1"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Инженерная инфраструктура инвестиционных участков. </a:t>
            </a:r>
            <a:endParaRPr lang="ru-RU" dirty="0">
              <a:solidFill>
                <a:schemeClr val="tx1"/>
              </a:solidFill>
              <a:latin typeface="Verdana" pitchFamily="34" charset="0"/>
            </a:endParaRPr>
          </a:p>
          <a:p>
            <a:pPr marL="177800" algn="just" eaLnBrk="1" hangingPunct="1">
              <a:tabLst>
                <a:tab pos="542925" algn="l"/>
              </a:tabLst>
              <a:defRPr/>
            </a:pPr>
            <a:r>
              <a:rPr lang="ru-RU" dirty="0">
                <a:solidFill>
                  <a:schemeClr val="tx1"/>
                </a:solidFill>
                <a:latin typeface="Verdana" pitchFamily="34" charset="0"/>
              </a:rPr>
              <a:t> Электроснабжение:</a:t>
            </a:r>
          </a:p>
          <a:p>
            <a:pPr marL="349250" indent="-171450" algn="just" eaLnBrk="1" hangingPunct="1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dirty="0">
                <a:solidFill>
                  <a:schemeClr val="tx1"/>
                </a:solidFill>
                <a:latin typeface="Verdana" pitchFamily="34" charset="0"/>
              </a:rPr>
              <a:t> Предполагаемая мощность </a:t>
            </a: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25 </a:t>
            </a:r>
            <a:r>
              <a:rPr lang="ru-RU" dirty="0">
                <a:solidFill>
                  <a:schemeClr val="tx1"/>
                </a:solidFill>
                <a:latin typeface="Verdana" pitchFamily="34" charset="0"/>
              </a:rPr>
              <a:t>мВт.</a:t>
            </a:r>
          </a:p>
          <a:p>
            <a:pPr marL="349250" indent="-171450" algn="just" eaLnBrk="1" hangingPunct="1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dirty="0">
                <a:solidFill>
                  <a:schemeClr val="tx1"/>
                </a:solidFill>
                <a:latin typeface="Verdana" pitchFamily="34" charset="0"/>
              </a:rPr>
              <a:t>Водоснабжение и водоотведение:</a:t>
            </a:r>
          </a:p>
          <a:p>
            <a:pPr marL="349250" indent="-171450" algn="just" eaLnBrk="1" hangingPunct="1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Водоотведение </a:t>
            </a:r>
            <a:r>
              <a:rPr lang="ru-RU" dirty="0">
                <a:solidFill>
                  <a:schemeClr val="tx1"/>
                </a:solidFill>
                <a:latin typeface="Verdana" pitchFamily="34" charset="0"/>
              </a:rPr>
              <a:t>5 000 м3/сутки.</a:t>
            </a:r>
          </a:p>
          <a:p>
            <a:pPr marL="177800" algn="just" eaLnBrk="1" hangingPunct="1">
              <a:tabLst>
                <a:tab pos="542925" algn="l"/>
              </a:tabLst>
              <a:defRPr/>
            </a:pPr>
            <a:r>
              <a:rPr lang="ru-RU" dirty="0">
                <a:solidFill>
                  <a:schemeClr val="tx1"/>
                </a:solidFill>
                <a:latin typeface="Verdana" pitchFamily="34" charset="0"/>
              </a:rPr>
              <a:t> Газоснабжение:</a:t>
            </a:r>
          </a:p>
          <a:p>
            <a:pPr marL="349250" indent="-171450" algn="just" eaLnBrk="1" hangingPunct="1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dirty="0">
                <a:solidFill>
                  <a:schemeClr val="tx1"/>
                </a:solidFill>
                <a:latin typeface="Verdana" pitchFamily="34" charset="0"/>
              </a:rPr>
              <a:t>Предполагаемая мощность </a:t>
            </a: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20 </a:t>
            </a:r>
            <a:r>
              <a:rPr lang="ru-RU" dirty="0">
                <a:solidFill>
                  <a:schemeClr val="tx1"/>
                </a:solidFill>
                <a:latin typeface="Verdana" pitchFamily="34" charset="0"/>
              </a:rPr>
              <a:t>тыс. </a:t>
            </a: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м3/час.</a:t>
            </a:r>
            <a:endParaRPr lang="ru-RU" dirty="0">
              <a:solidFill>
                <a:schemeClr val="tx1"/>
              </a:solidFill>
              <a:latin typeface="Verdana" pitchFamily="34" charset="0"/>
            </a:endParaRPr>
          </a:p>
          <a:p>
            <a:pPr marL="349250" indent="-171450" algn="just" eaLnBrk="1" hangingPunct="1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Связь – Ростелеком, Билайн, Мегафон, МТС, </a:t>
            </a:r>
          </a:p>
          <a:p>
            <a:pPr marL="349250" indent="-171450" algn="just" eaLnBrk="1" hangingPunct="1">
              <a:tabLst>
                <a:tab pos="542925" algn="l"/>
              </a:tabLst>
              <a:defRPr/>
            </a:pPr>
            <a:r>
              <a:rPr lang="en-US" dirty="0" smtClean="0">
                <a:solidFill>
                  <a:schemeClr val="tx1"/>
                </a:solidFill>
                <a:latin typeface="Verdana" pitchFamily="34" charset="0"/>
              </a:rPr>
              <a:t>Tele2</a:t>
            </a: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. </a:t>
            </a:r>
            <a:endParaRPr lang="ru-RU" sz="110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128" y="1035755"/>
            <a:ext cx="4066731" cy="2862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863" y="2907407"/>
            <a:ext cx="4339341" cy="3329842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45516" y="2861829"/>
            <a:ext cx="4033464" cy="28161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algn="just" eaLnBrk="1" hangingPunct="1">
              <a:tabLst>
                <a:tab pos="542925" algn="l"/>
              </a:tabLst>
              <a:defRPr/>
            </a:pPr>
            <a:r>
              <a:rPr lang="ru-RU" sz="1230" b="1" dirty="0" smtClean="0">
                <a:solidFill>
                  <a:schemeClr val="bg2">
                    <a:lumMod val="10000"/>
                  </a:schemeClr>
                </a:solidFill>
                <a:latin typeface="Verdana" pitchFamily="34" charset="0"/>
              </a:rPr>
              <a:t>Инвестиционная площадка с. Хреновое.</a:t>
            </a:r>
          </a:p>
        </p:txBody>
      </p:sp>
      <p:pic>
        <p:nvPicPr>
          <p:cNvPr id="6156" name="Picture 13" descr="Gerb1_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0226" y="2847887"/>
            <a:ext cx="769754" cy="8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61422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487268" y="148881"/>
            <a:ext cx="7457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Транспортная инфраструктура инвестиционных проектов</a:t>
            </a:r>
            <a:endParaRPr lang="ru-RU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174" name="Rectangle 15"/>
          <p:cNvSpPr>
            <a:spLocks noChangeArrowheads="1"/>
          </p:cNvSpPr>
          <p:nvPr/>
        </p:nvSpPr>
        <p:spPr bwMode="auto">
          <a:xfrm>
            <a:off x="332348" y="1040997"/>
            <a:ext cx="4033464" cy="212365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179388" algn="just" eaLnBrk="1" hangingPunct="1">
              <a:buFontTx/>
              <a:buChar char="•"/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Участки </a:t>
            </a: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расположены </a:t>
            </a: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на расстоянии 12-40 км. от автодороги федерального значения М4 Дон;</a:t>
            </a:r>
          </a:p>
          <a:p>
            <a:pPr marL="357188" indent="-179388" algn="just" eaLnBrk="1" hangingPunct="1">
              <a:buFontTx/>
              <a:buChar char="•"/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Вблизи инвестиционных участков проходит железнодорожная магистраль;</a:t>
            </a:r>
          </a:p>
          <a:p>
            <a:pPr marL="357188" indent="-179388" algn="just" eaLnBrk="1" hangingPunct="1">
              <a:buFontTx/>
              <a:buChar char="•"/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Расстояние до международного аэропорта г. Воронеж 100-150 км.;</a:t>
            </a:r>
          </a:p>
          <a:p>
            <a:pPr marL="357188" indent="-179388" algn="just" eaLnBrk="1" hangingPunct="1">
              <a:buFontTx/>
              <a:buChar char="•"/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Расстояние до ближайшего таможенного пункта г. Воронеж 100-130 км.;</a:t>
            </a:r>
          </a:p>
          <a:p>
            <a:pPr marL="357188" indent="-179388" algn="just" eaLnBrk="1" hangingPunct="1">
              <a:buFontTx/>
              <a:buChar char="•"/>
              <a:tabLst>
                <a:tab pos="542925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Verdana" pitchFamily="34" charset="0"/>
              </a:rPr>
              <a:t>На участках имеются дороги с твердым покрытием;</a:t>
            </a:r>
          </a:p>
        </p:txBody>
      </p:sp>
      <p:sp>
        <p:nvSpPr>
          <p:cNvPr id="6154" name="Rectangle 11"/>
          <p:cNvSpPr>
            <a:spLocks noChangeArrowheads="1"/>
          </p:cNvSpPr>
          <p:nvPr/>
        </p:nvSpPr>
        <p:spPr bwMode="black">
          <a:xfrm>
            <a:off x="4702175" y="5103813"/>
            <a:ext cx="226536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1600">
                <a:solidFill>
                  <a:schemeClr val="bg1"/>
                </a:solidFill>
                <a:latin typeface="Monotype Corsiva" panose="03010101010201010101" pitchFamily="66" charset="0"/>
              </a:rPr>
              <a:t>Хреновской конный завод.</a:t>
            </a:r>
          </a:p>
        </p:txBody>
      </p:sp>
      <p:sp>
        <p:nvSpPr>
          <p:cNvPr id="6155" name="Rectangle 12"/>
          <p:cNvSpPr>
            <a:spLocks noChangeArrowheads="1"/>
          </p:cNvSpPr>
          <p:nvPr/>
        </p:nvSpPr>
        <p:spPr bwMode="black">
          <a:xfrm>
            <a:off x="5832475" y="4533900"/>
            <a:ext cx="116046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1600">
                <a:solidFill>
                  <a:schemeClr val="bg1"/>
                </a:solidFill>
                <a:latin typeface="Monotype Corsiva" panose="03010101010201010101" pitchFamily="66" charset="0"/>
              </a:rPr>
              <a:t>Река Битюг.</a:t>
            </a:r>
          </a:p>
        </p:txBody>
      </p:sp>
      <p:pic>
        <p:nvPicPr>
          <p:cNvPr id="4098" name="Picture 2" descr="https://a.d-cd.net/429ee7es-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68" y="3648635"/>
            <a:ext cx="3975427" cy="265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percoolpics.com/wp-content/uploads/2019/04/1325786999_1413_1324443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618" y="3648927"/>
            <a:ext cx="3853074" cy="26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618" y="1048246"/>
            <a:ext cx="3853074" cy="25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0634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black">
          <a:xfrm>
            <a:off x="814388" y="185738"/>
            <a:ext cx="68500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E78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Плюсы от реализации проекта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в Бобровском муниципальном </a:t>
            </a:r>
            <a:r>
              <a:rPr lang="ru-RU" sz="2400" b="1" dirty="0" smtClean="0">
                <a:solidFill>
                  <a:schemeClr val="bg1"/>
                </a:solidFill>
              </a:rPr>
              <a:t>районе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22288" y="949325"/>
            <a:ext cx="8129587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2425" indent="-352425" eaLnBrk="1" hangingPunct="1">
              <a:buFontTx/>
              <a:buAutoNum type="arabicPeriod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  <a:cs typeface="Arial" charset="0"/>
              </a:rPr>
              <a:t>Удобное географическое расположение;</a:t>
            </a:r>
          </a:p>
          <a:p>
            <a:pPr marL="352425" indent="-352425" eaLnBrk="1" hangingPunct="1">
              <a:buFontTx/>
              <a:buAutoNum type="arabicPeriod"/>
              <a:defRPr/>
            </a:pPr>
            <a:endParaRPr lang="ru-RU" sz="1800" dirty="0">
              <a:latin typeface="+mn-lt"/>
              <a:cs typeface="Arial" charset="0"/>
            </a:endParaRPr>
          </a:p>
          <a:p>
            <a:pPr marL="352425" indent="-352425" eaLnBrk="1" hangingPunct="1">
              <a:buFontTx/>
              <a:buAutoNum type="arabicPeriod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  <a:cs typeface="Arial" charset="0"/>
              </a:rPr>
              <a:t>Широкий спектр преференций со стороны 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cs typeface="Arial" charset="0"/>
              </a:rPr>
              <a:t>Правительства </a:t>
            </a:r>
            <a:r>
              <a:rPr lang="ru-RU" sz="1800" dirty="0">
                <a:solidFill>
                  <a:schemeClr val="tx1"/>
                </a:solidFill>
                <a:latin typeface="+mn-lt"/>
                <a:cs typeface="Arial" charset="0"/>
              </a:rPr>
              <a:t>области и администрации района;</a:t>
            </a:r>
          </a:p>
          <a:p>
            <a:pPr marL="352425" indent="-352425" eaLnBrk="1" hangingPunct="1">
              <a:buFontTx/>
              <a:buAutoNum type="arabicPeriod"/>
              <a:defRPr/>
            </a:pPr>
            <a:endParaRPr lang="ru-RU" sz="18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352425" indent="-352425" eaLnBrk="1" hangingPunct="1">
              <a:buFontTx/>
              <a:buAutoNum type="arabicPeriod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  <a:cs typeface="Arial" charset="0"/>
              </a:rPr>
              <a:t>Сопровождение инвестиционных проектов с начальной стадии реализации;</a:t>
            </a:r>
          </a:p>
          <a:p>
            <a:pPr marL="352425" indent="-352425" eaLnBrk="1" hangingPunct="1">
              <a:buFontTx/>
              <a:buAutoNum type="arabicPeriod"/>
              <a:defRPr/>
            </a:pPr>
            <a:endParaRPr lang="ru-RU" sz="18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352425" indent="-352425" eaLnBrk="1" hangingPunct="1">
              <a:buFontTx/>
              <a:buAutoNum type="arabicPeriod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  <a:cs typeface="Arial" charset="0"/>
              </a:rPr>
              <a:t>Наличие Индустриального парка «Бобровский»;</a:t>
            </a:r>
          </a:p>
          <a:p>
            <a:pPr marL="352425" indent="-352425" eaLnBrk="1" hangingPunct="1">
              <a:buFontTx/>
              <a:buAutoNum type="arabicPeriod"/>
              <a:defRPr/>
            </a:pPr>
            <a:endParaRPr lang="ru-RU" sz="1800" dirty="0">
              <a:latin typeface="+mn-lt"/>
              <a:cs typeface="Arial" charset="0"/>
            </a:endParaRPr>
          </a:p>
          <a:p>
            <a:pPr marL="352425" indent="-352425" eaLnBrk="1" hangingPunct="1">
              <a:buFontTx/>
              <a:buAutoNum type="arabicPeriod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  <a:cs typeface="Arial" charset="0"/>
              </a:rPr>
              <a:t>Наличие свободных муниципальных земельных участков;</a:t>
            </a:r>
          </a:p>
          <a:p>
            <a:pPr marL="352425" indent="-352425" eaLnBrk="1" hangingPunct="1">
              <a:buFontTx/>
              <a:buAutoNum type="arabicPeriod"/>
              <a:defRPr/>
            </a:pPr>
            <a:endParaRPr lang="ru-RU" sz="18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352425" indent="-352425" eaLnBrk="1" hangingPunct="1">
              <a:buFontTx/>
              <a:buAutoNum type="arabicPeriod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  <a:cs typeface="Arial" charset="0"/>
              </a:rPr>
              <a:t>Низкая стоимость земли;</a:t>
            </a:r>
          </a:p>
          <a:p>
            <a:pPr marL="352425" indent="-352425" eaLnBrk="1" hangingPunct="1">
              <a:buFontTx/>
              <a:buAutoNum type="arabicPeriod"/>
              <a:defRPr/>
            </a:pPr>
            <a:endParaRPr lang="ru-RU" sz="18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352425" indent="-352425" eaLnBrk="1" hangingPunct="1">
              <a:buFontTx/>
              <a:buAutoNum type="arabicPeriod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  <a:cs typeface="Arial" charset="0"/>
              </a:rPr>
              <a:t>Наличие инженерных коммуникаций;</a:t>
            </a:r>
          </a:p>
          <a:p>
            <a:pPr marL="352425" indent="-352425" eaLnBrk="1" hangingPunct="1">
              <a:buFontTx/>
              <a:buAutoNum type="arabicPeriod"/>
              <a:defRPr/>
            </a:pPr>
            <a:endParaRPr lang="ru-RU" sz="18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352425" indent="-352425" eaLnBrk="1" hangingPunct="1">
              <a:buFontTx/>
              <a:buAutoNum type="arabicPeriod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  <a:cs typeface="Arial" charset="0"/>
              </a:rPr>
              <a:t>Наличие свободных трудовых ресурсов;</a:t>
            </a:r>
          </a:p>
          <a:p>
            <a:pPr marL="352425" indent="-352425" eaLnBrk="1" hangingPunct="1">
              <a:buFontTx/>
              <a:buAutoNum type="arabicPeriod"/>
              <a:defRPr/>
            </a:pPr>
            <a:endParaRPr lang="ru-RU" sz="18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352425" indent="-352425" eaLnBrk="1" hangingPunct="1">
              <a:buFontTx/>
              <a:buAutoNum type="arabicPeriod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  <a:cs typeface="Arial" charset="0"/>
              </a:rPr>
              <a:t>Наличие свободных энергетических ресурсов.</a:t>
            </a:r>
            <a:endParaRPr lang="ru-RU" sz="18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803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267" y="430307"/>
            <a:ext cx="7430157" cy="58270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Действующие резиденты </a:t>
            </a:r>
          </a:p>
          <a:p>
            <a:pPr algn="ctr"/>
            <a:r>
              <a:rPr lang="ru-RU" sz="24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индустриального парка «Бобровский»</a:t>
            </a:r>
            <a:endParaRPr lang="ru-RU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567" y="893968"/>
            <a:ext cx="5361318" cy="387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АО «Геркулес» </a:t>
            </a:r>
            <a:r>
              <a:rPr lang="ru-RU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специализируется на производстве гречневой крупы. Кроме того, предприятие занимается приемкой, сушкой, обработкой, хранением и отпуском зерновых, крупяных и масличных культур и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кукурузы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;</a:t>
            </a:r>
            <a:endParaRPr lang="ru-RU" sz="11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ООО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1100" dirty="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Агромир-Центр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» - </a:t>
            </a:r>
            <a:r>
              <a:rPr lang="ru-RU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продажа сельскохозяйственной техники;</a:t>
            </a:r>
            <a:endParaRPr lang="ru-RU" sz="11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ООО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«Спектр» </a:t>
            </a:r>
            <a:r>
              <a:rPr lang="ru-RU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занимается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строительством, </a:t>
            </a:r>
            <a:r>
              <a:rPr lang="ru-RU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а также добычей песка;</a:t>
            </a:r>
            <a:endParaRPr lang="ru-RU" sz="11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ООО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1100" dirty="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РЦК-Бобров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»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специализируется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на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глубокой обработке и дальнейшему хранению овощной продукции;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ООО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1100" dirty="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Дорстрой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» </a:t>
            </a:r>
            <a:r>
              <a:rPr lang="ru-RU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занимается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строительством </a:t>
            </a:r>
            <a:r>
              <a:rPr lang="ru-RU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автомобильных дорог и автомагистралей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ООО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«Бобровский </a:t>
            </a:r>
            <a:r>
              <a:rPr lang="ru-RU" sz="1100" dirty="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сырзавод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»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специализируется </a:t>
            </a:r>
            <a:r>
              <a:rPr lang="ru-RU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на производстве полутвердых (сычужных)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сыров;</a:t>
            </a:r>
            <a:endParaRPr lang="ru-RU" sz="11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ООО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1100" dirty="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ФосАгро-Белгород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» </a:t>
            </a:r>
            <a:r>
              <a:rPr lang="ru-RU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специализируется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на торговле удобрениями </a:t>
            </a:r>
            <a:r>
              <a:rPr lang="ru-RU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и агрохимическими </a:t>
            </a:r>
            <a:r>
              <a:rPr lang="ru-RU" sz="11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продуктами.</a:t>
            </a:r>
            <a:endParaRPr lang="ru-RU" sz="11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endParaRPr lang="ru-RU" sz="105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5886" y="987971"/>
            <a:ext cx="3172840" cy="1731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5884" y="2719920"/>
            <a:ext cx="3172841" cy="1731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2105" y="4451230"/>
            <a:ext cx="2316620" cy="1941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V="1">
            <a:off x="480267" y="4451229"/>
            <a:ext cx="3167285" cy="19414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7552" y="4451229"/>
            <a:ext cx="3024554" cy="19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821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9914" y="418337"/>
            <a:ext cx="7772400" cy="58270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Строящиеся резиденты </a:t>
            </a:r>
          </a:p>
          <a:p>
            <a:pPr algn="ctr"/>
            <a:r>
              <a:rPr lang="ru-RU" sz="24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индустриального парка «Бобровский»</a:t>
            </a:r>
            <a:endParaRPr lang="ru-RU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334" y="1204507"/>
            <a:ext cx="486174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ООО «</a:t>
            </a:r>
            <a:r>
              <a:rPr lang="ru-RU" sz="1400" dirty="0" err="1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Землякофф</a:t>
            </a:r>
            <a:r>
              <a:rPr lang="ru-RU" sz="1400" dirty="0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 защита растений центр»;</a:t>
            </a: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ООО «</a:t>
            </a:r>
            <a:r>
              <a:rPr lang="ru-RU" sz="1400" dirty="0" err="1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Сититорг</a:t>
            </a:r>
            <a:r>
              <a:rPr lang="ru-RU" sz="1400" dirty="0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 Агро»;</a:t>
            </a: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ООО </a:t>
            </a:r>
            <a:r>
              <a:rPr lang="ru-RU" sz="1400" dirty="0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ТК «Воронежский</a:t>
            </a:r>
            <a:r>
              <a:rPr lang="ru-RU" sz="1400" dirty="0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»;</a:t>
            </a: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ООО </a:t>
            </a:r>
            <a:r>
              <a:rPr lang="ru-RU" sz="1400" dirty="0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ТК «</a:t>
            </a:r>
            <a:r>
              <a:rPr lang="ru-RU" sz="1400" dirty="0" err="1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Воронеж-Агро</a:t>
            </a:r>
            <a:r>
              <a:rPr lang="ru-RU" sz="1400" dirty="0" smtClean="0">
                <a:solidFill>
                  <a:srgbClr val="23387D"/>
                </a:solidFill>
                <a:latin typeface="+mn-lt"/>
                <a:cs typeface="Times New Roman" panose="02020603050405020304" pitchFamily="18" charset="0"/>
              </a:rPr>
              <a:t>».</a:t>
            </a:r>
          </a:p>
          <a:p>
            <a:pPr marL="342900" indent="-342900" eaLnBrk="0" hangingPunct="0">
              <a:buFontTx/>
              <a:buChar char="-"/>
            </a:pPr>
            <a:endParaRPr lang="ru-RU" dirty="0" smtClean="0">
              <a:latin typeface="Arial" panose="020B0604020202020204" pitchFamily="34" charset="0"/>
            </a:endParaRPr>
          </a:p>
          <a:p>
            <a:pPr eaLnBrk="0" hangingPunct="0"/>
            <a:r>
              <a:rPr lang="ru-RU" dirty="0" smtClean="0">
                <a:latin typeface="Arial" panose="020B0604020202020204" pitchFamily="34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+mn-lt"/>
              </a:rPr>
              <a:t>Инвестиционные предложения:</a:t>
            </a:r>
          </a:p>
          <a:p>
            <a:pPr eaLnBrk="0" hangingPunct="0"/>
            <a:endParaRPr lang="ru-RU" sz="1400" dirty="0" smtClean="0">
              <a:solidFill>
                <a:schemeClr val="tx1"/>
              </a:solidFill>
              <a:latin typeface="+mn-lt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+mn-lt"/>
              </a:rPr>
              <a:t>Строительство завода по производству мясной консервированной продукции;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+mn-lt"/>
              </a:rPr>
              <a:t>Строительство завода по производству крахмала и патоки;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+mn-lt"/>
              </a:rPr>
              <a:t>Строительство </a:t>
            </a:r>
            <a:r>
              <a:rPr lang="ru-RU" sz="1400" dirty="0">
                <a:solidFill>
                  <a:schemeClr val="tx1"/>
                </a:solidFill>
                <a:latin typeface="+mn-lt"/>
              </a:rPr>
              <a:t>завода по производству пектина;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+mn-lt"/>
              </a:rPr>
              <a:t>Строительство завода по переработке сои;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+mn-lt"/>
              </a:rPr>
              <a:t>Строительство завода по производству бумажной одноразовой посуды;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+mn-lt"/>
              </a:rPr>
              <a:t>Строительство ветровой электростанции;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+mn-lt"/>
              </a:rPr>
              <a:t>Строительство завода по розливу минеральной воды;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+mn-lt"/>
              </a:rPr>
              <a:t>Строительство </a:t>
            </a:r>
            <a:r>
              <a:rPr lang="ru-RU" sz="1400" dirty="0">
                <a:solidFill>
                  <a:schemeClr val="tx1"/>
                </a:solidFill>
                <a:latin typeface="+mn-lt"/>
              </a:rPr>
              <a:t>многофункционального придорожного центра в с. </a:t>
            </a:r>
            <a:r>
              <a:rPr lang="ru-RU" sz="1400" dirty="0" err="1" smtClean="0">
                <a:solidFill>
                  <a:schemeClr val="tx1"/>
                </a:solidFill>
                <a:latin typeface="+mn-lt"/>
              </a:rPr>
              <a:t>Липовка</a:t>
            </a:r>
            <a:r>
              <a:rPr lang="ru-RU" sz="1400" dirty="0">
                <a:solidFill>
                  <a:schemeClr val="tx1"/>
                </a:solidFill>
                <a:latin typeface="+mn-lt"/>
              </a:rPr>
              <a:t>;</a:t>
            </a:r>
            <a:endParaRPr lang="ru-RU" sz="1400" dirty="0" smtClean="0">
              <a:solidFill>
                <a:schemeClr val="tx1"/>
              </a:solidFill>
              <a:latin typeface="+mn-lt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+mn-lt"/>
              </a:rPr>
              <a:t>Строительство завода по глубокой переработке кукурузы.</a:t>
            </a:r>
            <a:endParaRPr lang="ru-RU" sz="1400" dirty="0">
              <a:solidFill>
                <a:schemeClr val="tx1"/>
              </a:solidFill>
              <a:latin typeface="+mn-lt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+mn-lt"/>
            </a:endParaRPr>
          </a:p>
          <a:p>
            <a:pPr eaLnBrk="0" hangingPunct="0"/>
            <a:endParaRPr lang="ru-RU" dirty="0" smtClean="0"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0080" y="1001043"/>
            <a:ext cx="3727938" cy="1671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0080" y="4391132"/>
            <a:ext cx="3727938" cy="1799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0080" y="2672862"/>
            <a:ext cx="3727938" cy="17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56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Arial" charset="0"/>
                <a:cs typeface="Arial" charset="0"/>
              </a:rPr>
              <a:t>Здравоохранение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477672" y="925513"/>
            <a:ext cx="3092463" cy="543552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Продолжается работа по:</a:t>
            </a:r>
          </a:p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эндопротезированию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суставов;</a:t>
            </a:r>
          </a:p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эндоваскулярным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вмешательствам </a:t>
            </a:r>
          </a:p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коронарных артериях;</a:t>
            </a:r>
          </a:p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микрохирургическим вмешательствам в хирургии, гинекологии и урологии.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Освоены и внедрены в практику новые вмешательства:</a:t>
            </a:r>
          </a:p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в травматологии - 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артроскопия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плечевого сустава;</a:t>
            </a:r>
          </a:p>
          <a:p>
            <a:pPr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в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эндоваскулярной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хирургии –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тромбоэкстракция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 сосудов                               головного мозга при ОНМК.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Началось строительство детской поликлиники стоимостью 122 млн. руб.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Закуплено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новое оборудование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сумму 36 млн. руб.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 2023 году поставлены и смонтированы модульные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ФАПы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 селах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Липовка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Тройня.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ru-RU" sz="13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20</a:t>
            </a:r>
            <a:r>
              <a:rPr lang="en-US" sz="13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3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3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13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было выделено </a:t>
            </a:r>
            <a:r>
              <a:rPr lang="ru-RU" sz="13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к</a:t>
            </a:r>
            <a:r>
              <a:rPr lang="ru-RU" sz="13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вартир врачам</a:t>
            </a:r>
            <a:r>
              <a:rPr lang="ru-RU" sz="13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за 5 лет предоставлено 65 квартир врачам и среднему медперсоналу.</a:t>
            </a:r>
          </a:p>
          <a:p>
            <a:pPr>
              <a:spcBef>
                <a:spcPts val="0"/>
              </a:spcBef>
            </a:pP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ts val="6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/>
            </a:pPr>
            <a:endParaRPr lang="ru-RU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ts val="6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/>
            </a:pPr>
            <a:endParaRPr lang="ru-RU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9"/>
          <p:cNvGraphicFramePr>
            <a:graphicFrameLocks/>
          </p:cNvGraphicFramePr>
          <p:nvPr/>
        </p:nvGraphicFramePr>
        <p:xfrm>
          <a:off x="3422017" y="3904091"/>
          <a:ext cx="2167751" cy="240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339" name="Picture 3" descr="C:\Users\user\Downloads\A294KodpF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7676" y="3818612"/>
            <a:ext cx="2584174" cy="2584174"/>
          </a:xfrm>
          <a:prstGeom prst="rect">
            <a:avLst/>
          </a:prstGeom>
          <a:noFill/>
        </p:spPr>
      </p:pic>
      <p:pic>
        <p:nvPicPr>
          <p:cNvPr id="14340" name="Picture 4" descr="C:\Users\user\Downloads\86tsmm3pzp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634" y="1017767"/>
            <a:ext cx="2094671" cy="2792894"/>
          </a:xfrm>
          <a:prstGeom prst="rect">
            <a:avLst/>
          </a:prstGeom>
          <a:noFill/>
        </p:spPr>
      </p:pic>
      <p:graphicFrame>
        <p:nvGraphicFramePr>
          <p:cNvPr id="7" name="Диаграмма 9"/>
          <p:cNvGraphicFramePr>
            <a:graphicFrameLocks/>
          </p:cNvGraphicFramePr>
          <p:nvPr/>
        </p:nvGraphicFramePr>
        <p:xfrm>
          <a:off x="6261958" y="1170168"/>
          <a:ext cx="2571941" cy="240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643438" y="1643063"/>
            <a:ext cx="4143375" cy="1816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endParaRPr lang="ru-RU" sz="16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от всей численности детей в возрасте возрасте от 3-х до 7 лет</a:t>
            </a:r>
          </a:p>
          <a:p>
            <a:pPr eaLnBrk="0" hangingPunct="0">
              <a:defRPr/>
            </a:pPr>
            <a:endParaRPr lang="ru-RU" sz="16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56,1%</a:t>
            </a:r>
            <a:r>
              <a:rPr lang="ru-RU" sz="16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от всей численности детей в возрасте от 1 до 7 лет</a:t>
            </a:r>
          </a:p>
          <a:p>
            <a:pPr eaLnBrk="0" hangingPunct="0">
              <a:defRPr/>
            </a:pPr>
            <a:endParaRPr lang="ru-RU" sz="16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5887" y="291091"/>
            <a:ext cx="7529041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400" b="1" dirty="0">
                <a:ln w="1143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дошкольного образования</a:t>
            </a:r>
          </a:p>
        </p:txBody>
      </p:sp>
      <p:graphicFrame>
        <p:nvGraphicFramePr>
          <p:cNvPr id="12" name="Диаграмма 5"/>
          <p:cNvGraphicFramePr>
            <a:graphicFrameLocks/>
          </p:cNvGraphicFramePr>
          <p:nvPr/>
        </p:nvGraphicFramePr>
        <p:xfrm>
          <a:off x="357188" y="1703388"/>
          <a:ext cx="3857625" cy="2582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09550" y="1228725"/>
            <a:ext cx="4429125" cy="85725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72000" y="1143000"/>
            <a:ext cx="4248150" cy="500063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Охват дошкольным образованием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72000" y="3462338"/>
            <a:ext cx="4319588" cy="785812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Охват дошкольным образованием 100 % от всей численности детей в возрасте от 3-х до 7 лет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5425" y="1127125"/>
            <a:ext cx="4248150" cy="500063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Количество дошкольников, посещающих дошкольные группы</a:t>
            </a:r>
          </a:p>
        </p:txBody>
      </p:sp>
      <p:pic>
        <p:nvPicPr>
          <p:cNvPr id="2058" name="Picture 3" descr="C:\Users\golikova\Desktop\27-01-2022_09-01-02\im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0975" y="4386263"/>
            <a:ext cx="2941638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user\Desktop\Презентации\Фото\WhatsApp Image 2023-02-01 at 10.33.10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608" y="3848352"/>
            <a:ext cx="3540542" cy="25184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110" y="274779"/>
            <a:ext cx="7505939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400" b="1" dirty="0">
                <a:ln w="1143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дошкольного образования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51213" y="979488"/>
            <a:ext cx="2847975" cy="812800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2011 году открылся Бобровский детский сад №5 «СКАЗКА» 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160 мест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61100" y="1179513"/>
            <a:ext cx="2754313" cy="814387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2014 году открылся Бобровский детский сад №3 «СОЛНЫШКО» на 120 мест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13338" y="3703638"/>
            <a:ext cx="3746500" cy="703262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2014 году открылся Слободской детский сад «Пряничный домик» на 285 мест</a:t>
            </a:r>
          </a:p>
        </p:txBody>
      </p:sp>
      <p:pic>
        <p:nvPicPr>
          <p:cNvPr id="27654" name="Рисунок 6" descr="image_02_lar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4388" y="1847850"/>
            <a:ext cx="288131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Рисунок 9" descr="zdanie.jpg"/>
          <p:cNvPicPr>
            <a:picLocks noChangeAspect="1"/>
          </p:cNvPicPr>
          <p:nvPr/>
        </p:nvPicPr>
        <p:blipFill>
          <a:blip r:embed="rId3"/>
          <a:srcRect t="19791" b="28270"/>
          <a:stretch>
            <a:fillRect/>
          </a:stretch>
        </p:blipFill>
        <p:spPr bwMode="auto">
          <a:xfrm>
            <a:off x="6327775" y="2120900"/>
            <a:ext cx="2633663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Рисунок 10" descr="Безымянный55.JPG"/>
          <p:cNvPicPr>
            <a:picLocks noChangeAspect="1"/>
          </p:cNvPicPr>
          <p:nvPr/>
        </p:nvPicPr>
        <p:blipFill>
          <a:blip r:embed="rId4"/>
          <a:srcRect l="6438" r="9392"/>
          <a:stretch>
            <a:fillRect/>
          </a:stretch>
        </p:blipFill>
        <p:spPr bwMode="auto">
          <a:xfrm>
            <a:off x="5116513" y="4548188"/>
            <a:ext cx="38354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Рисунок 11" descr="20170303042642!1_0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025" y="1374775"/>
            <a:ext cx="267493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571500" y="962025"/>
            <a:ext cx="2655888" cy="381000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1960 года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6263" y="3408363"/>
            <a:ext cx="4406900" cy="703262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январе 2021 года состоялось торжественное открытие структурного подразделения – детский сад МБОУ Бобровский образовательный центр «Лидер» имени А.В. Гордеева на 240 мест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367" y="4305869"/>
            <a:ext cx="3853883" cy="184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908" y="301601"/>
            <a:ext cx="7490767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400" b="1" dirty="0">
                <a:ln w="1143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образования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0700" y="1131888"/>
            <a:ext cx="3643313" cy="50006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Левая фигурная скобка 12"/>
          <p:cNvSpPr/>
          <p:nvPr/>
        </p:nvSpPr>
        <p:spPr>
          <a:xfrm rot="16200000">
            <a:off x="2107406" y="2250282"/>
            <a:ext cx="500063" cy="4000500"/>
          </a:xfrm>
          <a:prstGeom prst="leftBrace">
            <a:avLst>
              <a:gd name="adj1" fmla="val 8333"/>
              <a:gd name="adj2" fmla="val 19198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latin typeface="Cambria" pitchFamily="18" charset="0"/>
            </a:endParaRPr>
          </a:p>
        </p:txBody>
      </p:sp>
      <p:sp>
        <p:nvSpPr>
          <p:cNvPr id="3079" name="TextBox 13"/>
          <p:cNvSpPr txBox="1">
            <a:spLocks noChangeArrowheads="1"/>
          </p:cNvSpPr>
          <p:nvPr/>
        </p:nvSpPr>
        <p:spPr bwMode="auto">
          <a:xfrm>
            <a:off x="571500" y="4541838"/>
            <a:ext cx="4098925" cy="155416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ru-RU" sz="1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 средних общеобразовательных школ, из них:</a:t>
            </a:r>
          </a:p>
          <a:p>
            <a:pPr eaLnBrk="0" hangingPunct="0">
              <a:spcBef>
                <a:spcPts val="600"/>
              </a:spcBef>
            </a:pPr>
            <a:r>
              <a:rPr lang="ru-RU" sz="1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- 7 бюджетных общеобразовательных школ;</a:t>
            </a:r>
          </a:p>
          <a:p>
            <a:pPr eaLnBrk="0" hangingPunct="0">
              <a:spcBef>
                <a:spcPts val="600"/>
              </a:spcBef>
            </a:pPr>
            <a:r>
              <a:rPr lang="ru-RU" sz="1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- 12 казенных общеобразовательных школ.</a:t>
            </a:r>
          </a:p>
          <a:p>
            <a:pPr eaLnBrk="0" hangingPunct="0">
              <a:spcBef>
                <a:spcPts val="600"/>
              </a:spcBef>
            </a:pPr>
            <a:r>
              <a:rPr lang="ru-RU" sz="1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основные общеобразовательные школы</a:t>
            </a:r>
          </a:p>
          <a:p>
            <a:pPr eaLnBrk="0" hangingPunct="0">
              <a:spcBef>
                <a:spcPts val="600"/>
              </a:spcBef>
            </a:pPr>
            <a:endParaRPr lang="ru-RU" sz="15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Диаграмма 8"/>
          <p:cNvGraphicFramePr>
            <a:graphicFrameLocks/>
          </p:cNvGraphicFramePr>
          <p:nvPr/>
        </p:nvGraphicFramePr>
        <p:xfrm>
          <a:off x="255588" y="1685925"/>
          <a:ext cx="4214812" cy="251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4572000" y="1143000"/>
            <a:ext cx="4248150" cy="500063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Численность студентов среднего профессионального образования (чел.)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8950" y="1147763"/>
            <a:ext cx="3873500" cy="471487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Численность  обучающихся                     в школах (чел.)</a:t>
            </a:r>
          </a:p>
        </p:txBody>
      </p:sp>
      <p:graphicFrame>
        <p:nvGraphicFramePr>
          <p:cNvPr id="17" name="Диаграмма 17"/>
          <p:cNvGraphicFramePr>
            <a:graphicFrameLocks/>
          </p:cNvGraphicFramePr>
          <p:nvPr/>
        </p:nvGraphicFramePr>
        <p:xfrm>
          <a:off x="4556125" y="1730375"/>
          <a:ext cx="4398963" cy="201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Левая фигурная скобка 14"/>
          <p:cNvSpPr/>
          <p:nvPr/>
        </p:nvSpPr>
        <p:spPr>
          <a:xfrm rot="16200000">
            <a:off x="6566695" y="1621631"/>
            <a:ext cx="500062" cy="4276725"/>
          </a:xfrm>
          <a:prstGeom prst="leftBrace">
            <a:avLst>
              <a:gd name="adj1" fmla="val 8333"/>
              <a:gd name="adj2" fmla="val 19198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latin typeface="Cambria" pitchFamily="18" charset="0"/>
            </a:endParaRPr>
          </a:p>
        </p:txBody>
      </p:sp>
      <p:sp>
        <p:nvSpPr>
          <p:cNvPr id="3083" name="TextBox 18"/>
          <p:cNvSpPr txBox="1">
            <a:spLocks noChangeArrowheads="1"/>
          </p:cNvSpPr>
          <p:nvPr/>
        </p:nvSpPr>
        <p:spPr bwMode="auto">
          <a:xfrm>
            <a:off x="4802188" y="4067175"/>
            <a:ext cx="4098925" cy="21542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учреждения среднего профессионального образования:</a:t>
            </a:r>
          </a:p>
          <a:p>
            <a:pPr eaLnBrk="0" hangingPunct="0">
              <a:spcBef>
                <a:spcPts val="600"/>
              </a:spcBef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ГБПОУ ВО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Хреновской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лесной колледж имени Г.Ф.Морозова»;</a:t>
            </a:r>
          </a:p>
          <a:p>
            <a:pPr eaLnBrk="0" hangingPunct="0">
              <a:spcBef>
                <a:spcPts val="600"/>
              </a:spcBef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ГБПОУ ВО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Хреновская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 наездников»</a:t>
            </a:r>
          </a:p>
          <a:p>
            <a:pPr eaLnBrk="0" hangingPunct="0"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ГБПОУ "Воронежское областное училище культуры имени А.С. СУВОРИНА";</a:t>
            </a:r>
          </a:p>
          <a:p>
            <a:pPr eaLnBrk="0" hangingPunct="0"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ГБПОУ ВО «Бобровский аграрно-индустриальный колледж им. М.Ф.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Тимашовой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5350" y="2854325"/>
            <a:ext cx="4225925" cy="35067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</p:pic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447675" y="146050"/>
            <a:ext cx="7350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400" b="1" dirty="0">
                <a:solidFill>
                  <a:schemeClr val="bg1"/>
                </a:solidFill>
              </a:rPr>
              <a:t>Общая информация о Бобровском районе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202</a:t>
            </a:r>
            <a:r>
              <a:rPr lang="ru-RU" sz="2400" b="1" dirty="0" smtClean="0">
                <a:solidFill>
                  <a:schemeClr val="bg1"/>
                </a:solidFill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919913" y="2957513"/>
            <a:ext cx="1970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ru-RU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+mn-cs"/>
              </a:rPr>
              <a:t>Карта Воронежской области</a:t>
            </a:r>
          </a:p>
        </p:txBody>
      </p:sp>
      <p:sp>
        <p:nvSpPr>
          <p:cNvPr id="7173" name="AutoShape 9"/>
          <p:cNvSpPr>
            <a:spLocks noChangeArrowheads="1"/>
          </p:cNvSpPr>
          <p:nvPr/>
        </p:nvSpPr>
        <p:spPr bwMode="auto">
          <a:xfrm rot="10800000">
            <a:off x="6992938" y="5092700"/>
            <a:ext cx="1565275" cy="517525"/>
          </a:xfrm>
          <a:prstGeom prst="wedgeRoundRectCallout">
            <a:avLst>
              <a:gd name="adj1" fmla="val 90060"/>
              <a:gd name="adj2" fmla="val 207361"/>
              <a:gd name="adj3" fmla="val 16667"/>
            </a:avLst>
          </a:prstGeom>
          <a:solidFill>
            <a:srgbClr val="CCFFCC"/>
          </a:solidFill>
          <a:ln w="25400" algn="ctr">
            <a:noFill/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 rot="10800000" anchor="ctr"/>
          <a:lstStyle/>
          <a:p>
            <a:pPr eaLnBrk="0" hangingPunct="0">
              <a:defRPr/>
            </a:pPr>
            <a:r>
              <a:rPr lang="ru-RU" sz="1000" b="1" dirty="0">
                <a:solidFill>
                  <a:srgbClr val="891722"/>
                </a:solidFill>
                <a:latin typeface="Verdana" pitchFamily="34" charset="0"/>
                <a:cs typeface="+mn-cs"/>
              </a:rPr>
              <a:t>Бобровский муниципальный район</a:t>
            </a:r>
          </a:p>
        </p:txBody>
      </p:sp>
      <p:sp>
        <p:nvSpPr>
          <p:cNvPr id="7174" name="Rectangle 15"/>
          <p:cNvSpPr>
            <a:spLocks noChangeArrowheads="1"/>
          </p:cNvSpPr>
          <p:nvPr/>
        </p:nvSpPr>
        <p:spPr bwMode="auto">
          <a:xfrm>
            <a:off x="149225" y="973138"/>
            <a:ext cx="6900863" cy="397031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7188" indent="-179388" algn="just" eaLnBrk="0" hangingPunct="0">
              <a:buFontTx/>
              <a:buChar char="•"/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Общая численность населения района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48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562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чел., в т.ч. сельское –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28 001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чел.;</a:t>
            </a:r>
          </a:p>
          <a:p>
            <a:pPr marL="357188" indent="-179388" algn="just" eaLnBrk="0" hangingPunct="0">
              <a:buFontTx/>
              <a:buChar char="•"/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Промышленность района представлена 17 крупными и средними предприятиями;</a:t>
            </a:r>
          </a:p>
          <a:p>
            <a:pPr marL="357188" indent="-179388" algn="just" eaLnBrk="0" hangingPunct="0">
              <a:buFontTx/>
              <a:buChar char="•"/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Транспортные магистрали: ж/д ветка Поволжье-Украина и федеральная трасса М4 «Дон»;</a:t>
            </a:r>
          </a:p>
          <a:p>
            <a:pPr marL="357188" indent="-179388" algn="just" eaLnBrk="0" hangingPunct="0">
              <a:buFontTx/>
              <a:buChar char="•"/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Объем промышленного производства за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2023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год –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19,3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млрд. руб.;</a:t>
            </a:r>
          </a:p>
          <a:p>
            <a:pPr marL="357188" indent="-179388" algn="just" eaLnBrk="0" hangingPunct="0">
              <a:buFontTx/>
              <a:buChar char="•"/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сельском хозяйстве осуществляет деятельность 20 предприятий и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85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КФХ;</a:t>
            </a:r>
          </a:p>
          <a:p>
            <a:pPr marL="357188" indent="-179388" algn="just" eaLnBrk="0" hangingPunct="0">
              <a:buFontTx/>
              <a:buChar char="•"/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Объем валовой продукции сельского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хозяйства </a:t>
            </a:r>
          </a:p>
          <a:p>
            <a:pPr marL="357188" indent="-179388" algn="just" eaLnBrk="0" hangingPunct="0">
              <a:buFontTx/>
              <a:buChar char="•"/>
              <a:tabLst>
                <a:tab pos="542925" algn="l"/>
              </a:tabLst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2023 год – 24,3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млрд. руб.;</a:t>
            </a:r>
          </a:p>
          <a:p>
            <a:pPr marL="357188" indent="-179388" algn="just" eaLnBrk="0" hangingPunct="0">
              <a:buFontTx/>
              <a:buChar char="•"/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Общая площадь территории </a:t>
            </a:r>
          </a:p>
          <a:p>
            <a:pPr marL="177800" algn="just" eaLnBrk="0" hangingPunct="0"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района 222,3 тыс. га.;</a:t>
            </a:r>
          </a:p>
          <a:p>
            <a:pPr marL="357188" indent="-179388" algn="just" eaLnBrk="0" hangingPunct="0">
              <a:buFontTx/>
              <a:buChar char="•"/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Количество школ – 21; детских садов – 26; </a:t>
            </a:r>
          </a:p>
          <a:p>
            <a:pPr marL="357188" indent="-179388" algn="just" eaLnBrk="0" hangingPunct="0">
              <a:buFontTx/>
              <a:buChar char="•"/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 профессиональные образовательные </a:t>
            </a:r>
          </a:p>
          <a:p>
            <a:pPr marL="357188" indent="-179388" algn="just" eaLnBrk="0" hangingPunct="0"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организации среднего профессионального </a:t>
            </a:r>
          </a:p>
          <a:p>
            <a:pPr marL="357188" indent="-179388" algn="just" eaLnBrk="0" hangingPunct="0"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образования;</a:t>
            </a:r>
          </a:p>
          <a:p>
            <a:pPr marL="357188" indent="-179388" algn="just" eaLnBrk="0" hangingPunct="0">
              <a:buFontTx/>
              <a:buChar char="•"/>
              <a:tabLst>
                <a:tab pos="542925" algn="l"/>
              </a:tabLst>
              <a:defRPr/>
            </a:pP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Индустриальный парк.</a:t>
            </a:r>
          </a:p>
        </p:txBody>
      </p:sp>
      <p:pic>
        <p:nvPicPr>
          <p:cNvPr id="717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" y="4917990"/>
            <a:ext cx="4229100" cy="144312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</p:pic>
      <p:pic>
        <p:nvPicPr>
          <p:cNvPr id="8200" name="Picture 13" descr="Gerb1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8500" y="896938"/>
            <a:ext cx="18415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547688" y="319088"/>
            <a:ext cx="7345362" cy="563562"/>
          </a:xfrm>
        </p:spPr>
        <p:txBody>
          <a:bodyPr/>
          <a:lstStyle/>
          <a:p>
            <a:r>
              <a:rPr lang="ru-RU" sz="2400" b="1" smtClean="0">
                <a:latin typeface="Arial" charset="0"/>
                <a:cs typeface="Arial" charset="0"/>
              </a:rPr>
              <a:t>Спорт</a:t>
            </a:r>
          </a:p>
        </p:txBody>
      </p:sp>
      <p:graphicFrame>
        <p:nvGraphicFramePr>
          <p:cNvPr id="16" name="Диаграмма 3"/>
          <p:cNvGraphicFramePr>
            <a:graphicFrameLocks/>
          </p:cNvGraphicFramePr>
          <p:nvPr/>
        </p:nvGraphicFramePr>
        <p:xfrm>
          <a:off x="5830917" y="4417226"/>
          <a:ext cx="3206845" cy="199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75" y="3211513"/>
            <a:ext cx="1970088" cy="136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151188" y="2770188"/>
            <a:ext cx="23558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2010 году  </a:t>
            </a: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«Ледовый  дворец им. Вячеслава Фетисова»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8" y="5038725"/>
            <a:ext cx="1778000" cy="119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84175" y="4478338"/>
            <a:ext cx="24415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декабре  2013 года в с. Слобода  был  открыт  новый современный плавательный бассейн.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688" y="3227388"/>
            <a:ext cx="2159000" cy="125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105" name="TextBox 10"/>
          <p:cNvSpPr txBox="1">
            <a:spLocks noChangeArrowheads="1"/>
          </p:cNvSpPr>
          <p:nvPr/>
        </p:nvSpPr>
        <p:spPr bwMode="auto">
          <a:xfrm>
            <a:off x="384175" y="2741613"/>
            <a:ext cx="2276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мая 1959 года была открыта Бобровская ДЮСШ  </a:t>
            </a:r>
          </a:p>
        </p:txBody>
      </p:sp>
      <p:sp>
        <p:nvSpPr>
          <p:cNvPr id="4106" name="TextBox 2"/>
          <p:cNvSpPr txBox="1">
            <a:spLocks noChangeArrowheads="1"/>
          </p:cNvSpPr>
          <p:nvPr/>
        </p:nvSpPr>
        <p:spPr bwMode="auto">
          <a:xfrm>
            <a:off x="6191250" y="4123842"/>
            <a:ext cx="2952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Охват детей спортом</a:t>
            </a:r>
          </a:p>
        </p:txBody>
      </p:sp>
      <p:sp>
        <p:nvSpPr>
          <p:cNvPr id="4107" name="TextBox 13"/>
          <p:cNvSpPr txBox="1">
            <a:spLocks noChangeArrowheads="1"/>
          </p:cNvSpPr>
          <p:nvPr/>
        </p:nvSpPr>
        <p:spPr bwMode="auto">
          <a:xfrm>
            <a:off x="957263" y="985838"/>
            <a:ext cx="50784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Спортивные достижения </a:t>
            </a:r>
          </a:p>
          <a:p>
            <a:pPr algn="ctr" eaLnBrk="0" hangingPunct="0"/>
            <a:r>
              <a:rPr lang="ru-RU" sz="11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Подготовлено спортсменов-разрядников</a:t>
            </a:r>
          </a:p>
          <a:p>
            <a:pPr eaLnBrk="0" hangingPunct="0"/>
            <a:r>
              <a:rPr lang="ru-RU" sz="11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108" name="TextBox 14"/>
          <p:cNvSpPr txBox="1">
            <a:spLocks noChangeArrowheads="1"/>
          </p:cNvSpPr>
          <p:nvPr/>
        </p:nvSpPr>
        <p:spPr bwMode="auto">
          <a:xfrm>
            <a:off x="6326215" y="930992"/>
            <a:ext cx="265112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базе общеобразовательных школ  района организованы спортивные классы: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Хоккей – 12 спец. классов</a:t>
            </a:r>
          </a:p>
          <a:p>
            <a:pPr eaLnBrk="0" hangingPunct="0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Гандбол – 1 спец.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Плавание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 спец. класса</a:t>
            </a:r>
          </a:p>
          <a:p>
            <a:pPr eaLnBrk="0" hangingPunct="0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Волейбол –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спец. класса</a:t>
            </a:r>
          </a:p>
          <a:p>
            <a:pPr eaLnBrk="0" hangingPunct="0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Спортивная гимнастика – 1 спец. класс</a:t>
            </a:r>
          </a:p>
          <a:p>
            <a:pPr eaLnBrk="0" hangingPunct="0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Дзюдо – 3 спец. класса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0" y="5013325"/>
            <a:ext cx="2624138" cy="121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881313" y="4497388"/>
            <a:ext cx="277653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2020 </a:t>
            </a: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состоялось открытие физкультурно-оздоровительного комплекса</a:t>
            </a:r>
            <a:endParaRPr lang="ru-RU" dirty="0">
              <a:latin typeface="Arial" panose="020B0604020202020204" pitchFamily="34" charset="0"/>
              <a:cs typeface="+mn-cs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493593" y="1433014"/>
          <a:ext cx="55046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413"/>
                <a:gridCol w="843887"/>
                <a:gridCol w="1376150"/>
                <a:gridCol w="1376150"/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Звания, разряды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2021 ., чел.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2022 г., чел.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г. чел.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2417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спорта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973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КМС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973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1взрослый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11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23387D"/>
                          </a:solidFill>
                          <a:latin typeface="Times New Roman"/>
                        </a:rPr>
                        <a:t>2 взрослый, 3 взрослый, массовых разрядов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2083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822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 descr="https://bobrovlider.obrvrn.ru/upload/iblock/8bf/6e9zb6n4rcz50tdnojrogyfqixlxw5bo/gKm5l9OovBaQ9H2i0L7DlmrVxoI7HM-bUl2HbTwQ6_IdawCpQoHd3DiNmK90VdIXyKtRjL3_lOyBunbeCp_xvfv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7950" y="3237581"/>
            <a:ext cx="2458454" cy="98199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284912" y="2732088"/>
            <a:ext cx="2687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 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плавательный бассейн в ОЦ «Лидер»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:\Users\ZVUK\Desktop\111111111\2_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75" y="976313"/>
            <a:ext cx="3913188" cy="3128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395785" y="976313"/>
            <a:ext cx="478264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 eaLnBrk="0" hangingPunct="0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Национального проекта «Культура»</a:t>
            </a:r>
          </a:p>
          <a:p>
            <a:pPr marL="285750" indent="-285750" algn="just" eaLnBrk="0" hangingPunct="0">
              <a:buFont typeface="Arial" charset="0"/>
              <a:buChar char="•"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капитально отремонтирован и оснащён Дом культуры</a:t>
            </a:r>
          </a:p>
          <a:p>
            <a:pPr marL="285750" indent="-285750" algn="just" eaLnBrk="0" hangingPunct="0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селе Верхний </a:t>
            </a:r>
            <a:r>
              <a:rPr lang="ru-RU" sz="1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Икорец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Слободская библиотека оснащена по стандарту</a:t>
            </a:r>
          </a:p>
          <a:p>
            <a:pPr marL="285750" indent="-285750" eaLnBrk="0" hangingPunct="0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модельной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библиотеки. 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2023 году библиотека стала</a:t>
            </a:r>
          </a:p>
          <a:p>
            <a:pPr marL="285750" indent="-285750" eaLnBrk="0" hangingPunct="0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победителем конкурса </a:t>
            </a:r>
            <a:r>
              <a:rPr lang="ru-RU" sz="1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креативных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индустрий  «Гений</a:t>
            </a:r>
          </a:p>
          <a:p>
            <a:pPr marL="285750" indent="-285750" eaLnBrk="0" hangingPunct="0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места»;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базе Центральной районной библиотеки им. Е. А.  </a:t>
            </a:r>
          </a:p>
          <a:p>
            <a:pPr marL="285750" indent="-285750" eaLnBrk="0" hangingPunct="0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Исаева функционирует Виртуальный концертный зал. </a:t>
            </a:r>
          </a:p>
          <a:p>
            <a:pPr marL="285750" indent="-285750" eaLnBrk="0" hangingPunct="0"/>
            <a:endParaRPr lang="ru-RU" sz="1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0" hangingPunct="0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Бобровском муниципальном районе: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свою работу ведут 17 коллективов со званием </a:t>
            </a:r>
          </a:p>
          <a:p>
            <a:pPr marL="285750" indent="-285750" eaLnBrk="0" hangingPunct="0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«Народный коллектив Воронежской области»;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посетителями мероприятий, проводимых по программе </a:t>
            </a:r>
          </a:p>
          <a:p>
            <a:pPr marL="285750" indent="-285750" eaLnBrk="0" hangingPunct="0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«Пушкинская карта» стали более 4500 человек;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имеется два 3D кинозала.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970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Arial" charset="0"/>
                <a:cs typeface="Arial" charset="0"/>
              </a:rPr>
              <a:t>Культура</a:t>
            </a:r>
          </a:p>
        </p:txBody>
      </p:sp>
      <p:pic>
        <p:nvPicPr>
          <p:cNvPr id="2970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6725" y="4251325"/>
            <a:ext cx="31305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 descr="C:\Users\user\Downloads\IMG-20240107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0" y="4248150"/>
            <a:ext cx="2667000" cy="2019300"/>
          </a:xfrm>
          <a:prstGeom prst="rect">
            <a:avLst/>
          </a:prstGeom>
          <a:noFill/>
        </p:spPr>
      </p:pic>
      <p:pic>
        <p:nvPicPr>
          <p:cNvPr id="8194" name="Picture 2" descr="C:\Users\user\Downloads\IMG-20240107-WA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" y="4229100"/>
            <a:ext cx="24003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661988" y="187325"/>
            <a:ext cx="72310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400" b="1">
                <a:solidFill>
                  <a:schemeClr val="bg1"/>
                </a:solidFill>
              </a:rPr>
              <a:t>Действующие туристические маршруты </a:t>
            </a:r>
          </a:p>
          <a:p>
            <a:pPr algn="ctr" eaLnBrk="0" hangingPunct="0"/>
            <a:r>
              <a:rPr lang="ru-RU" sz="2400" b="1">
                <a:solidFill>
                  <a:schemeClr val="bg1"/>
                </a:solidFill>
              </a:rPr>
              <a:t>Бобровского района</a:t>
            </a:r>
          </a:p>
        </p:txBody>
      </p:sp>
      <p:sp>
        <p:nvSpPr>
          <p:cNvPr id="30723" name="Прямоугольник 5"/>
          <p:cNvSpPr>
            <a:spLocks noChangeArrowheads="1"/>
          </p:cNvSpPr>
          <p:nvPr/>
        </p:nvSpPr>
        <p:spPr bwMode="auto">
          <a:xfrm>
            <a:off x="552450" y="1019175"/>
            <a:ext cx="36814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экскурсионного маршрута выходного дня для всей семьи:</a:t>
            </a:r>
          </a:p>
          <a:p>
            <a:pPr marL="342900" indent="-342900" eaLnBrk="0" hangingPunct="0">
              <a:buFont typeface="Verdana" pitchFamily="34" charset="0"/>
              <a:buAutoNum type="arabicPeriod"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«Бобровский Провинциальный экспресс».</a:t>
            </a:r>
          </a:p>
          <a:p>
            <a:pPr marL="342900" indent="-342900" eaLnBrk="0" hangingPunct="0">
              <a:buFont typeface="Verdana" pitchFamily="34" charset="0"/>
              <a:buAutoNum type="arabicPeriod"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«Бобровская ягодка»</a:t>
            </a:r>
          </a:p>
          <a:p>
            <a:pPr marL="342900" indent="-342900" eaLnBrk="0" hangingPunct="0">
              <a:buFont typeface="Verdana" pitchFamily="34" charset="0"/>
              <a:buAutoNum type="arabicPeriod"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«Счастливая подкова»</a:t>
            </a:r>
          </a:p>
          <a:p>
            <a:pPr marL="342900" indent="-342900" eaLnBrk="0" hangingPunct="0">
              <a:buFont typeface="Verdana" pitchFamily="34" charset="0"/>
              <a:buAutoNum type="arabicPeriod"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«Сельский тур» </a:t>
            </a:r>
            <a:endParaRPr lang="ru-RU" b="1">
              <a:solidFill>
                <a:schemeClr val="tx1"/>
              </a:solidFill>
            </a:endParaRPr>
          </a:p>
        </p:txBody>
      </p:sp>
      <p:pic>
        <p:nvPicPr>
          <p:cNvPr id="30724" name="Picture 2" descr="P1190701 (копия)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9425" y="4764088"/>
            <a:ext cx="3090863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6675" y="4508500"/>
            <a:ext cx="3344863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8" descr="FPRkcFI7NT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1438" y="2359025"/>
            <a:ext cx="3344862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Рисунок 9" descr="хреновской конный завод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9900" y="2898775"/>
            <a:ext cx="3117850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Рисунок 7"/>
          <p:cNvPicPr>
            <a:picLocks noChangeAspect="1"/>
          </p:cNvPicPr>
          <p:nvPr/>
        </p:nvPicPr>
        <p:blipFill>
          <a:blip r:embed="rId6"/>
          <a:srcRect t="12575"/>
          <a:stretch>
            <a:fillRect/>
          </a:stretch>
        </p:blipFill>
        <p:spPr bwMode="auto">
          <a:xfrm>
            <a:off x="5545138" y="1006475"/>
            <a:ext cx="3119437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604838" y="157163"/>
            <a:ext cx="72993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400" b="1">
                <a:solidFill>
                  <a:schemeClr val="bg1"/>
                </a:solidFill>
                <a:cs typeface="Times New Roman" pitchFamily="18" charset="0"/>
              </a:rPr>
              <a:t>Перечень действующих объектов </a:t>
            </a:r>
          </a:p>
          <a:p>
            <a:pPr algn="ctr" eaLnBrk="0" hangingPunct="0"/>
            <a:r>
              <a:rPr lang="ru-RU" sz="2400" b="1">
                <a:solidFill>
                  <a:schemeClr val="bg1"/>
                </a:solidFill>
                <a:cs typeface="Times New Roman" pitchFamily="18" charset="0"/>
              </a:rPr>
              <a:t>туристического показа</a:t>
            </a:r>
          </a:p>
        </p:txBody>
      </p:sp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479425" y="1085850"/>
            <a:ext cx="4503738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Дом Ремесел;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Хреновской конный завод 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Чесменский конный завод;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Дом Шерсти;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Бобровский краеведческий музей;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Посещение тепличного комплекса по выращиванию клубники;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Парк в с. Чесменка;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Цех приготовления кумыса;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Клуб-отель «Глухомань»;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Зоопарк «Крестьянский дворик»;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Сувенирная лавка + Музей валенка;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Козий питомник (дегустация сыра и молока, дойка);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Храм Вознесения Господня в с.Коршево с уникальным фарфоровым иконостасом;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Географический центр Воронежской области;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Хреновской лесной колледж (музей, дендрарий, каток, бассейн);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ru-RU" sz="1400">
                <a:solidFill>
                  <a:schemeClr val="tx1"/>
                </a:solidFill>
                <a:cs typeface="Times New Roman" pitchFamily="18" charset="0"/>
              </a:rPr>
              <a:t>Хреновская школа наездников.</a:t>
            </a:r>
          </a:p>
          <a:p>
            <a:pPr marL="342900" indent="-342900" eaLnBrk="0" hangingPunct="0">
              <a:buFont typeface="Arial" charset="0"/>
              <a:buChar char="•"/>
            </a:pPr>
            <a:endParaRPr lang="ru-RU" sz="1300">
              <a:solidFill>
                <a:schemeClr val="tx1"/>
              </a:solidFill>
              <a:cs typeface="Times New Roman" pitchFamily="18" charset="0"/>
            </a:endParaRPr>
          </a:p>
          <a:p>
            <a:pPr marL="342900" indent="-342900" eaLnBrk="0" hangingPunct="0"/>
            <a:endParaRPr lang="ru-RU" sz="1300">
              <a:solidFill>
                <a:schemeClr val="tx1"/>
              </a:solidFill>
              <a:cs typeface="Times New Roman" pitchFamily="18" charset="0"/>
            </a:endParaRPr>
          </a:p>
          <a:p>
            <a:pPr marL="342900" indent="-342900" eaLnBrk="0" hangingPunct="0"/>
            <a:r>
              <a:rPr lang="ru-RU" sz="1300">
                <a:solidFill>
                  <a:schemeClr val="tx1"/>
                </a:solidFill>
                <a:cs typeface="Times New Roman" pitchFamily="18" charset="0"/>
              </a:rPr>
              <a:t>        А также многое другое!</a:t>
            </a:r>
          </a:p>
          <a:p>
            <a:pPr marL="342900" indent="-342900" eaLnBrk="0" hangingPunct="0">
              <a:buFont typeface="Arial" charset="0"/>
              <a:buChar char="•"/>
            </a:pPr>
            <a:endParaRPr lang="ru-RU"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buFont typeface="Arial" charset="0"/>
              <a:buChar char="•"/>
            </a:pPr>
            <a:endParaRPr lang="ru-RU"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0" y="1204913"/>
            <a:ext cx="1858963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0" y="2366963"/>
            <a:ext cx="1858963" cy="123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8888" y="4960938"/>
            <a:ext cx="18700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9288" y="2365375"/>
            <a:ext cx="1885950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Рисунок 12" descr="дом ремесел, мастерская лозаплетения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1198563"/>
            <a:ext cx="186055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Рисунок 15" descr="экскурсии в теплицы по выращиванию клубники 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65713" y="3609975"/>
            <a:ext cx="18605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Рисунок 16" descr="дом шерсти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99288" y="3584575"/>
            <a:ext cx="18923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Рисунок 17" descr="дом ремесел, резьба по дереву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92938" y="4922838"/>
            <a:ext cx="1887537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604838" y="182563"/>
            <a:ext cx="72358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400" b="1">
                <a:solidFill>
                  <a:schemeClr val="bg1"/>
                </a:solidFill>
                <a:cs typeface="Times New Roman" pitchFamily="18" charset="0"/>
              </a:rPr>
              <a:t>Перечень перспективных объектов </a:t>
            </a:r>
          </a:p>
          <a:p>
            <a:pPr algn="ctr" eaLnBrk="0" hangingPunct="0"/>
            <a:r>
              <a:rPr lang="ru-RU" sz="2400" b="1">
                <a:solidFill>
                  <a:schemeClr val="bg1"/>
                </a:solidFill>
                <a:cs typeface="Times New Roman" pitchFamily="18" charset="0"/>
              </a:rPr>
              <a:t>туристического показа</a:t>
            </a:r>
            <a:endParaRPr lang="ru-RU" sz="2400" b="1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6763" y="889000"/>
            <a:ext cx="5132387" cy="3913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Выездной конный туризм</a:t>
            </a:r>
          </a:p>
          <a:p>
            <a:pPr marL="342900" indent="-342900" eaLnBrk="0" hangingPunct="0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Байдарочный сплав по р. Битюг</a:t>
            </a:r>
          </a:p>
          <a:p>
            <a:pPr marL="342900" indent="-342900" eaLnBrk="0" hangingPunct="0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рыбной ловли на прудах</a:t>
            </a:r>
          </a:p>
          <a:p>
            <a:pPr marL="342900" indent="-342900" eaLnBrk="0" hangingPunct="0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Смотровая площадка вблизи храма Покрова Пресвятой Богородицы</a:t>
            </a:r>
          </a:p>
          <a:p>
            <a:pPr marL="342900" indent="-342900" eaLnBrk="0" hangingPunct="0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Эко-тропа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территории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Хреновского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бора</a:t>
            </a:r>
          </a:p>
          <a:p>
            <a:pPr marL="342900" indent="-342900" eaLnBrk="0" hangingPunct="0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Меловые пещеры возле с.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Липовка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Сельская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третьяковка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Георгия Дынина</a:t>
            </a:r>
          </a:p>
          <a:p>
            <a:pPr marL="342900" indent="-342900" eaLnBrk="0" hangingPunct="0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источник в с.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Чесменка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Ферма по разведению цесарок</a:t>
            </a:r>
          </a:p>
          <a:p>
            <a:pPr eaLnBrk="0" hangingPunct="0">
              <a:defRPr/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3" y="4479925"/>
            <a:ext cx="24066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9463" y="4479925"/>
            <a:ext cx="250825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7113" y="2832100"/>
            <a:ext cx="23495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11" descr="конные прогулки с. Хреновое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1238" y="4487863"/>
            <a:ext cx="241935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Рисунок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08700" y="1130300"/>
            <a:ext cx="2359025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>
            <a:spLocks noChangeArrowheads="1"/>
          </p:cNvSpPr>
          <p:nvPr/>
        </p:nvSpPr>
        <p:spPr bwMode="auto">
          <a:xfrm>
            <a:off x="593725" y="360363"/>
            <a:ext cx="7256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Контакты</a:t>
            </a:r>
          </a:p>
        </p:txBody>
      </p:sp>
      <p:sp>
        <p:nvSpPr>
          <p:cNvPr id="33795" name="Rectangle 7"/>
          <p:cNvSpPr>
            <a:spLocks noChangeArrowheads="1"/>
          </p:cNvSpPr>
          <p:nvPr/>
        </p:nvSpPr>
        <p:spPr bwMode="auto">
          <a:xfrm>
            <a:off x="528638" y="2181225"/>
            <a:ext cx="7924800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5600" indent="-3556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ru-RU" sz="1600" dirty="0">
              <a:solidFill>
                <a:schemeClr val="tx1"/>
              </a:solidFill>
              <a:latin typeface="Verdana" pitchFamily="34" charset="0"/>
            </a:endParaRPr>
          </a:p>
          <a:p>
            <a:pPr marL="355600" indent="-3556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ru-RU" sz="1600" dirty="0">
                <a:solidFill>
                  <a:schemeClr val="tx1"/>
                </a:solidFill>
                <a:latin typeface="Verdana" pitchFamily="34" charset="0"/>
              </a:rPr>
              <a:t>397700, Воронежская область, г. Бобров, ул. Кирова, 32 а.</a:t>
            </a:r>
          </a:p>
          <a:p>
            <a:pPr marL="355600" indent="-3556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endParaRPr lang="ru-RU" sz="1600" dirty="0">
              <a:solidFill>
                <a:schemeClr val="tx1"/>
              </a:solidFill>
              <a:latin typeface="Verdana" pitchFamily="34" charset="0"/>
            </a:endParaRPr>
          </a:p>
          <a:p>
            <a:pPr marL="355600" indent="-3556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ru-RU" sz="1600" dirty="0">
                <a:solidFill>
                  <a:schemeClr val="tx1"/>
                </a:solidFill>
                <a:latin typeface="Verdana" pitchFamily="34" charset="0"/>
              </a:rPr>
              <a:t>Тел: (47350) 4-11-94 / 4-23-66</a:t>
            </a:r>
          </a:p>
          <a:p>
            <a:pPr marL="355600" indent="-3556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600" dirty="0">
              <a:solidFill>
                <a:schemeClr val="tx1"/>
              </a:solidFill>
              <a:latin typeface="Verdana" pitchFamily="34" charset="0"/>
            </a:endParaRPr>
          </a:p>
          <a:p>
            <a:pPr marL="355600" indent="-3556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Email</a:t>
            </a:r>
            <a:r>
              <a:rPr lang="ru-RU" sz="1600" dirty="0">
                <a:solidFill>
                  <a:schemeClr val="tx1"/>
                </a:solidFill>
                <a:latin typeface="Verdana" pitchFamily="34" charset="0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bobr1@govvrn.ru</a:t>
            </a:r>
            <a:endParaRPr lang="ru-RU" sz="1600" dirty="0">
              <a:solidFill>
                <a:schemeClr val="tx1"/>
              </a:solidFill>
              <a:latin typeface="Verdana" pitchFamily="34" charset="0"/>
            </a:endParaRPr>
          </a:p>
          <a:p>
            <a:pPr marL="355600" indent="-3556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1600" dirty="0">
                <a:solidFill>
                  <a:schemeClr val="tx1"/>
                </a:solidFill>
                <a:latin typeface="Verdana" pitchFamily="34" charset="0"/>
              </a:rPr>
              <a:t>		</a:t>
            </a: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Verdana" pitchFamily="34" charset="0"/>
              </a:rPr>
              <a:t>          </a:t>
            </a: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endParaRPr lang="ru-RU" sz="1600" dirty="0">
              <a:solidFill>
                <a:schemeClr val="tx1"/>
              </a:solidFill>
              <a:latin typeface="Verdana" pitchFamily="34" charset="0"/>
            </a:endParaRPr>
          </a:p>
          <a:p>
            <a:pPr marL="355600" indent="-3556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https://adm-bobrov.e-gov36.ru/</a:t>
            </a:r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593725" y="1428750"/>
            <a:ext cx="7796213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1800" dirty="0">
                <a:solidFill>
                  <a:schemeClr val="tx1"/>
                </a:solidFill>
                <a:latin typeface="Verdana" pitchFamily="34" charset="0"/>
              </a:rPr>
              <a:t>Отдел стратегии развития и инвестиционной политики 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1800" dirty="0">
                <a:solidFill>
                  <a:schemeClr val="tx1"/>
                </a:solidFill>
                <a:latin typeface="Verdana" pitchFamily="34" charset="0"/>
              </a:rPr>
              <a:t>администрации Бобровского муниципального района 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1800" dirty="0">
                <a:solidFill>
                  <a:schemeClr val="tx1"/>
                </a:solidFill>
                <a:latin typeface="Verdana" pitchFamily="34" charset="0"/>
              </a:rPr>
              <a:t>Воронежской </a:t>
            </a:r>
            <a:r>
              <a:rPr lang="ru-RU" sz="1800" dirty="0" smtClean="0">
                <a:solidFill>
                  <a:schemeClr val="tx1"/>
                </a:solidFill>
                <a:latin typeface="Verdana" pitchFamily="34" charset="0"/>
              </a:rPr>
              <a:t>области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ru-RU" sz="1800" dirty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7688" y="319088"/>
            <a:ext cx="7327900" cy="563562"/>
          </a:xfrm>
        </p:spPr>
        <p:txBody>
          <a:bodyPr/>
          <a:lstStyle/>
          <a:p>
            <a:r>
              <a:rPr lang="ru-RU" sz="2400" b="1" smtClean="0">
                <a:latin typeface="Arial" charset="0"/>
                <a:cs typeface="Arial" charset="0"/>
              </a:rPr>
              <a:t>Сельское хозяйство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500064" y="1062038"/>
          <a:ext cx="2133954" cy="2495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/>
        </p:nvGraphicFramePr>
        <p:xfrm>
          <a:off x="2571750" y="1114425"/>
          <a:ext cx="2155825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4524375" y="1128713"/>
          <a:ext cx="2441575" cy="2495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9"/>
          <p:cNvGraphicFramePr>
            <a:graphicFrameLocks/>
          </p:cNvGraphicFramePr>
          <p:nvPr/>
        </p:nvGraphicFramePr>
        <p:xfrm>
          <a:off x="6800850" y="1112838"/>
          <a:ext cx="2489200" cy="2495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8"/>
          <p:cNvGraphicFramePr>
            <a:graphicFrameLocks/>
          </p:cNvGraphicFramePr>
          <p:nvPr/>
        </p:nvGraphicFramePr>
        <p:xfrm>
          <a:off x="225188" y="3865563"/>
          <a:ext cx="2383075" cy="2495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Диаграмма 13"/>
          <p:cNvGraphicFramePr>
            <a:graphicFrameLocks/>
          </p:cNvGraphicFramePr>
          <p:nvPr/>
        </p:nvGraphicFramePr>
        <p:xfrm>
          <a:off x="2465388" y="3840163"/>
          <a:ext cx="2201862" cy="2497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Диаграмма 15"/>
          <p:cNvGraphicFramePr>
            <a:graphicFrameLocks/>
          </p:cNvGraphicFramePr>
          <p:nvPr/>
        </p:nvGraphicFramePr>
        <p:xfrm>
          <a:off x="4635500" y="3814763"/>
          <a:ext cx="2239963" cy="2495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Object 10"/>
          <p:cNvGraphicFramePr>
            <a:graphicFrameLocks/>
          </p:cNvGraphicFramePr>
          <p:nvPr/>
        </p:nvGraphicFramePr>
        <p:xfrm>
          <a:off x="6600660" y="3871581"/>
          <a:ext cx="2398712" cy="245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Arial" charset="0"/>
                <a:cs typeface="Arial" charset="0"/>
              </a:rPr>
              <a:t>Сельское хозяйство</a:t>
            </a:r>
          </a:p>
        </p:txBody>
      </p:sp>
      <p:graphicFrame>
        <p:nvGraphicFramePr>
          <p:cNvPr id="12" name="Диаграмма 16"/>
          <p:cNvGraphicFramePr>
            <a:graphicFrameLocks/>
          </p:cNvGraphicFramePr>
          <p:nvPr/>
        </p:nvGraphicFramePr>
        <p:xfrm>
          <a:off x="539750" y="1089025"/>
          <a:ext cx="2750640" cy="237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7"/>
          <p:cNvGraphicFramePr>
            <a:graphicFrameLocks/>
          </p:cNvGraphicFramePr>
          <p:nvPr/>
        </p:nvGraphicFramePr>
        <p:xfrm>
          <a:off x="3573251" y="1041067"/>
          <a:ext cx="2677424" cy="244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9"/>
          <p:cNvGraphicFramePr>
            <a:graphicFrameLocks/>
          </p:cNvGraphicFramePr>
          <p:nvPr/>
        </p:nvGraphicFramePr>
        <p:xfrm>
          <a:off x="6422030" y="990766"/>
          <a:ext cx="2585492" cy="243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46" name="Прямоугольник 58373"/>
          <p:cNvSpPr>
            <a:spLocks noChangeArrowheads="1"/>
          </p:cNvSpPr>
          <p:nvPr/>
        </p:nvSpPr>
        <p:spPr bwMode="auto">
          <a:xfrm>
            <a:off x="666087" y="3559057"/>
            <a:ext cx="30575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300" b="1" dirty="0">
                <a:solidFill>
                  <a:srgbClr val="132E71"/>
                </a:solidFill>
                <a:latin typeface="Times New Roman" pitchFamily="18" charset="0"/>
                <a:cs typeface="Times New Roman" pitchFamily="18" charset="0"/>
              </a:rPr>
              <a:t>Продукция ООО «ТК Воронежский»</a:t>
            </a:r>
          </a:p>
        </p:txBody>
      </p:sp>
      <p:graphicFrame>
        <p:nvGraphicFramePr>
          <p:cNvPr id="16" name="Диаграмма 38"/>
          <p:cNvGraphicFramePr>
            <a:graphicFrameLocks/>
          </p:cNvGraphicFramePr>
          <p:nvPr/>
        </p:nvGraphicFramePr>
        <p:xfrm>
          <a:off x="1078173" y="3848669"/>
          <a:ext cx="1404677" cy="2661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42"/>
          <p:cNvGraphicFramePr>
            <a:graphicFrameLocks/>
          </p:cNvGraphicFramePr>
          <p:nvPr/>
        </p:nvGraphicFramePr>
        <p:xfrm>
          <a:off x="2159000" y="3848668"/>
          <a:ext cx="1539875" cy="2555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5"/>
          <p:cNvGraphicFramePr>
            <a:graphicFrameLocks/>
          </p:cNvGraphicFramePr>
          <p:nvPr/>
        </p:nvGraphicFramePr>
        <p:xfrm>
          <a:off x="3683000" y="3748088"/>
          <a:ext cx="2876550" cy="263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0"/>
          <p:cNvGraphicFramePr>
            <a:graphicFrameLocks/>
          </p:cNvGraphicFramePr>
          <p:nvPr/>
        </p:nvGraphicFramePr>
        <p:xfrm>
          <a:off x="6610350" y="3649663"/>
          <a:ext cx="2390775" cy="2709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2" name="Диаграмма 38"/>
          <p:cNvGraphicFramePr>
            <a:graphicFrameLocks/>
          </p:cNvGraphicFramePr>
          <p:nvPr/>
        </p:nvGraphicFramePr>
        <p:xfrm>
          <a:off x="82550" y="3841750"/>
          <a:ext cx="1422400" cy="266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kazylin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2438" y="3859213"/>
            <a:ext cx="1966912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Arial" charset="0"/>
                <a:cs typeface="Arial" charset="0"/>
              </a:rPr>
              <a:t>Промышленность</a:t>
            </a:r>
          </a:p>
        </p:txBody>
      </p:sp>
      <p:graphicFrame>
        <p:nvGraphicFramePr>
          <p:cNvPr id="10" name="Диаграмма 13"/>
          <p:cNvGraphicFramePr>
            <a:graphicFrameLocks/>
          </p:cNvGraphicFramePr>
          <p:nvPr/>
        </p:nvGraphicFramePr>
        <p:xfrm>
          <a:off x="3559175" y="939800"/>
          <a:ext cx="5773738" cy="314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85775" y="1152691"/>
          <a:ext cx="3560787" cy="2001795"/>
        </p:xfrm>
        <a:graphic>
          <a:graphicData uri="http://schemas.openxmlformats.org/drawingml/2006/table">
            <a:tbl>
              <a:tblPr/>
              <a:tblGrid>
                <a:gridCol w="1874139"/>
                <a:gridCol w="562216"/>
                <a:gridCol w="562216"/>
                <a:gridCol w="562216"/>
              </a:tblGrid>
              <a:tr h="45522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Годовой объем производства основных видов </a:t>
                      </a:r>
                      <a:r>
                        <a:rPr lang="ru-RU" sz="15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продукции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5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продукции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2011 г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Колбасные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изделия,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тн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Сыр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тн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Хлебобулочные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изделия,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тн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./сутки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Масло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подсолнечное,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тн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359275" y="5356225"/>
          <a:ext cx="4402438" cy="962069"/>
        </p:xfrm>
        <a:graphic>
          <a:graphicData uri="http://schemas.openxmlformats.org/drawingml/2006/table">
            <a:tbl>
              <a:tblPr/>
              <a:tblGrid>
                <a:gridCol w="2622925"/>
                <a:gridCol w="593171"/>
                <a:gridCol w="593171"/>
                <a:gridCol w="593171"/>
              </a:tblGrid>
              <a:tr h="2176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Показатель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2011г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2023 г.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7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Численность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работников, чел.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1 587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1 960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1 980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6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Средняя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заработная плата, руб.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13 063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43 600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51 640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6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Вновь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созданные рабочие места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, ед.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245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318" name="Picture 3" descr="C:\Users\Akazylin\Desktop\5915b4ead613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6425" y="3870325"/>
            <a:ext cx="2132013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Мои документы\В.Н\Презентации\photo_2024-01-22_08-57-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789" y="3350363"/>
            <a:ext cx="3625723" cy="3028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mtClean="0"/>
              <a:t>Поддержка субъектов МСП</a:t>
            </a:r>
          </a:p>
        </p:txBody>
      </p:sp>
      <p:sp>
        <p:nvSpPr>
          <p:cNvPr id="12291" name="Содержимое 2"/>
          <p:cNvSpPr>
            <a:spLocks noGrp="1"/>
          </p:cNvSpPr>
          <p:nvPr>
            <p:ph sz="quarter" idx="1"/>
          </p:nvPr>
        </p:nvSpPr>
        <p:spPr>
          <a:xfrm>
            <a:off x="484188" y="1095375"/>
            <a:ext cx="4038600" cy="5241925"/>
          </a:xfrm>
        </p:spPr>
        <p:txBody>
          <a:bodyPr/>
          <a:lstStyle/>
          <a:p>
            <a:pPr marL="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целях поддержки малого и среднего предпринимательства осуществляется выдача грантов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субсидий субъектам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МСП на развитие собственного бизнеса.</a:t>
            </a:r>
          </a:p>
          <a:p>
            <a:pPr marL="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За период с 2018 по 2023 гг.  было выдано 27 грантов на общую сумму 22,7 млн.руб.</a:t>
            </a:r>
          </a:p>
          <a:p>
            <a:pPr marL="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В 2023 году предоставлено 7 грантов и 1 субсидия субъектам МСП на общую сумму 8</a:t>
            </a:r>
          </a:p>
          <a:p>
            <a:pPr marL="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млн. руб.</a:t>
            </a:r>
          </a:p>
          <a:p>
            <a:pPr marL="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Наиболее значимыми направлениями данной поддержки являются такие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бизнес-проекты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как:</a:t>
            </a:r>
          </a:p>
          <a:p>
            <a:pPr marL="0"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Цех по производству сыров и сырной продукции из козьего молока;</a:t>
            </a:r>
          </a:p>
          <a:p>
            <a:pPr marL="0"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Зоопарк «Крестьянский дворик»;</a:t>
            </a:r>
          </a:p>
          <a:p>
            <a:pPr marL="0"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Тепличный комплекс по выращиванию малины;</a:t>
            </a:r>
          </a:p>
          <a:p>
            <a:pPr marL="0"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Выращивание КРС мраморных пород;</a:t>
            </a:r>
          </a:p>
          <a:p>
            <a:pPr marL="0"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Модернизация линии по производству  технического мела;</a:t>
            </a:r>
          </a:p>
          <a:p>
            <a:pPr marL="0"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Приобретение коров и овец;</a:t>
            </a:r>
          </a:p>
          <a:p>
            <a:pPr marL="0" algn="just">
              <a:spcBef>
                <a:spcPct val="0"/>
              </a:spcBef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Строительство помещений для животных.</a:t>
            </a:r>
          </a:p>
        </p:txBody>
      </p:sp>
      <p:pic>
        <p:nvPicPr>
          <p:cNvPr id="12292" name="Содержимое 11" descr="P1019214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635500" y="1289050"/>
            <a:ext cx="4340225" cy="2725738"/>
          </a:xfrm>
        </p:spPr>
      </p:pic>
      <p:pic>
        <p:nvPicPr>
          <p:cNvPr id="12293" name="Содержимое 7" descr="PHOTO-2022-01-26-16-04-38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785100" y="4114800"/>
            <a:ext cx="1185863" cy="2252663"/>
          </a:xfrm>
        </p:spPr>
      </p:pic>
      <p:pic>
        <p:nvPicPr>
          <p:cNvPr id="12294" name="Содержимое 11" descr="P1019214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614863" y="4130675"/>
            <a:ext cx="3028950" cy="2254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ChangeArrowheads="1"/>
          </p:cNvSpPr>
          <p:nvPr/>
        </p:nvSpPr>
        <p:spPr bwMode="auto">
          <a:xfrm>
            <a:off x="538163" y="338138"/>
            <a:ext cx="7321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Инвестиции (коммерческие)</a:t>
            </a:r>
          </a:p>
        </p:txBody>
      </p:sp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469900" y="1427163"/>
            <a:ext cx="407193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indent="-71438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0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 Три 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свиноводческих комплекса ГК «</a:t>
            </a:r>
            <a:r>
              <a:rPr lang="ru-RU" sz="1000" dirty="0" err="1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АгроЭко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» в с. </a:t>
            </a:r>
            <a:r>
              <a:rPr lang="ru-RU" sz="1000" dirty="0" err="1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Мечетка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1000" dirty="0" smtClean="0">
              <a:solidFill>
                <a:srgbClr val="23387D"/>
              </a:solidFill>
              <a:latin typeface="Times New Roman" pitchFamily="18" charset="0"/>
              <a:cs typeface="Times New Roman" pitchFamily="18" charset="0"/>
            </a:endParaRPr>
          </a:p>
          <a:p>
            <a:pPr marL="71438" indent="-71438">
              <a:spcBef>
                <a:spcPts val="600"/>
              </a:spcBef>
            </a:pPr>
            <a:r>
              <a:rPr lang="ru-RU" sz="10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. Красное;</a:t>
            </a:r>
          </a:p>
          <a:p>
            <a:pPr marL="71438" indent="-71438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0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 Свиноводческий 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комплекс ООО «СХА Московское» с. </a:t>
            </a:r>
            <a:r>
              <a:rPr lang="ru-RU" sz="1000" dirty="0" err="1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Песковатка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71438" indent="-71438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0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 Пять 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животноводческих </a:t>
            </a:r>
            <a:r>
              <a:rPr lang="ru-RU" sz="10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комплексов 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КРС молочного </a:t>
            </a:r>
            <a:r>
              <a:rPr lang="ru-RU" sz="10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направления ООО 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000" dirty="0" err="1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ЭкоНиваАгро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71438" indent="-71438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0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 Расширение </a:t>
            </a:r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производства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«Бобровский сыродельный завод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1438" indent="-71438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0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 Завод 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производству масел и жиров ООО «</a:t>
            </a:r>
            <a:r>
              <a:rPr lang="ru-RU" sz="1000" dirty="0" err="1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Сититорг-Агро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71438" indent="-71438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0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 Увеличение 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производственной мощности ООО «Бобровский мел» в с.Шестаково;</a:t>
            </a:r>
          </a:p>
          <a:p>
            <a:pPr marL="71438" indent="-71438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0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 ООО </a:t>
            </a:r>
            <a:r>
              <a:rPr lang="ru-RU" sz="10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ТК «Воронежский</a:t>
            </a:r>
            <a:r>
              <a:rPr lang="ru-RU" sz="10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5954713" y="6389688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469900" y="6413500"/>
            <a:ext cx="26670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3318" name="Rectangle 10"/>
          <p:cNvSpPr>
            <a:spLocks noChangeArrowheads="1"/>
          </p:cNvSpPr>
          <p:nvPr/>
        </p:nvSpPr>
        <p:spPr bwMode="auto">
          <a:xfrm>
            <a:off x="250825" y="1089025"/>
            <a:ext cx="37734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1600" b="1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Реализовано за 5 лет:</a:t>
            </a:r>
          </a:p>
        </p:txBody>
      </p:sp>
      <p:graphicFrame>
        <p:nvGraphicFramePr>
          <p:cNvPr id="12" name="Диаграмма 8"/>
          <p:cNvGraphicFramePr>
            <a:graphicFrameLocks/>
          </p:cNvGraphicFramePr>
          <p:nvPr/>
        </p:nvGraphicFramePr>
        <p:xfrm>
          <a:off x="4802188" y="3327400"/>
          <a:ext cx="4021137" cy="302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320" name="Picture 4" descr="http://cod26.ru/wp-content/uploads/2018/05/b7803451e8316ca4c5da20975ee1fb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3110" y="1038225"/>
            <a:ext cx="2271216" cy="151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50" y="3923730"/>
            <a:ext cx="2262188" cy="241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4" descr="https://pp.userapi.com/c639516/v639516289/5d485/48hQBH_h6z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79097" y="1685678"/>
            <a:ext cx="2349638" cy="170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user\Desktop\Презентации\Фото\СХ СА\WhatsApp Image 2023-01-25 at 08.26.57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2450" y="3933825"/>
            <a:ext cx="1997869" cy="2409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469900" y="330200"/>
            <a:ext cx="7321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Проекты в реализации</a:t>
            </a:r>
          </a:p>
        </p:txBody>
      </p:sp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5954713" y="6389688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469900" y="6413500"/>
            <a:ext cx="26670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525463" y="1112838"/>
            <a:ext cx="5661025" cy="265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indent="-71438" algn="just">
              <a:spcAft>
                <a:spcPts val="300"/>
              </a:spcAft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</a:rPr>
              <a:t> Строительство </a:t>
            </a:r>
            <a:r>
              <a:rPr lang="ru-RU" sz="1400" dirty="0">
                <a:solidFill>
                  <a:schemeClr val="tx1"/>
                </a:solidFill>
              </a:rPr>
              <a:t>предприятия по глубокой переработке зерна ООО «</a:t>
            </a:r>
            <a:r>
              <a:rPr lang="ru-RU" sz="1400" dirty="0" err="1">
                <a:solidFill>
                  <a:schemeClr val="tx1"/>
                </a:solidFill>
              </a:rPr>
              <a:t>ЗемлякоФФ</a:t>
            </a:r>
            <a:r>
              <a:rPr lang="ru-RU" sz="1400" dirty="0">
                <a:solidFill>
                  <a:schemeClr val="tx1"/>
                </a:solidFill>
              </a:rPr>
              <a:t> защита растений Центр»;</a:t>
            </a:r>
            <a:endParaRPr lang="en-US" sz="1400" dirty="0">
              <a:solidFill>
                <a:schemeClr val="tx1"/>
              </a:solidFill>
            </a:endParaRPr>
          </a:p>
          <a:p>
            <a:pPr marL="71438" indent="-71438" algn="just">
              <a:spcAft>
                <a:spcPts val="300"/>
              </a:spcAft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</a:rPr>
              <a:t> Строительство </a:t>
            </a:r>
            <a:r>
              <a:rPr lang="ru-RU" sz="1400" dirty="0">
                <a:solidFill>
                  <a:schemeClr val="tx1"/>
                </a:solidFill>
              </a:rPr>
              <a:t>тепличного комплекса ООО </a:t>
            </a:r>
            <a:r>
              <a:rPr lang="ru-RU" sz="1400" dirty="0" smtClean="0">
                <a:solidFill>
                  <a:schemeClr val="tx1"/>
                </a:solidFill>
              </a:rPr>
              <a:t>ТК «</a:t>
            </a:r>
            <a:r>
              <a:rPr lang="ru-RU" sz="1400" dirty="0" err="1" smtClean="0">
                <a:solidFill>
                  <a:schemeClr val="tx1"/>
                </a:solidFill>
              </a:rPr>
              <a:t>Воронеж-Агро</a:t>
            </a:r>
            <a:r>
              <a:rPr lang="ru-RU" sz="1400" dirty="0" smtClean="0">
                <a:solidFill>
                  <a:schemeClr val="tx1"/>
                </a:solidFill>
              </a:rPr>
              <a:t>»;</a:t>
            </a:r>
            <a:endParaRPr lang="ru-RU" sz="1400" dirty="0">
              <a:solidFill>
                <a:schemeClr val="tx1"/>
              </a:solidFill>
            </a:endParaRPr>
          </a:p>
          <a:p>
            <a:pPr marL="71438" indent="-71438" algn="just">
              <a:spcAft>
                <a:spcPts val="300"/>
              </a:spcAft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</a:rPr>
              <a:t> Увеличение производства ООО </a:t>
            </a:r>
            <a:r>
              <a:rPr lang="ru-RU" sz="1400" dirty="0">
                <a:solidFill>
                  <a:schemeClr val="tx1"/>
                </a:solidFill>
              </a:rPr>
              <a:t>«Бобровский </a:t>
            </a:r>
            <a:r>
              <a:rPr lang="ru-RU" sz="1400" dirty="0" err="1">
                <a:solidFill>
                  <a:schemeClr val="tx1"/>
                </a:solidFill>
              </a:rPr>
              <a:t>сырзавод</a:t>
            </a:r>
            <a:r>
              <a:rPr lang="ru-RU" sz="1400" dirty="0">
                <a:solidFill>
                  <a:schemeClr val="tx1"/>
                </a:solidFill>
              </a:rPr>
              <a:t>» в </a:t>
            </a:r>
            <a:r>
              <a:rPr lang="ru-RU" sz="1400" dirty="0" smtClean="0">
                <a:solidFill>
                  <a:schemeClr val="tx1"/>
                </a:solidFill>
              </a:rPr>
              <a:t>                     г</a:t>
            </a:r>
            <a:r>
              <a:rPr lang="ru-RU" sz="1400" dirty="0">
                <a:solidFill>
                  <a:schemeClr val="tx1"/>
                </a:solidFill>
              </a:rPr>
              <a:t>. Бобров;</a:t>
            </a:r>
          </a:p>
          <a:p>
            <a:pPr marL="71438" indent="-71438" algn="just">
              <a:spcAft>
                <a:spcPts val="300"/>
              </a:spcAft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</a:rPr>
              <a:t> Увеличение </a:t>
            </a:r>
            <a:r>
              <a:rPr lang="ru-RU" sz="1400" dirty="0">
                <a:solidFill>
                  <a:schemeClr val="tx1"/>
                </a:solidFill>
              </a:rPr>
              <a:t>производственной мощности ООО «Бобровский мел» в с. Шестаково;</a:t>
            </a:r>
          </a:p>
          <a:p>
            <a:pPr marL="71438" indent="-71438" algn="just">
              <a:spcAft>
                <a:spcPts val="300"/>
              </a:spcAft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</a:rPr>
              <a:t> Расширение </a:t>
            </a:r>
            <a:r>
              <a:rPr lang="ru-RU" sz="1400" dirty="0">
                <a:solidFill>
                  <a:schemeClr val="tx1"/>
                </a:solidFill>
              </a:rPr>
              <a:t>производства ООО «</a:t>
            </a:r>
            <a:r>
              <a:rPr lang="ru-RU" sz="1400" dirty="0" err="1">
                <a:solidFill>
                  <a:schemeClr val="tx1"/>
                </a:solidFill>
              </a:rPr>
              <a:t>Сититорг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Агро</a:t>
            </a:r>
            <a:r>
              <a:rPr lang="ru-RU" sz="1400" dirty="0">
                <a:solidFill>
                  <a:schemeClr val="tx1"/>
                </a:solidFill>
              </a:rPr>
              <a:t>» (строительство элеватора).</a:t>
            </a:r>
          </a:p>
          <a:p>
            <a:pPr marL="71438" indent="-71438" algn="just">
              <a:spcAft>
                <a:spcPts val="300"/>
              </a:spcAft>
            </a:pP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4344" name="Picture 5" descr="1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4496" y="1120775"/>
            <a:ext cx="2568829" cy="209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http://kvartal-proekt.ru/wp-content/uploads/2021/04/a2ce0f18133fd1659fd3d68bf1e8178d_edited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965" y="3629358"/>
            <a:ext cx="4189185" cy="2516999"/>
          </a:xfrm>
          <a:prstGeom prst="rect">
            <a:avLst/>
          </a:prstGeom>
          <a:noFill/>
        </p:spPr>
      </p:pic>
      <p:pic>
        <p:nvPicPr>
          <p:cNvPr id="33795" name="Picture 3" descr="C:\Users\user\Desktop\О-компании-1024x6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2690" y="3613710"/>
            <a:ext cx="3848430" cy="25237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0"/>
          <p:cNvSpPr>
            <a:spLocks noChangeArrowheads="1"/>
          </p:cNvSpPr>
          <p:nvPr/>
        </p:nvSpPr>
        <p:spPr bwMode="auto">
          <a:xfrm>
            <a:off x="501492" y="1026549"/>
            <a:ext cx="4089424" cy="518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algn="ctr" eaLnBrk="0" hangingPunct="0"/>
            <a:r>
              <a:rPr lang="ru-RU" sz="1600" b="1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За последние годы в районе:</a:t>
            </a:r>
          </a:p>
          <a:p>
            <a:pPr marL="533400" indent="-533400" algn="ctr" eaLnBrk="0" hangingPunct="0"/>
            <a:endParaRPr lang="ru-RU" sz="1500" b="1" dirty="0" smtClean="0">
              <a:solidFill>
                <a:srgbClr val="23387D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3400" indent="-533400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Построено 22 </a:t>
            </a: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многоэтажных </a:t>
            </a:r>
            <a:r>
              <a:rPr lang="ru-RU" sz="15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жилых дома;</a:t>
            </a:r>
            <a:endParaRPr lang="ru-RU" sz="1500" dirty="0">
              <a:solidFill>
                <a:srgbClr val="23387D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3400" indent="-533400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Проложено более 210 км водопроводов;</a:t>
            </a:r>
          </a:p>
          <a:p>
            <a:pPr marL="533400" indent="-533400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Построено 3 детских сада на 565 мест;</a:t>
            </a:r>
          </a:p>
          <a:p>
            <a:pPr marL="533400" indent="-533400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Построен Образовательный центр «Лидер» с плавательным бассейном; </a:t>
            </a:r>
          </a:p>
          <a:p>
            <a:pPr marL="533400" indent="-533400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Построено 16 </a:t>
            </a:r>
            <a:r>
              <a:rPr lang="ru-RU" sz="15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многофункциональных </a:t>
            </a: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спортивных площадок;</a:t>
            </a:r>
            <a:endParaRPr lang="en-US" sz="1500" dirty="0">
              <a:solidFill>
                <a:srgbClr val="23387D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3400" indent="-533400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Построен физкультурно-оздоровительный комплекс;</a:t>
            </a:r>
          </a:p>
          <a:p>
            <a:pPr marL="533400" indent="-533400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Построен Ледовый дворец в с. Слобода;</a:t>
            </a:r>
          </a:p>
          <a:p>
            <a:pPr marL="533400" indent="-533400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Построены водозаборные сооружения и магистральный водовод в х. Раздольном мощностью 5 тыс.куб. воды в сутки, для обеспечения жителей г. Бобров;</a:t>
            </a:r>
          </a:p>
          <a:p>
            <a:pPr marL="533400" indent="-533400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Благоустроены 21 парк и сквер, облагорожено 9 </a:t>
            </a:r>
            <a:r>
              <a:rPr lang="ru-RU" sz="15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пляжей и 2 зоны отдыха;</a:t>
            </a:r>
            <a:endParaRPr lang="ru-RU" sz="1500" dirty="0">
              <a:solidFill>
                <a:srgbClr val="23387D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3400" indent="-533400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Ведётся строительство </a:t>
            </a:r>
            <a:r>
              <a:rPr lang="ru-RU" sz="15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жилья </a:t>
            </a: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500" dirty="0" err="1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Мечетка</a:t>
            </a: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, с. </a:t>
            </a:r>
            <a:r>
              <a:rPr lang="ru-RU" sz="1500" dirty="0" err="1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Песковатка</a:t>
            </a: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,    с. </a:t>
            </a:r>
            <a:r>
              <a:rPr lang="ru-RU" sz="1500" dirty="0" err="1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Липовка</a:t>
            </a:r>
            <a:r>
              <a:rPr lang="ru-RU" sz="1500" dirty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500" dirty="0" err="1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Анновка</a:t>
            </a:r>
            <a:r>
              <a:rPr lang="ru-RU" sz="15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, с. </a:t>
            </a:r>
            <a:r>
              <a:rPr lang="ru-RU" sz="1500" dirty="0" err="1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Коршево</a:t>
            </a:r>
            <a:r>
              <a:rPr lang="ru-RU" sz="15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, с. </a:t>
            </a:r>
            <a:r>
              <a:rPr lang="ru-RU" sz="1500" dirty="0" err="1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Шишовка</a:t>
            </a:r>
            <a:r>
              <a:rPr lang="ru-RU" sz="15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, п. </a:t>
            </a:r>
            <a:r>
              <a:rPr lang="ru-RU" sz="1500" dirty="0" err="1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Ясенки</a:t>
            </a:r>
            <a:r>
              <a:rPr lang="ru-RU" sz="1500" dirty="0" smtClean="0">
                <a:solidFill>
                  <a:srgbClr val="23387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dirty="0">
              <a:solidFill>
                <a:srgbClr val="2338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344488" y="323850"/>
            <a:ext cx="74310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400" b="1">
                <a:solidFill>
                  <a:srgbClr val="FFFFFF"/>
                </a:solidFill>
              </a:rPr>
              <a:t>Инвестиции в социальную сферу</a:t>
            </a:r>
          </a:p>
        </p:txBody>
      </p:sp>
      <p:pic>
        <p:nvPicPr>
          <p:cNvPr id="3074" name="Picture 2" descr="C:\Users\user\Desktop\Презентации\Фото\out_2011_10_03_3b9f89fcef5d8fe95cdecab1e4f7ff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6591" y="3521121"/>
            <a:ext cx="4277209" cy="2574879"/>
          </a:xfrm>
          <a:prstGeom prst="rect">
            <a:avLst/>
          </a:prstGeom>
          <a:noFill/>
        </p:spPr>
      </p:pic>
      <p:sp>
        <p:nvSpPr>
          <p:cNvPr id="3077" name="AutoShape 5" descr="C:\Users\user\Desktop\0224d29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C:\Users\user\Downloads\WhatsApp Image 2023-02-02 at 16.16.5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767" y="1023049"/>
            <a:ext cx="4315370" cy="234794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34l">
  <a:themeElements>
    <a:clrScheme name="cdb2004134l 2">
      <a:dk1>
        <a:srgbClr val="23387D"/>
      </a:dk1>
      <a:lt1>
        <a:srgbClr val="FFFFFF"/>
      </a:lt1>
      <a:dk2>
        <a:srgbClr val="1A3D97"/>
      </a:dk2>
      <a:lt2>
        <a:srgbClr val="DDDDDD"/>
      </a:lt2>
      <a:accent1>
        <a:srgbClr val="4972BB"/>
      </a:accent1>
      <a:accent2>
        <a:srgbClr val="6A99D8"/>
      </a:accent2>
      <a:accent3>
        <a:srgbClr val="FFFFFF"/>
      </a:accent3>
      <a:accent4>
        <a:srgbClr val="1C2E6A"/>
      </a:accent4>
      <a:accent5>
        <a:srgbClr val="B1BCDA"/>
      </a:accent5>
      <a:accent6>
        <a:srgbClr val="5F8AC4"/>
      </a:accent6>
      <a:hlink>
        <a:srgbClr val="96B1E6"/>
      </a:hlink>
      <a:folHlink>
        <a:srgbClr val="99C25C"/>
      </a:folHlink>
    </a:clrScheme>
    <a:fontScheme name="cdb2004134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488C4">
                <a:alpha val="0"/>
              </a:srgbClr>
            </a:gs>
            <a:gs pos="53000">
              <a:srgbClr val="D4DEFF">
                <a:alpha val="53000"/>
              </a:srgbClr>
            </a:gs>
            <a:gs pos="83000">
              <a:srgbClr val="D4DEFF">
                <a:alpha val="83000"/>
              </a:srgbClr>
            </a:gs>
            <a:gs pos="100000">
              <a:srgbClr val="96AB94"/>
            </a:gs>
          </a:gsLst>
          <a:lin ang="10800000"/>
        </a:gra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100" dir="5400000" algn="t" rotWithShape="0">
            <a:srgbClr val="000000">
              <a:alpha val="39999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3E788A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488C4">
                <a:alpha val="0"/>
              </a:srgbClr>
            </a:gs>
            <a:gs pos="53000">
              <a:srgbClr val="D4DEFF">
                <a:alpha val="53000"/>
              </a:srgbClr>
            </a:gs>
            <a:gs pos="83000">
              <a:srgbClr val="D4DEFF">
                <a:alpha val="83000"/>
              </a:srgbClr>
            </a:gs>
            <a:gs pos="100000">
              <a:srgbClr val="96AB94"/>
            </a:gs>
          </a:gsLst>
          <a:lin ang="10800000"/>
        </a:gra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100" dir="5400000" algn="t" rotWithShape="0">
            <a:srgbClr val="000000">
              <a:alpha val="39999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3E788A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134l 1">
        <a:dk1>
          <a:srgbClr val="1D4940"/>
        </a:dk1>
        <a:lt1>
          <a:srgbClr val="FFFFFF"/>
        </a:lt1>
        <a:dk2>
          <a:srgbClr val="3F716F"/>
        </a:dk2>
        <a:lt2>
          <a:srgbClr val="DDDDDD"/>
        </a:lt2>
        <a:accent1>
          <a:srgbClr val="669E86"/>
        </a:accent1>
        <a:accent2>
          <a:srgbClr val="A2CAB4"/>
        </a:accent2>
        <a:accent3>
          <a:srgbClr val="FFFFFF"/>
        </a:accent3>
        <a:accent4>
          <a:srgbClr val="173D35"/>
        </a:accent4>
        <a:accent5>
          <a:srgbClr val="B8CCC3"/>
        </a:accent5>
        <a:accent6>
          <a:srgbClr val="92B7A3"/>
        </a:accent6>
        <a:hlink>
          <a:srgbClr val="8CA35F"/>
        </a:hlink>
        <a:folHlink>
          <a:srgbClr val="C1B0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34l 2">
        <a:dk1>
          <a:srgbClr val="23387D"/>
        </a:dk1>
        <a:lt1>
          <a:srgbClr val="FFFFFF"/>
        </a:lt1>
        <a:dk2>
          <a:srgbClr val="1A3D97"/>
        </a:dk2>
        <a:lt2>
          <a:srgbClr val="DDDDDD"/>
        </a:lt2>
        <a:accent1>
          <a:srgbClr val="4972BB"/>
        </a:accent1>
        <a:accent2>
          <a:srgbClr val="6A99D8"/>
        </a:accent2>
        <a:accent3>
          <a:srgbClr val="FFFFFF"/>
        </a:accent3>
        <a:accent4>
          <a:srgbClr val="1C2E6A"/>
        </a:accent4>
        <a:accent5>
          <a:srgbClr val="B1BCDA"/>
        </a:accent5>
        <a:accent6>
          <a:srgbClr val="5F8AC4"/>
        </a:accent6>
        <a:hlink>
          <a:srgbClr val="96B1E6"/>
        </a:hlink>
        <a:folHlink>
          <a:srgbClr val="99C2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34l 3">
        <a:dk1>
          <a:srgbClr val="23387D"/>
        </a:dk1>
        <a:lt1>
          <a:srgbClr val="FFFFFF"/>
        </a:lt1>
        <a:dk2>
          <a:srgbClr val="1A3D97"/>
        </a:dk2>
        <a:lt2>
          <a:srgbClr val="DDDDDD"/>
        </a:lt2>
        <a:accent1>
          <a:srgbClr val="6E51A7"/>
        </a:accent1>
        <a:accent2>
          <a:srgbClr val="8C8EE0"/>
        </a:accent2>
        <a:accent3>
          <a:srgbClr val="FFFFFF"/>
        </a:accent3>
        <a:accent4>
          <a:srgbClr val="1C2E6A"/>
        </a:accent4>
        <a:accent5>
          <a:srgbClr val="BAB3D0"/>
        </a:accent5>
        <a:accent6>
          <a:srgbClr val="7E80CB"/>
        </a:accent6>
        <a:hlink>
          <a:srgbClr val="96B1E6"/>
        </a:hlink>
        <a:folHlink>
          <a:srgbClr val="7BB3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53170</TotalTime>
  <Words>2492</Words>
  <Application>Microsoft Office PowerPoint</Application>
  <PresentationFormat>Экран (4:3)</PresentationFormat>
  <Paragraphs>493</Paragraphs>
  <Slides>25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cdb2004134l</vt:lpstr>
      <vt:lpstr>Слайд 1</vt:lpstr>
      <vt:lpstr>Слайд 2</vt:lpstr>
      <vt:lpstr>Сельское хозяйство</vt:lpstr>
      <vt:lpstr>Сельское хозяйство</vt:lpstr>
      <vt:lpstr>Промышленность</vt:lpstr>
      <vt:lpstr>Поддержка субъектов МСП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Здравоохранение</vt:lpstr>
      <vt:lpstr>Слайд 17</vt:lpstr>
      <vt:lpstr>Слайд 18</vt:lpstr>
      <vt:lpstr>Слайд 19</vt:lpstr>
      <vt:lpstr>Спорт</vt:lpstr>
      <vt:lpstr>Культура</vt:lpstr>
      <vt:lpstr>Слайд 22</vt:lpstr>
      <vt:lpstr>Слайд 23</vt:lpstr>
      <vt:lpstr>Слайд 24</vt:lpstr>
      <vt:lpstr>Слайд 25</vt:lpstr>
    </vt:vector>
  </TitlesOfParts>
  <Company>Минэкономразвития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Vladimirov</dc:creator>
  <cp:lastModifiedBy>user</cp:lastModifiedBy>
  <cp:revision>2454</cp:revision>
  <cp:lastPrinted>2022-11-10T12:20:05Z</cp:lastPrinted>
  <dcterms:created xsi:type="dcterms:W3CDTF">2005-05-20T12:19:11Z</dcterms:created>
  <dcterms:modified xsi:type="dcterms:W3CDTF">2024-08-23T12:01:53Z</dcterms:modified>
</cp:coreProperties>
</file>