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3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emf" ContentType="image/x-emf"/>
  <Default Extension="xls" ContentType="application/vnd.ms-exce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docProps/custom.xml" ContentType="application/vnd.openxmlformats-officedocument.custom-properties+xml"/>
  <Override PartName="/ppt/commentAuthors.xml" ContentType="application/vnd.openxmlformats-officedocument.presentationml.commentAuthors+xml"/>
  <Default Extension="gif" ContentType="image/gif"/>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312" r:id="rId7"/>
    <p:sldId id="262" r:id="rId8"/>
    <p:sldId id="263" r:id="rId9"/>
    <p:sldId id="264" r:id="rId10"/>
    <p:sldId id="265" r:id="rId11"/>
    <p:sldId id="266" r:id="rId12"/>
    <p:sldId id="268" r:id="rId13"/>
    <p:sldId id="310" r:id="rId14"/>
    <p:sldId id="314" r:id="rId15"/>
    <p:sldId id="272" r:id="rId16"/>
    <p:sldId id="319" r:id="rId17"/>
    <p:sldId id="278" r:id="rId18"/>
    <p:sldId id="279" r:id="rId19"/>
    <p:sldId id="316" r:id="rId20"/>
    <p:sldId id="317" r:id="rId21"/>
    <p:sldId id="309" r:id="rId22"/>
    <p:sldId id="280" r:id="rId23"/>
    <p:sldId id="281" r:id="rId24"/>
    <p:sldId id="282" r:id="rId25"/>
    <p:sldId id="285" r:id="rId26"/>
    <p:sldId id="288" r:id="rId27"/>
    <p:sldId id="295" r:id="rId28"/>
    <p:sldId id="299" r:id="rId29"/>
    <p:sldId id="300" r:id="rId30"/>
    <p:sldId id="302" r:id="rId31"/>
    <p:sldId id="303" r:id="rId32"/>
    <p:sldId id="305" r:id="rId33"/>
    <p:sldId id="308" r:id="rId34"/>
  </p:sldIdLst>
  <p:sldSz cx="9144000" cy="6858000" type="screen4x3"/>
  <p:notesSz cx="9926638" cy="6781800"/>
  <p:defaultTextStyle>
    <a:defPPr>
      <a:defRPr lang="ru-RU"/>
    </a:defPPr>
    <a:lvl1pPr algn="l" rtl="0" fontAlgn="base">
      <a:spcBef>
        <a:spcPct val="0"/>
      </a:spcBef>
      <a:spcAft>
        <a:spcPct val="0"/>
      </a:spcAft>
      <a:defRPr kern="1200">
        <a:solidFill>
          <a:schemeClr val="tx1"/>
        </a:solidFill>
        <a:latin typeface="Times New Roman" pitchFamily="18" charset="0"/>
        <a:ea typeface="+mn-ea"/>
        <a:cs typeface="Arial" charset="0"/>
      </a:defRPr>
    </a:lvl1pPr>
    <a:lvl2pPr marL="457200" algn="l" rtl="0" fontAlgn="base">
      <a:spcBef>
        <a:spcPct val="0"/>
      </a:spcBef>
      <a:spcAft>
        <a:spcPct val="0"/>
      </a:spcAft>
      <a:defRPr kern="1200">
        <a:solidFill>
          <a:schemeClr val="tx1"/>
        </a:solidFill>
        <a:latin typeface="Times New Roman" pitchFamily="18" charset="0"/>
        <a:ea typeface="+mn-ea"/>
        <a:cs typeface="Arial" charset="0"/>
      </a:defRPr>
    </a:lvl2pPr>
    <a:lvl3pPr marL="914400" algn="l" rtl="0" fontAlgn="base">
      <a:spcBef>
        <a:spcPct val="0"/>
      </a:spcBef>
      <a:spcAft>
        <a:spcPct val="0"/>
      </a:spcAft>
      <a:defRPr kern="1200">
        <a:solidFill>
          <a:schemeClr val="tx1"/>
        </a:solidFill>
        <a:latin typeface="Times New Roman" pitchFamily="18" charset="0"/>
        <a:ea typeface="+mn-ea"/>
        <a:cs typeface="Arial" charset="0"/>
      </a:defRPr>
    </a:lvl3pPr>
    <a:lvl4pPr marL="1371600" algn="l" rtl="0" fontAlgn="base">
      <a:spcBef>
        <a:spcPct val="0"/>
      </a:spcBef>
      <a:spcAft>
        <a:spcPct val="0"/>
      </a:spcAft>
      <a:defRPr kern="1200">
        <a:solidFill>
          <a:schemeClr val="tx1"/>
        </a:solidFill>
        <a:latin typeface="Times New Roman" pitchFamily="18" charset="0"/>
        <a:ea typeface="+mn-ea"/>
        <a:cs typeface="Arial" charset="0"/>
      </a:defRPr>
    </a:lvl4pPr>
    <a:lvl5pPr marL="1828800" algn="l" rtl="0" fontAlgn="base">
      <a:spcBef>
        <a:spcPct val="0"/>
      </a:spcBef>
      <a:spcAft>
        <a:spcPct val="0"/>
      </a:spcAft>
      <a:defRPr kern="1200">
        <a:solidFill>
          <a:schemeClr val="tx1"/>
        </a:solidFill>
        <a:latin typeface="Times New Roman" pitchFamily="18" charset="0"/>
        <a:ea typeface="+mn-ea"/>
        <a:cs typeface="Arial" charset="0"/>
      </a:defRPr>
    </a:lvl5pPr>
    <a:lvl6pPr marL="2286000" algn="l" defTabSz="914400" rtl="0" eaLnBrk="1" latinLnBrk="0" hangingPunct="1">
      <a:defRPr kern="1200">
        <a:solidFill>
          <a:schemeClr val="tx1"/>
        </a:solidFill>
        <a:latin typeface="Times New Roman" pitchFamily="18" charset="0"/>
        <a:ea typeface="+mn-ea"/>
        <a:cs typeface="Arial" charset="0"/>
      </a:defRPr>
    </a:lvl6pPr>
    <a:lvl7pPr marL="2743200" algn="l" defTabSz="914400" rtl="0" eaLnBrk="1" latinLnBrk="0" hangingPunct="1">
      <a:defRPr kern="1200">
        <a:solidFill>
          <a:schemeClr val="tx1"/>
        </a:solidFill>
        <a:latin typeface="Times New Roman" pitchFamily="18" charset="0"/>
        <a:ea typeface="+mn-ea"/>
        <a:cs typeface="Arial" charset="0"/>
      </a:defRPr>
    </a:lvl7pPr>
    <a:lvl8pPr marL="3200400" algn="l" defTabSz="914400" rtl="0" eaLnBrk="1" latinLnBrk="0" hangingPunct="1">
      <a:defRPr kern="1200">
        <a:solidFill>
          <a:schemeClr val="tx1"/>
        </a:solidFill>
        <a:latin typeface="Times New Roman" pitchFamily="18" charset="0"/>
        <a:ea typeface="+mn-ea"/>
        <a:cs typeface="Arial" charset="0"/>
      </a:defRPr>
    </a:lvl8pPr>
    <a:lvl9pPr marL="3657600" algn="l" defTabSz="914400" rtl="0" eaLnBrk="1" latinLnBrk="0" hangingPunct="1">
      <a:defRPr kern="1200">
        <a:solidFill>
          <a:schemeClr val="tx1"/>
        </a:solidFill>
        <a:latin typeface="Times New Roman" pitchFamily="18" charset="0"/>
        <a:ea typeface="+mn-ea"/>
        <a:cs typeface="Arial" charset="0"/>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Дерюгина" initials="Д" lastIdx="2"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006600"/>
    <a:srgbClr val="3399FF"/>
    <a:srgbClr val="69A37F"/>
    <a:srgbClr val="DDDDDD"/>
    <a:srgbClr val="FF9933"/>
    <a:srgbClr val="009900"/>
    <a:srgbClr val="33CCFF"/>
  </p:clrMru>
</p:presentationPr>
</file>

<file path=ppt/tableStyles.xml><?xml version="1.0" encoding="utf-8"?>
<a:tblStyleLst xmlns:a="http://schemas.openxmlformats.org/drawingml/2006/main" def="{5C22544A-7EE6-4342-B048-85BDC9FD1C3A}">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aximized">
    <p:restoredLeft sz="15099" autoAdjust="0"/>
    <p:restoredTop sz="94673" autoAdjust="0"/>
  </p:normalViewPr>
  <p:slideViewPr>
    <p:cSldViewPr>
      <p:cViewPr varScale="1">
        <p:scale>
          <a:sx n="110" d="100"/>
          <a:sy n="110" d="100"/>
        </p:scale>
        <p:origin x="-1644" y="-138"/>
      </p:cViewPr>
      <p:guideLst>
        <p:guide orient="horz" pos="2880"/>
        <p:guide pos="2160"/>
      </p:guideLst>
    </p:cSldViewPr>
  </p:slideViewPr>
  <p:outlineViewPr>
    <p:cViewPr>
      <p:scale>
        <a:sx n="33" d="100"/>
        <a:sy n="33" d="100"/>
      </p:scale>
      <p:origin x="0" y="485"/>
    </p:cViewPr>
  </p:outlin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commentAuthors" Target="commentAuthor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11.e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Slide">
    <p:spTree>
      <p:nvGrpSpPr>
        <p:cNvPr id="1" name=""/>
        <p:cNvGrpSpPr/>
        <p:nvPr/>
      </p:nvGrpSpPr>
      <p:grpSpPr>
        <a:xfrm>
          <a:off x="0" y="0"/>
          <a:ext cx="0" cy="0"/>
          <a:chOff x="0" y="0"/>
          <a:chExt cx="0" cy="0"/>
        </a:xfrm>
      </p:grpSpPr>
      <p:sp>
        <p:nvSpPr>
          <p:cNvPr id="2" name="Holder 2"/>
          <p:cNvSpPr>
            <a:spLocks noGrp="1"/>
          </p:cNvSpPr>
          <p:nvPr>
            <p:ph type="ctrTitle"/>
          </p:nvPr>
        </p:nvSpPr>
        <p:spPr>
          <a:xfrm>
            <a:off x="685800" y="2125980"/>
            <a:ext cx="7772400" cy="1440179"/>
          </a:xfrm>
          <a:prstGeom prst="rect">
            <a:avLst/>
          </a:prstGeom>
        </p:spPr>
        <p:txBody>
          <a:bodyPr/>
          <a:lstStyle>
            <a:lvl1pPr>
              <a:defRPr/>
            </a:lvl1pPr>
          </a:lstStyle>
          <a:p>
            <a:endParaRPr/>
          </a:p>
        </p:txBody>
      </p:sp>
      <p:sp>
        <p:nvSpPr>
          <p:cNvPr id="3" name="Holder 3"/>
          <p:cNvSpPr>
            <a:spLocks noGrp="1"/>
          </p:cNvSpPr>
          <p:nvPr>
            <p:ph type="subTitle" idx="4"/>
          </p:nvPr>
        </p:nvSpPr>
        <p:spPr>
          <a:xfrm>
            <a:off x="1371600" y="3840480"/>
            <a:ext cx="6400799" cy="1714500"/>
          </a:xfrm>
          <a:prstGeom prst="rect">
            <a:avLst/>
          </a:prstGeom>
        </p:spPr>
        <p:txBody>
          <a:bodyPr/>
          <a:lstStyle>
            <a:lvl1pPr>
              <a:defRPr/>
            </a:lvl1pPr>
          </a:lstStyle>
          <a:p>
            <a:endParaRPr/>
          </a:p>
        </p:txBody>
      </p:sp>
      <p:sp>
        <p:nvSpPr>
          <p:cNvPr id="4" name="Holder 4"/>
          <p:cNvSpPr>
            <a:spLocks noGrp="1"/>
          </p:cNvSpPr>
          <p:nvPr>
            <p:ph type="ftr" sz="quarter" idx="10"/>
          </p:nvPr>
        </p:nvSpPr>
        <p:spPr/>
        <p:txBody>
          <a:bodyPr/>
          <a:lstStyle>
            <a:lvl1pPr>
              <a:defRPr/>
            </a:lvl1pPr>
          </a:lstStyle>
          <a:p>
            <a:pPr>
              <a:defRPr/>
            </a:pPr>
            <a:endParaRPr/>
          </a:p>
        </p:txBody>
      </p:sp>
      <p:sp>
        <p:nvSpPr>
          <p:cNvPr id="5" name="Holder 5"/>
          <p:cNvSpPr>
            <a:spLocks noGrp="1"/>
          </p:cNvSpPr>
          <p:nvPr>
            <p:ph type="dt" sz="half" idx="11"/>
          </p:nvPr>
        </p:nvSpPr>
        <p:spPr/>
        <p:txBody>
          <a:bodyPr/>
          <a:lstStyle>
            <a:lvl1pPr>
              <a:defRPr/>
            </a:lvl1pPr>
          </a:lstStyle>
          <a:p>
            <a:pPr>
              <a:defRPr/>
            </a:pPr>
            <a:fld id="{1ECEEE57-3399-44B6-924D-E95153F95A5C}" type="datetimeFigureOut">
              <a:rPr lang="en-US"/>
              <a:pPr>
                <a:defRPr/>
              </a:pPr>
              <a:t>6/4/2020</a:t>
            </a:fld>
            <a:endParaRPr lang="en-US"/>
          </a:p>
        </p:txBody>
      </p:sp>
      <p:sp>
        <p:nvSpPr>
          <p:cNvPr id="6" name="Holder 6"/>
          <p:cNvSpPr>
            <a:spLocks noGrp="1"/>
          </p:cNvSpPr>
          <p:nvPr>
            <p:ph type="sldNum" sz="quarter" idx="12"/>
          </p:nvPr>
        </p:nvSpPr>
        <p:spPr/>
        <p:txBody>
          <a:bodyPr/>
          <a:lstStyle>
            <a:lvl1pPr>
              <a:defRPr/>
            </a:lvl1pPr>
          </a:lstStyle>
          <a:p>
            <a:pPr>
              <a:defRPr/>
            </a:pPr>
            <a:fld id="{CF08F83B-DE88-487B-9F47-B5F7B231937C}" type="slidenum">
              <a:rPr/>
              <a:pPr>
                <a:defRPr/>
              </a:pPr>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a:lstStyle>
            <a:lvl1pPr>
              <a:defRPr sz="2000" b="1">
                <a:solidFill>
                  <a:srgbClr val="FDFFFF"/>
                </a:solidFill>
                <a:latin typeface="Calibri"/>
                <a:cs typeface="Calibri"/>
              </a:defRPr>
            </a:lvl1pPr>
          </a:lstStyle>
          <a:p>
            <a:endParaRPr/>
          </a:p>
        </p:txBody>
      </p:sp>
      <p:sp>
        <p:nvSpPr>
          <p:cNvPr id="3" name="Holder 3"/>
          <p:cNvSpPr>
            <a:spLocks noGrp="1"/>
          </p:cNvSpPr>
          <p:nvPr>
            <p:ph type="body" idx="1"/>
          </p:nvPr>
        </p:nvSpPr>
        <p:spPr/>
        <p:txBody>
          <a:bodyPr/>
          <a:lstStyle>
            <a:lvl1pPr>
              <a:defRPr/>
            </a:lvl1pPr>
          </a:lstStyle>
          <a:p>
            <a:endParaRPr/>
          </a:p>
        </p:txBody>
      </p:sp>
      <p:sp>
        <p:nvSpPr>
          <p:cNvPr id="4" name="Holder 4"/>
          <p:cNvSpPr>
            <a:spLocks noGrp="1"/>
          </p:cNvSpPr>
          <p:nvPr>
            <p:ph type="ftr" sz="quarter" idx="10"/>
          </p:nvPr>
        </p:nvSpPr>
        <p:spPr/>
        <p:txBody>
          <a:bodyPr/>
          <a:lstStyle>
            <a:lvl1pPr>
              <a:defRPr/>
            </a:lvl1pPr>
          </a:lstStyle>
          <a:p>
            <a:pPr>
              <a:defRPr/>
            </a:pPr>
            <a:endParaRPr/>
          </a:p>
        </p:txBody>
      </p:sp>
      <p:sp>
        <p:nvSpPr>
          <p:cNvPr id="5" name="Holder 5"/>
          <p:cNvSpPr>
            <a:spLocks noGrp="1"/>
          </p:cNvSpPr>
          <p:nvPr>
            <p:ph type="dt" sz="half" idx="11"/>
          </p:nvPr>
        </p:nvSpPr>
        <p:spPr/>
        <p:txBody>
          <a:bodyPr/>
          <a:lstStyle>
            <a:lvl1pPr>
              <a:defRPr/>
            </a:lvl1pPr>
          </a:lstStyle>
          <a:p>
            <a:pPr>
              <a:defRPr/>
            </a:pPr>
            <a:fld id="{6911E4AE-7B54-472D-B430-410CE1C50E9F}" type="datetimeFigureOut">
              <a:rPr lang="en-US"/>
              <a:pPr>
                <a:defRPr/>
              </a:pPr>
              <a:t>6/4/2020</a:t>
            </a:fld>
            <a:endParaRPr lang="en-US"/>
          </a:p>
        </p:txBody>
      </p:sp>
      <p:sp>
        <p:nvSpPr>
          <p:cNvPr id="6" name="Holder 6"/>
          <p:cNvSpPr>
            <a:spLocks noGrp="1"/>
          </p:cNvSpPr>
          <p:nvPr>
            <p:ph type="sldNum" sz="quarter" idx="12"/>
          </p:nvPr>
        </p:nvSpPr>
        <p:spPr/>
        <p:txBody>
          <a:bodyPr/>
          <a:lstStyle>
            <a:lvl1pPr>
              <a:defRPr/>
            </a:lvl1pPr>
          </a:lstStyle>
          <a:p>
            <a:pPr>
              <a:defRPr/>
            </a:pPr>
            <a:fld id="{492EAF29-5980-48BD-8358-AE52C048655E}" type="slidenum">
              <a:rPr/>
              <a:pPr>
                <a:defRPr/>
              </a:pPr>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wo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a:lstStyle>
            <a:lvl1pPr>
              <a:defRPr sz="2000" b="1">
                <a:solidFill>
                  <a:srgbClr val="FDFFFF"/>
                </a:solidFill>
                <a:latin typeface="Calibri"/>
                <a:cs typeface="Calibri"/>
              </a:defRPr>
            </a:lvl1pPr>
          </a:lstStyle>
          <a:p>
            <a:endParaRPr/>
          </a:p>
        </p:txBody>
      </p:sp>
      <p:sp>
        <p:nvSpPr>
          <p:cNvPr id="3" name="Holder 3"/>
          <p:cNvSpPr>
            <a:spLocks noGrp="1"/>
          </p:cNvSpPr>
          <p:nvPr>
            <p:ph sz="half" idx="2"/>
          </p:nvPr>
        </p:nvSpPr>
        <p:spPr>
          <a:xfrm>
            <a:off x="78739" y="2487625"/>
            <a:ext cx="4107505" cy="4028668"/>
          </a:xfrm>
          <a:prstGeom prst="rect">
            <a:avLst/>
          </a:prstGeom>
        </p:spPr>
        <p:txBody>
          <a:bodyPr/>
          <a:lstStyle>
            <a:lvl1pPr>
              <a:defRPr sz="2000" b="1">
                <a:solidFill>
                  <a:schemeClr val="hlink"/>
                </a:solidFill>
                <a:latin typeface="Calibri"/>
                <a:cs typeface="Calibri"/>
              </a:defRPr>
            </a:lvl1pPr>
          </a:lstStyle>
          <a:p>
            <a:endParaRPr/>
          </a:p>
        </p:txBody>
      </p:sp>
      <p:sp>
        <p:nvSpPr>
          <p:cNvPr id="4" name="Holder 4"/>
          <p:cNvSpPr>
            <a:spLocks noGrp="1"/>
          </p:cNvSpPr>
          <p:nvPr>
            <p:ph sz="half" idx="3"/>
          </p:nvPr>
        </p:nvSpPr>
        <p:spPr>
          <a:xfrm>
            <a:off x="4709159" y="1577340"/>
            <a:ext cx="3977640" cy="4526280"/>
          </a:xfrm>
          <a:prstGeom prst="rect">
            <a:avLst/>
          </a:prstGeom>
        </p:spPr>
        <p:txBody>
          <a:bodyPr/>
          <a:lstStyle>
            <a:lvl1pPr>
              <a:defRPr/>
            </a:lvl1pPr>
          </a:lstStyle>
          <a:p>
            <a:endParaRPr/>
          </a:p>
        </p:txBody>
      </p:sp>
      <p:sp>
        <p:nvSpPr>
          <p:cNvPr id="5" name="Holder 4"/>
          <p:cNvSpPr>
            <a:spLocks noGrp="1"/>
          </p:cNvSpPr>
          <p:nvPr>
            <p:ph type="ftr" sz="quarter" idx="10"/>
          </p:nvPr>
        </p:nvSpPr>
        <p:spPr/>
        <p:txBody>
          <a:bodyPr/>
          <a:lstStyle>
            <a:lvl1pPr>
              <a:defRPr/>
            </a:lvl1pPr>
          </a:lstStyle>
          <a:p>
            <a:pPr>
              <a:defRPr/>
            </a:pPr>
            <a:endParaRPr/>
          </a:p>
        </p:txBody>
      </p:sp>
      <p:sp>
        <p:nvSpPr>
          <p:cNvPr id="6" name="Holder 5"/>
          <p:cNvSpPr>
            <a:spLocks noGrp="1"/>
          </p:cNvSpPr>
          <p:nvPr>
            <p:ph type="dt" sz="half" idx="11"/>
          </p:nvPr>
        </p:nvSpPr>
        <p:spPr/>
        <p:txBody>
          <a:bodyPr/>
          <a:lstStyle>
            <a:lvl1pPr>
              <a:defRPr/>
            </a:lvl1pPr>
          </a:lstStyle>
          <a:p>
            <a:pPr>
              <a:defRPr/>
            </a:pPr>
            <a:fld id="{018E7ACD-098F-4E7C-BD3E-685C520577DA}" type="datetimeFigureOut">
              <a:rPr lang="en-US"/>
              <a:pPr>
                <a:defRPr/>
              </a:pPr>
              <a:t>6/4/2020</a:t>
            </a:fld>
            <a:endParaRPr lang="en-US"/>
          </a:p>
        </p:txBody>
      </p:sp>
      <p:sp>
        <p:nvSpPr>
          <p:cNvPr id="7" name="Holder 6"/>
          <p:cNvSpPr>
            <a:spLocks noGrp="1"/>
          </p:cNvSpPr>
          <p:nvPr>
            <p:ph type="sldNum" sz="quarter" idx="12"/>
          </p:nvPr>
        </p:nvSpPr>
        <p:spPr/>
        <p:txBody>
          <a:bodyPr/>
          <a:lstStyle>
            <a:lvl1pPr>
              <a:defRPr/>
            </a:lvl1pPr>
          </a:lstStyle>
          <a:p>
            <a:pPr>
              <a:defRPr/>
            </a:pPr>
            <a:fld id="{67E914FF-F57B-4549-8019-13449673EAF7}" type="slidenum">
              <a:rPr/>
              <a:pPr>
                <a:defRPr/>
              </a:pPr>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Only">
    <p:spTree>
      <p:nvGrpSpPr>
        <p:cNvPr id="1" name=""/>
        <p:cNvGrpSpPr/>
        <p:nvPr/>
      </p:nvGrpSpPr>
      <p:grpSpPr>
        <a:xfrm>
          <a:off x="0" y="0"/>
          <a:ext cx="0" cy="0"/>
          <a:chOff x="0" y="0"/>
          <a:chExt cx="0" cy="0"/>
        </a:xfrm>
      </p:grpSpPr>
      <p:sp>
        <p:nvSpPr>
          <p:cNvPr id="2" name="Holder 2"/>
          <p:cNvSpPr>
            <a:spLocks noGrp="1"/>
          </p:cNvSpPr>
          <p:nvPr>
            <p:ph type="title"/>
          </p:nvPr>
        </p:nvSpPr>
        <p:spPr/>
        <p:txBody>
          <a:bodyPr/>
          <a:lstStyle>
            <a:lvl1pPr>
              <a:defRPr sz="2000" b="1">
                <a:solidFill>
                  <a:srgbClr val="FDFFFF"/>
                </a:solidFill>
                <a:latin typeface="Calibri"/>
                <a:cs typeface="Calibri"/>
              </a:defRPr>
            </a:lvl1pPr>
          </a:lstStyle>
          <a:p>
            <a:endParaRPr/>
          </a:p>
        </p:txBody>
      </p:sp>
      <p:sp>
        <p:nvSpPr>
          <p:cNvPr id="3" name="Holder 4"/>
          <p:cNvSpPr>
            <a:spLocks noGrp="1"/>
          </p:cNvSpPr>
          <p:nvPr>
            <p:ph type="ftr" sz="quarter" idx="10"/>
          </p:nvPr>
        </p:nvSpPr>
        <p:spPr/>
        <p:txBody>
          <a:bodyPr/>
          <a:lstStyle>
            <a:lvl1pPr>
              <a:defRPr/>
            </a:lvl1pPr>
          </a:lstStyle>
          <a:p>
            <a:pPr>
              <a:defRPr/>
            </a:pPr>
            <a:endParaRPr/>
          </a:p>
        </p:txBody>
      </p:sp>
      <p:sp>
        <p:nvSpPr>
          <p:cNvPr id="4" name="Holder 5"/>
          <p:cNvSpPr>
            <a:spLocks noGrp="1"/>
          </p:cNvSpPr>
          <p:nvPr>
            <p:ph type="dt" sz="half" idx="11"/>
          </p:nvPr>
        </p:nvSpPr>
        <p:spPr/>
        <p:txBody>
          <a:bodyPr/>
          <a:lstStyle>
            <a:lvl1pPr>
              <a:defRPr/>
            </a:lvl1pPr>
          </a:lstStyle>
          <a:p>
            <a:pPr>
              <a:defRPr/>
            </a:pPr>
            <a:fld id="{D0B1FF8F-5343-4F1B-99F3-445288E3EBE0}" type="datetimeFigureOut">
              <a:rPr lang="en-US"/>
              <a:pPr>
                <a:defRPr/>
              </a:pPr>
              <a:t>6/4/2020</a:t>
            </a:fld>
            <a:endParaRPr lang="en-US"/>
          </a:p>
        </p:txBody>
      </p:sp>
      <p:sp>
        <p:nvSpPr>
          <p:cNvPr id="5" name="Holder 6"/>
          <p:cNvSpPr>
            <a:spLocks noGrp="1"/>
          </p:cNvSpPr>
          <p:nvPr>
            <p:ph type="sldNum" sz="quarter" idx="12"/>
          </p:nvPr>
        </p:nvSpPr>
        <p:spPr/>
        <p:txBody>
          <a:bodyPr/>
          <a:lstStyle>
            <a:lvl1pPr>
              <a:defRPr/>
            </a:lvl1pPr>
          </a:lstStyle>
          <a:p>
            <a:pPr>
              <a:defRPr/>
            </a:pPr>
            <a:fld id="{82549800-3A01-47B2-A7AC-553DEBB4FFEF}" type="slidenum">
              <a:rPr/>
              <a:pPr>
                <a:defRPr/>
              </a:pPr>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Blank">
    <p:spTree>
      <p:nvGrpSpPr>
        <p:cNvPr id="1" name=""/>
        <p:cNvGrpSpPr/>
        <p:nvPr/>
      </p:nvGrpSpPr>
      <p:grpSpPr>
        <a:xfrm>
          <a:off x="0" y="0"/>
          <a:ext cx="0" cy="0"/>
          <a:chOff x="0" y="0"/>
          <a:chExt cx="0" cy="0"/>
        </a:xfrm>
      </p:grpSpPr>
      <p:sp>
        <p:nvSpPr>
          <p:cNvPr id="2" name="Holder 4"/>
          <p:cNvSpPr>
            <a:spLocks noGrp="1"/>
          </p:cNvSpPr>
          <p:nvPr>
            <p:ph type="ftr" sz="quarter" idx="10"/>
          </p:nvPr>
        </p:nvSpPr>
        <p:spPr/>
        <p:txBody>
          <a:bodyPr/>
          <a:lstStyle>
            <a:lvl1pPr>
              <a:defRPr/>
            </a:lvl1pPr>
          </a:lstStyle>
          <a:p>
            <a:pPr>
              <a:defRPr/>
            </a:pPr>
            <a:endParaRPr/>
          </a:p>
        </p:txBody>
      </p:sp>
      <p:sp>
        <p:nvSpPr>
          <p:cNvPr id="3" name="Holder 5"/>
          <p:cNvSpPr>
            <a:spLocks noGrp="1"/>
          </p:cNvSpPr>
          <p:nvPr>
            <p:ph type="dt" sz="half" idx="11"/>
          </p:nvPr>
        </p:nvSpPr>
        <p:spPr/>
        <p:txBody>
          <a:bodyPr/>
          <a:lstStyle>
            <a:lvl1pPr>
              <a:defRPr/>
            </a:lvl1pPr>
          </a:lstStyle>
          <a:p>
            <a:pPr>
              <a:defRPr/>
            </a:pPr>
            <a:fld id="{17192BC8-DAF2-4909-AD98-9BD2C7710096}" type="datetimeFigureOut">
              <a:rPr lang="en-US"/>
              <a:pPr>
                <a:defRPr/>
              </a:pPr>
              <a:t>6/4/2020</a:t>
            </a:fld>
            <a:endParaRPr lang="en-US"/>
          </a:p>
        </p:txBody>
      </p:sp>
      <p:sp>
        <p:nvSpPr>
          <p:cNvPr id="4" name="Holder 6"/>
          <p:cNvSpPr>
            <a:spLocks noGrp="1"/>
          </p:cNvSpPr>
          <p:nvPr>
            <p:ph type="sldNum" sz="quarter" idx="12"/>
          </p:nvPr>
        </p:nvSpPr>
        <p:spPr/>
        <p:txBody>
          <a:bodyPr/>
          <a:lstStyle>
            <a:lvl1pPr>
              <a:defRPr/>
            </a:lvl1pPr>
          </a:lstStyle>
          <a:p>
            <a:pPr>
              <a:defRPr/>
            </a:pPr>
            <a:fld id="{82E7B405-12EA-435C-A111-E3461FA3DD05}" type="slidenum">
              <a:rPr/>
              <a:pPr>
                <a:defRPr/>
              </a:pPr>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 name="bk object 16"/>
          <p:cNvSpPr/>
          <p:nvPr/>
        </p:nvSpPr>
        <p:spPr>
          <a:xfrm>
            <a:off x="0" y="0"/>
            <a:ext cx="9144000" cy="6858000"/>
          </a:xfrm>
          <a:prstGeom prst="rect">
            <a:avLst/>
          </a:prstGeom>
          <a:blipFill>
            <a:blip r:embed="rId7" cstate="print"/>
            <a:stretch>
              <a:fillRect/>
            </a:stretch>
          </a:blipFill>
        </p:spPr>
        <p:txBody>
          <a:bodyPr lIns="0" tIns="0" rIns="0" bIns="0">
            <a:spAutoFit/>
          </a:bodyPr>
          <a:lstStyle/>
          <a:p>
            <a:pPr fontAlgn="auto">
              <a:spcBef>
                <a:spcPts val="0"/>
              </a:spcBef>
              <a:spcAft>
                <a:spcPts val="0"/>
              </a:spcAft>
              <a:defRPr/>
            </a:pPr>
            <a:endParaRPr>
              <a:latin typeface="+mn-lt"/>
              <a:cs typeface="+mn-cs"/>
            </a:endParaRPr>
          </a:p>
        </p:txBody>
      </p:sp>
      <p:sp>
        <p:nvSpPr>
          <p:cNvPr id="1027" name="Holder 2"/>
          <p:cNvSpPr>
            <a:spLocks noGrp="1"/>
          </p:cNvSpPr>
          <p:nvPr>
            <p:ph type="title"/>
          </p:nvPr>
        </p:nvSpPr>
        <p:spPr bwMode="auto">
          <a:xfrm>
            <a:off x="360363" y="865188"/>
            <a:ext cx="8423275" cy="696912"/>
          </a:xfrm>
          <a:prstGeom prst="rect">
            <a:avLst/>
          </a:prstGeom>
          <a:noFill/>
          <a:ln w="9525">
            <a:noFill/>
            <a:miter lim="800000"/>
            <a:headEnd/>
            <a:tailEnd/>
          </a:ln>
        </p:spPr>
        <p:txBody>
          <a:bodyPr vert="horz" wrap="square" lIns="0" tIns="0" rIns="0" bIns="0" numCol="1" anchor="t" anchorCtr="0" compatLnSpc="1">
            <a:prstTxWarp prst="textNoShape">
              <a:avLst/>
            </a:prstTxWarp>
            <a:spAutoFit/>
          </a:bodyPr>
          <a:lstStyle/>
          <a:p>
            <a:pPr lvl="0"/>
            <a:endParaRPr lang="ru-RU" smtClean="0"/>
          </a:p>
        </p:txBody>
      </p:sp>
      <p:sp>
        <p:nvSpPr>
          <p:cNvPr id="1028" name="Holder 3"/>
          <p:cNvSpPr>
            <a:spLocks noGrp="1"/>
          </p:cNvSpPr>
          <p:nvPr>
            <p:ph type="body" idx="1"/>
          </p:nvPr>
        </p:nvSpPr>
        <p:spPr bwMode="auto">
          <a:xfrm>
            <a:off x="474663" y="2582863"/>
            <a:ext cx="8194675" cy="3681412"/>
          </a:xfrm>
          <a:prstGeom prst="rect">
            <a:avLst/>
          </a:prstGeom>
          <a:noFill/>
          <a:ln w="9525">
            <a:noFill/>
            <a:miter lim="800000"/>
            <a:headEnd/>
            <a:tailEnd/>
          </a:ln>
        </p:spPr>
        <p:txBody>
          <a:bodyPr vert="horz" wrap="square" lIns="0" tIns="0" rIns="0" bIns="0" numCol="1" anchor="t" anchorCtr="0" compatLnSpc="1">
            <a:prstTxWarp prst="textNoShape">
              <a:avLst/>
            </a:prstTxWarp>
            <a:spAutoFit/>
          </a:bodyPr>
          <a:lstStyle/>
          <a:p>
            <a:pPr lvl="0"/>
            <a:endParaRPr lang="ru-RU" smtClean="0"/>
          </a:p>
        </p:txBody>
      </p:sp>
      <p:sp>
        <p:nvSpPr>
          <p:cNvPr id="4" name="Holder 4"/>
          <p:cNvSpPr>
            <a:spLocks noGrp="1"/>
          </p:cNvSpPr>
          <p:nvPr>
            <p:ph type="ftr" sz="quarter" idx="5"/>
          </p:nvPr>
        </p:nvSpPr>
        <p:spPr>
          <a:xfrm>
            <a:off x="3108325" y="6378575"/>
            <a:ext cx="2927350" cy="342900"/>
          </a:xfrm>
          <a:prstGeom prst="rect">
            <a:avLst/>
          </a:prstGeom>
        </p:spPr>
        <p:txBody>
          <a:bodyPr wrap="square" lIns="0" tIns="0" rIns="0" bIns="0">
            <a:spAutoFit/>
          </a:bodyPr>
          <a:lstStyle>
            <a:lvl1pPr algn="ctr" fontAlgn="auto">
              <a:spcBef>
                <a:spcPts val="0"/>
              </a:spcBef>
              <a:spcAft>
                <a:spcPts val="0"/>
              </a:spcAft>
              <a:defRPr>
                <a:solidFill>
                  <a:schemeClr val="tx1">
                    <a:tint val="75000"/>
                  </a:schemeClr>
                </a:solidFill>
                <a:latin typeface="+mn-lt"/>
                <a:cs typeface="+mn-cs"/>
              </a:defRPr>
            </a:lvl1pPr>
          </a:lstStyle>
          <a:p>
            <a:pPr>
              <a:defRPr/>
            </a:pPr>
            <a:endParaRPr/>
          </a:p>
        </p:txBody>
      </p:sp>
      <p:sp>
        <p:nvSpPr>
          <p:cNvPr id="5" name="Holder 5"/>
          <p:cNvSpPr>
            <a:spLocks noGrp="1"/>
          </p:cNvSpPr>
          <p:nvPr>
            <p:ph type="dt" sz="half" idx="6"/>
          </p:nvPr>
        </p:nvSpPr>
        <p:spPr>
          <a:xfrm>
            <a:off x="457200" y="6378575"/>
            <a:ext cx="2103438" cy="342900"/>
          </a:xfrm>
          <a:prstGeom prst="rect">
            <a:avLst/>
          </a:prstGeom>
        </p:spPr>
        <p:txBody>
          <a:bodyPr wrap="square" lIns="0" tIns="0" rIns="0" bIns="0">
            <a:spAutoFit/>
          </a:bodyPr>
          <a:lstStyle>
            <a:lvl1pPr algn="l" fontAlgn="auto">
              <a:spcBef>
                <a:spcPts val="0"/>
              </a:spcBef>
              <a:spcAft>
                <a:spcPts val="0"/>
              </a:spcAft>
              <a:defRPr>
                <a:solidFill>
                  <a:schemeClr val="tx1">
                    <a:tint val="75000"/>
                  </a:schemeClr>
                </a:solidFill>
                <a:latin typeface="+mn-lt"/>
                <a:cs typeface="+mn-cs"/>
              </a:defRPr>
            </a:lvl1pPr>
          </a:lstStyle>
          <a:p>
            <a:pPr>
              <a:defRPr/>
            </a:pPr>
            <a:fld id="{7BDDD7AC-9808-437E-8554-A78741E6FBAE}" type="datetimeFigureOut">
              <a:rPr lang="en-US"/>
              <a:pPr>
                <a:defRPr/>
              </a:pPr>
              <a:t>6/4/2020</a:t>
            </a:fld>
            <a:endParaRPr lang="en-US"/>
          </a:p>
        </p:txBody>
      </p:sp>
      <p:sp>
        <p:nvSpPr>
          <p:cNvPr id="6" name="Holder 6"/>
          <p:cNvSpPr>
            <a:spLocks noGrp="1"/>
          </p:cNvSpPr>
          <p:nvPr>
            <p:ph type="sldNum" sz="quarter" idx="7"/>
          </p:nvPr>
        </p:nvSpPr>
        <p:spPr>
          <a:xfrm>
            <a:off x="6583363" y="6378575"/>
            <a:ext cx="2103437" cy="274638"/>
          </a:xfrm>
          <a:prstGeom prst="rect">
            <a:avLst/>
          </a:prstGeom>
        </p:spPr>
        <p:txBody>
          <a:bodyPr wrap="square" lIns="0" tIns="0" rIns="0" bIns="0">
            <a:spAutoFit/>
          </a:bodyPr>
          <a:lstStyle>
            <a:lvl1pPr algn="r" fontAlgn="auto">
              <a:spcBef>
                <a:spcPts val="0"/>
              </a:spcBef>
              <a:spcAft>
                <a:spcPts val="0"/>
              </a:spcAft>
              <a:defRPr>
                <a:solidFill>
                  <a:schemeClr val="tx1">
                    <a:tint val="75000"/>
                  </a:schemeClr>
                </a:solidFill>
                <a:latin typeface="+mn-lt"/>
                <a:cs typeface="+mn-cs"/>
              </a:defRPr>
            </a:lvl1pPr>
          </a:lstStyle>
          <a:p>
            <a:pPr>
              <a:defRPr/>
            </a:pPr>
            <a:fld id="{6791A1D9-E64A-4D76-ACBF-32B7059F91B4}" type="slidenum">
              <a:rPr/>
              <a:pPr>
                <a:defRPr/>
              </a:pPr>
              <a:t>‹#›</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Lst>
  <p:txStyles>
    <p:titleStyle>
      <a:lvl1pPr algn="ctr" rtl="0" eaLnBrk="0" fontAlgn="base" hangingPunct="0">
        <a:spcBef>
          <a:spcPct val="0"/>
        </a:spcBef>
        <a:spcAft>
          <a:spcPct val="0"/>
        </a:spcAft>
        <a:defRPr>
          <a:solidFill>
            <a:schemeClr val="tx2"/>
          </a:solidFill>
          <a:latin typeface="+mj-lt"/>
          <a:ea typeface="+mj-ea"/>
          <a:cs typeface="+mj-cs"/>
        </a:defRPr>
      </a:lvl1pPr>
      <a:lvl2pPr algn="ctr" rtl="0" eaLnBrk="0" fontAlgn="base" hangingPunct="0">
        <a:spcBef>
          <a:spcPct val="0"/>
        </a:spcBef>
        <a:spcAft>
          <a:spcPct val="0"/>
        </a:spcAft>
        <a:defRPr>
          <a:solidFill>
            <a:schemeClr val="tx2"/>
          </a:solidFill>
          <a:latin typeface="Calibri" pitchFamily="34" charset="0"/>
        </a:defRPr>
      </a:lvl2pPr>
      <a:lvl3pPr algn="ctr" rtl="0" eaLnBrk="0" fontAlgn="base" hangingPunct="0">
        <a:spcBef>
          <a:spcPct val="0"/>
        </a:spcBef>
        <a:spcAft>
          <a:spcPct val="0"/>
        </a:spcAft>
        <a:defRPr>
          <a:solidFill>
            <a:schemeClr val="tx2"/>
          </a:solidFill>
          <a:latin typeface="Calibri" pitchFamily="34" charset="0"/>
        </a:defRPr>
      </a:lvl3pPr>
      <a:lvl4pPr algn="ctr" rtl="0" eaLnBrk="0" fontAlgn="base" hangingPunct="0">
        <a:spcBef>
          <a:spcPct val="0"/>
        </a:spcBef>
        <a:spcAft>
          <a:spcPct val="0"/>
        </a:spcAft>
        <a:defRPr>
          <a:solidFill>
            <a:schemeClr val="tx2"/>
          </a:solidFill>
          <a:latin typeface="Calibri" pitchFamily="34" charset="0"/>
        </a:defRPr>
      </a:lvl4pPr>
      <a:lvl5pPr algn="ctr" rtl="0" eaLnBrk="0" fontAlgn="base" hangingPunct="0">
        <a:spcBef>
          <a:spcPct val="0"/>
        </a:spcBef>
        <a:spcAft>
          <a:spcPct val="0"/>
        </a:spcAft>
        <a:defRPr>
          <a:solidFill>
            <a:schemeClr val="tx2"/>
          </a:solidFill>
          <a:latin typeface="Calibri" pitchFamily="34" charset="0"/>
        </a:defRPr>
      </a:lvl5pPr>
      <a:lvl6pPr marL="457200" algn="ctr" rtl="0" eaLnBrk="0" fontAlgn="base" hangingPunct="0">
        <a:spcBef>
          <a:spcPct val="0"/>
        </a:spcBef>
        <a:spcAft>
          <a:spcPct val="0"/>
        </a:spcAft>
        <a:defRPr>
          <a:solidFill>
            <a:schemeClr val="tx2"/>
          </a:solidFill>
          <a:latin typeface="Calibri" pitchFamily="34" charset="0"/>
        </a:defRPr>
      </a:lvl6pPr>
      <a:lvl7pPr marL="914400" algn="ctr" rtl="0" eaLnBrk="0" fontAlgn="base" hangingPunct="0">
        <a:spcBef>
          <a:spcPct val="0"/>
        </a:spcBef>
        <a:spcAft>
          <a:spcPct val="0"/>
        </a:spcAft>
        <a:defRPr>
          <a:solidFill>
            <a:schemeClr val="tx2"/>
          </a:solidFill>
          <a:latin typeface="Calibri" pitchFamily="34" charset="0"/>
        </a:defRPr>
      </a:lvl7pPr>
      <a:lvl8pPr marL="1371600" algn="ctr" rtl="0" eaLnBrk="0" fontAlgn="base" hangingPunct="0">
        <a:spcBef>
          <a:spcPct val="0"/>
        </a:spcBef>
        <a:spcAft>
          <a:spcPct val="0"/>
        </a:spcAft>
        <a:defRPr>
          <a:solidFill>
            <a:schemeClr val="tx2"/>
          </a:solidFill>
          <a:latin typeface="Calibri" pitchFamily="34" charset="0"/>
        </a:defRPr>
      </a:lvl8pPr>
      <a:lvl9pPr marL="1828800" algn="ctr" rtl="0" eaLnBrk="0" fontAlgn="base" hangingPunct="0">
        <a:spcBef>
          <a:spcPct val="0"/>
        </a:spcBef>
        <a:spcAft>
          <a:spcPct val="0"/>
        </a:spcAft>
        <a:defRPr>
          <a:solidFill>
            <a:schemeClr val="tx2"/>
          </a:solidFill>
          <a:latin typeface="Calibri" pitchFamily="34" charset="0"/>
        </a:defRPr>
      </a:lvl9pPr>
    </p:titleStyle>
    <p:bodyStyle>
      <a:lvl1pPr marL="342900" indent="-342900" algn="l" rtl="0" eaLnBrk="0" fontAlgn="base" hangingPunct="0">
        <a:spcBef>
          <a:spcPct val="20000"/>
        </a:spcBef>
        <a:spcAft>
          <a:spcPct val="0"/>
        </a:spcAft>
        <a:defRPr>
          <a:solidFill>
            <a:schemeClr val="tx1"/>
          </a:solidFill>
          <a:latin typeface="+mn-lt"/>
          <a:ea typeface="+mn-ea"/>
          <a:cs typeface="+mn-cs"/>
        </a:defRPr>
      </a:lvl1pPr>
      <a:lvl2pPr marL="457200" algn="l" rtl="0" eaLnBrk="0" fontAlgn="base" hangingPunct="0">
        <a:spcBef>
          <a:spcPct val="20000"/>
        </a:spcBef>
        <a:spcAft>
          <a:spcPct val="0"/>
        </a:spcAft>
        <a:defRPr>
          <a:solidFill>
            <a:schemeClr val="tx1"/>
          </a:solidFill>
          <a:latin typeface="+mn-lt"/>
          <a:ea typeface="+mn-ea"/>
          <a:cs typeface="+mn-cs"/>
        </a:defRPr>
      </a:lvl2pPr>
      <a:lvl3pPr marL="914400" algn="l" rtl="0" eaLnBrk="0" fontAlgn="base" hangingPunct="0">
        <a:spcBef>
          <a:spcPct val="20000"/>
        </a:spcBef>
        <a:spcAft>
          <a:spcPct val="0"/>
        </a:spcAft>
        <a:defRPr>
          <a:solidFill>
            <a:schemeClr val="tx1"/>
          </a:solidFill>
          <a:latin typeface="+mn-lt"/>
          <a:ea typeface="+mn-ea"/>
          <a:cs typeface="+mn-cs"/>
        </a:defRPr>
      </a:lvl3pPr>
      <a:lvl4pPr marL="1371600" algn="l" rtl="0" eaLnBrk="0" fontAlgn="base" hangingPunct="0">
        <a:spcBef>
          <a:spcPct val="20000"/>
        </a:spcBef>
        <a:spcAft>
          <a:spcPct val="0"/>
        </a:spcAft>
        <a:defRPr>
          <a:solidFill>
            <a:schemeClr val="tx1"/>
          </a:solidFill>
          <a:latin typeface="+mn-lt"/>
          <a:ea typeface="+mn-ea"/>
          <a:cs typeface="+mn-cs"/>
        </a:defRPr>
      </a:lvl4pPr>
      <a:lvl5pPr marL="1828800" algn="l" rtl="0" eaLnBrk="0" fontAlgn="base" hangingPunct="0">
        <a:spcBef>
          <a:spcPct val="20000"/>
        </a:spcBef>
        <a:spcAft>
          <a:spcPct val="0"/>
        </a:spcAft>
        <a:defRPr>
          <a:solidFill>
            <a:schemeClr val="tx1"/>
          </a:solidFill>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gif"/><Relationship Id="rId1" Type="http://schemas.openxmlformats.org/officeDocument/2006/relationships/slideLayout" Target="../slideLayouts/slideLayout5.xml"/></Relationships>
</file>

<file path=ppt/slides/_rels/slide10.xml.rels><?xml version="1.0" encoding="UTF-8" standalone="yes"?>
<Relationships xmlns="http://schemas.openxmlformats.org/package/2006/relationships"><Relationship Id="rId8" Type="http://schemas.openxmlformats.org/officeDocument/2006/relationships/image" Target="../media/image65.png"/><Relationship Id="rId13" Type="http://schemas.openxmlformats.org/officeDocument/2006/relationships/image" Target="../media/image70.png"/><Relationship Id="rId3" Type="http://schemas.openxmlformats.org/officeDocument/2006/relationships/image" Target="../media/image60.png"/><Relationship Id="rId7" Type="http://schemas.openxmlformats.org/officeDocument/2006/relationships/image" Target="../media/image64.png"/><Relationship Id="rId12" Type="http://schemas.openxmlformats.org/officeDocument/2006/relationships/image" Target="../media/image69.png"/><Relationship Id="rId2" Type="http://schemas.openxmlformats.org/officeDocument/2006/relationships/image" Target="../media/image59.png"/><Relationship Id="rId1" Type="http://schemas.openxmlformats.org/officeDocument/2006/relationships/slideLayout" Target="../slideLayouts/slideLayout3.xml"/><Relationship Id="rId6" Type="http://schemas.openxmlformats.org/officeDocument/2006/relationships/image" Target="../media/image63.png"/><Relationship Id="rId11" Type="http://schemas.openxmlformats.org/officeDocument/2006/relationships/image" Target="../media/image68.png"/><Relationship Id="rId5" Type="http://schemas.openxmlformats.org/officeDocument/2006/relationships/image" Target="../media/image62.png"/><Relationship Id="rId10" Type="http://schemas.openxmlformats.org/officeDocument/2006/relationships/image" Target="../media/image67.png"/><Relationship Id="rId4" Type="http://schemas.openxmlformats.org/officeDocument/2006/relationships/image" Target="../media/image61.png"/><Relationship Id="rId9" Type="http://schemas.openxmlformats.org/officeDocument/2006/relationships/image" Target="../media/image66.png"/><Relationship Id="rId14" Type="http://schemas.openxmlformats.org/officeDocument/2006/relationships/image" Target="../media/image71.png"/></Relationships>
</file>

<file path=ppt/slides/_rels/slide11.xml.rels><?xml version="1.0" encoding="UTF-8" standalone="yes"?>
<Relationships xmlns="http://schemas.openxmlformats.org/package/2006/relationships"><Relationship Id="rId8" Type="http://schemas.openxmlformats.org/officeDocument/2006/relationships/image" Target="../media/image78.png"/><Relationship Id="rId13" Type="http://schemas.openxmlformats.org/officeDocument/2006/relationships/image" Target="../media/image83.png"/><Relationship Id="rId18" Type="http://schemas.openxmlformats.org/officeDocument/2006/relationships/image" Target="../media/image88.png"/><Relationship Id="rId3" Type="http://schemas.openxmlformats.org/officeDocument/2006/relationships/image" Target="../media/image73.png"/><Relationship Id="rId7" Type="http://schemas.openxmlformats.org/officeDocument/2006/relationships/image" Target="../media/image77.png"/><Relationship Id="rId12" Type="http://schemas.openxmlformats.org/officeDocument/2006/relationships/image" Target="../media/image82.png"/><Relationship Id="rId17" Type="http://schemas.openxmlformats.org/officeDocument/2006/relationships/image" Target="../media/image87.png"/><Relationship Id="rId2" Type="http://schemas.openxmlformats.org/officeDocument/2006/relationships/image" Target="../media/image72.png"/><Relationship Id="rId16" Type="http://schemas.openxmlformats.org/officeDocument/2006/relationships/image" Target="../media/image86.png"/><Relationship Id="rId20" Type="http://schemas.openxmlformats.org/officeDocument/2006/relationships/image" Target="../media/image90.png"/><Relationship Id="rId1" Type="http://schemas.openxmlformats.org/officeDocument/2006/relationships/slideLayout" Target="../slideLayouts/slideLayout4.xml"/><Relationship Id="rId6" Type="http://schemas.openxmlformats.org/officeDocument/2006/relationships/image" Target="../media/image76.png"/><Relationship Id="rId11" Type="http://schemas.openxmlformats.org/officeDocument/2006/relationships/image" Target="../media/image81.png"/><Relationship Id="rId5" Type="http://schemas.openxmlformats.org/officeDocument/2006/relationships/image" Target="../media/image75.png"/><Relationship Id="rId15" Type="http://schemas.openxmlformats.org/officeDocument/2006/relationships/image" Target="../media/image85.png"/><Relationship Id="rId10" Type="http://schemas.openxmlformats.org/officeDocument/2006/relationships/image" Target="../media/image80.png"/><Relationship Id="rId19" Type="http://schemas.openxmlformats.org/officeDocument/2006/relationships/image" Target="../media/image89.png"/><Relationship Id="rId4" Type="http://schemas.openxmlformats.org/officeDocument/2006/relationships/image" Target="../media/image74.png"/><Relationship Id="rId9" Type="http://schemas.openxmlformats.org/officeDocument/2006/relationships/image" Target="../media/image79.png"/><Relationship Id="rId14" Type="http://schemas.openxmlformats.org/officeDocument/2006/relationships/image" Target="../media/image84.png"/></Relationships>
</file>

<file path=ppt/slides/_rels/slide12.xml.rels><?xml version="1.0" encoding="UTF-8" standalone="yes"?>
<Relationships xmlns="http://schemas.openxmlformats.org/package/2006/relationships"><Relationship Id="rId8" Type="http://schemas.openxmlformats.org/officeDocument/2006/relationships/image" Target="../media/image97.png"/><Relationship Id="rId13" Type="http://schemas.openxmlformats.org/officeDocument/2006/relationships/image" Target="../media/image102.png"/><Relationship Id="rId18" Type="http://schemas.openxmlformats.org/officeDocument/2006/relationships/image" Target="../media/image107.png"/><Relationship Id="rId3" Type="http://schemas.openxmlformats.org/officeDocument/2006/relationships/image" Target="../media/image92.png"/><Relationship Id="rId7" Type="http://schemas.openxmlformats.org/officeDocument/2006/relationships/image" Target="../media/image96.png"/><Relationship Id="rId12" Type="http://schemas.openxmlformats.org/officeDocument/2006/relationships/image" Target="../media/image101.png"/><Relationship Id="rId17" Type="http://schemas.openxmlformats.org/officeDocument/2006/relationships/image" Target="../media/image106.png"/><Relationship Id="rId2" Type="http://schemas.openxmlformats.org/officeDocument/2006/relationships/image" Target="../media/image91.png"/><Relationship Id="rId16" Type="http://schemas.openxmlformats.org/officeDocument/2006/relationships/image" Target="../media/image105.png"/><Relationship Id="rId1" Type="http://schemas.openxmlformats.org/officeDocument/2006/relationships/slideLayout" Target="../slideLayouts/slideLayout2.xml"/><Relationship Id="rId6" Type="http://schemas.openxmlformats.org/officeDocument/2006/relationships/image" Target="../media/image95.png"/><Relationship Id="rId11" Type="http://schemas.openxmlformats.org/officeDocument/2006/relationships/image" Target="../media/image100.png"/><Relationship Id="rId5" Type="http://schemas.openxmlformats.org/officeDocument/2006/relationships/image" Target="../media/image94.png"/><Relationship Id="rId15" Type="http://schemas.openxmlformats.org/officeDocument/2006/relationships/image" Target="../media/image104.png"/><Relationship Id="rId10" Type="http://schemas.openxmlformats.org/officeDocument/2006/relationships/image" Target="../media/image99.png"/><Relationship Id="rId19" Type="http://schemas.openxmlformats.org/officeDocument/2006/relationships/image" Target="../media/image108.png"/><Relationship Id="rId4" Type="http://schemas.openxmlformats.org/officeDocument/2006/relationships/image" Target="../media/image93.png"/><Relationship Id="rId9" Type="http://schemas.openxmlformats.org/officeDocument/2006/relationships/image" Target="../media/image98.png"/><Relationship Id="rId14" Type="http://schemas.openxmlformats.org/officeDocument/2006/relationships/image" Target="../media/image103.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3" Type="http://schemas.openxmlformats.org/officeDocument/2006/relationships/image" Target="../media/image110.png"/><Relationship Id="rId2" Type="http://schemas.openxmlformats.org/officeDocument/2006/relationships/image" Target="../media/image109.png"/><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oleObject" Target="../embeddings/_____Microsoft_Office_Excel_97-20031.xls"/><Relationship Id="rId2" Type="http://schemas.openxmlformats.org/officeDocument/2006/relationships/slideLayout" Target="../slideLayouts/slideLayout2.xml"/><Relationship Id="rId1" Type="http://schemas.openxmlformats.org/officeDocument/2006/relationships/vmlDrawing" Target="../drawings/vmlDrawing1.vml"/></Relationships>
</file>

<file path=ppt/slides/_rels/slide17.xml.rels><?xml version="1.0" encoding="UTF-8" standalone="yes"?>
<Relationships xmlns="http://schemas.openxmlformats.org/package/2006/relationships"><Relationship Id="rId3" Type="http://schemas.openxmlformats.org/officeDocument/2006/relationships/image" Target="../media/image113.png"/><Relationship Id="rId2" Type="http://schemas.openxmlformats.org/officeDocument/2006/relationships/image" Target="../media/image112.png"/><Relationship Id="rId1" Type="http://schemas.openxmlformats.org/officeDocument/2006/relationships/slideLayout" Target="../slideLayouts/slideLayout3.xml"/><Relationship Id="rId6" Type="http://schemas.openxmlformats.org/officeDocument/2006/relationships/image" Target="../media/image116.png"/><Relationship Id="rId5" Type="http://schemas.openxmlformats.org/officeDocument/2006/relationships/image" Target="../media/image115.png"/><Relationship Id="rId4" Type="http://schemas.openxmlformats.org/officeDocument/2006/relationships/image" Target="../media/image114.png"/></Relationships>
</file>

<file path=ppt/slides/_rels/slide18.xml.rels><?xml version="1.0" encoding="UTF-8" standalone="yes"?>
<Relationships xmlns="http://schemas.openxmlformats.org/package/2006/relationships"><Relationship Id="rId8" Type="http://schemas.openxmlformats.org/officeDocument/2006/relationships/image" Target="../media/image123.png"/><Relationship Id="rId13" Type="http://schemas.openxmlformats.org/officeDocument/2006/relationships/image" Target="../media/image128.png"/><Relationship Id="rId18" Type="http://schemas.openxmlformats.org/officeDocument/2006/relationships/image" Target="../media/image133.png"/><Relationship Id="rId26" Type="http://schemas.openxmlformats.org/officeDocument/2006/relationships/image" Target="../media/image141.png"/><Relationship Id="rId3" Type="http://schemas.openxmlformats.org/officeDocument/2006/relationships/image" Target="../media/image118.png"/><Relationship Id="rId21" Type="http://schemas.openxmlformats.org/officeDocument/2006/relationships/image" Target="../media/image136.png"/><Relationship Id="rId7" Type="http://schemas.openxmlformats.org/officeDocument/2006/relationships/image" Target="../media/image122.png"/><Relationship Id="rId12" Type="http://schemas.openxmlformats.org/officeDocument/2006/relationships/image" Target="../media/image127.png"/><Relationship Id="rId17" Type="http://schemas.openxmlformats.org/officeDocument/2006/relationships/image" Target="../media/image132.png"/><Relationship Id="rId25" Type="http://schemas.openxmlformats.org/officeDocument/2006/relationships/image" Target="../media/image140.png"/><Relationship Id="rId2" Type="http://schemas.openxmlformats.org/officeDocument/2006/relationships/image" Target="../media/image117.png"/><Relationship Id="rId16" Type="http://schemas.openxmlformats.org/officeDocument/2006/relationships/image" Target="../media/image131.png"/><Relationship Id="rId20" Type="http://schemas.openxmlformats.org/officeDocument/2006/relationships/image" Target="../media/image135.png"/><Relationship Id="rId1" Type="http://schemas.openxmlformats.org/officeDocument/2006/relationships/slideLayout" Target="../slideLayouts/slideLayout5.xml"/><Relationship Id="rId6" Type="http://schemas.openxmlformats.org/officeDocument/2006/relationships/image" Target="../media/image121.png"/><Relationship Id="rId11" Type="http://schemas.openxmlformats.org/officeDocument/2006/relationships/image" Target="../media/image126.png"/><Relationship Id="rId24" Type="http://schemas.openxmlformats.org/officeDocument/2006/relationships/image" Target="../media/image139.png"/><Relationship Id="rId5" Type="http://schemas.openxmlformats.org/officeDocument/2006/relationships/image" Target="../media/image120.png"/><Relationship Id="rId15" Type="http://schemas.openxmlformats.org/officeDocument/2006/relationships/image" Target="../media/image130.png"/><Relationship Id="rId23" Type="http://schemas.openxmlformats.org/officeDocument/2006/relationships/image" Target="../media/image138.png"/><Relationship Id="rId10" Type="http://schemas.openxmlformats.org/officeDocument/2006/relationships/image" Target="../media/image125.png"/><Relationship Id="rId19" Type="http://schemas.openxmlformats.org/officeDocument/2006/relationships/image" Target="../media/image134.png"/><Relationship Id="rId4" Type="http://schemas.openxmlformats.org/officeDocument/2006/relationships/image" Target="../media/image119.png"/><Relationship Id="rId9" Type="http://schemas.openxmlformats.org/officeDocument/2006/relationships/image" Target="../media/image124.png"/><Relationship Id="rId14" Type="http://schemas.openxmlformats.org/officeDocument/2006/relationships/image" Target="../media/image129.png"/><Relationship Id="rId22" Type="http://schemas.openxmlformats.org/officeDocument/2006/relationships/image" Target="../media/image137.png"/><Relationship Id="rId27" Type="http://schemas.openxmlformats.org/officeDocument/2006/relationships/image" Target="../media/image142.png"/></Relationships>
</file>

<file path=ppt/slides/_rels/slide19.xml.rels><?xml version="1.0" encoding="UTF-8" standalone="yes"?>
<Relationships xmlns="http://schemas.openxmlformats.org/package/2006/relationships"><Relationship Id="rId8" Type="http://schemas.openxmlformats.org/officeDocument/2006/relationships/image" Target="../media/image123.png"/><Relationship Id="rId13" Type="http://schemas.openxmlformats.org/officeDocument/2006/relationships/image" Target="../media/image128.png"/><Relationship Id="rId18" Type="http://schemas.openxmlformats.org/officeDocument/2006/relationships/image" Target="../media/image133.png"/><Relationship Id="rId26" Type="http://schemas.openxmlformats.org/officeDocument/2006/relationships/image" Target="../media/image141.png"/><Relationship Id="rId3" Type="http://schemas.openxmlformats.org/officeDocument/2006/relationships/image" Target="../media/image118.png"/><Relationship Id="rId21" Type="http://schemas.openxmlformats.org/officeDocument/2006/relationships/image" Target="../media/image136.png"/><Relationship Id="rId7" Type="http://schemas.openxmlformats.org/officeDocument/2006/relationships/image" Target="../media/image122.png"/><Relationship Id="rId12" Type="http://schemas.openxmlformats.org/officeDocument/2006/relationships/image" Target="../media/image127.png"/><Relationship Id="rId17" Type="http://schemas.openxmlformats.org/officeDocument/2006/relationships/image" Target="../media/image132.png"/><Relationship Id="rId25" Type="http://schemas.openxmlformats.org/officeDocument/2006/relationships/image" Target="../media/image140.png"/><Relationship Id="rId2" Type="http://schemas.openxmlformats.org/officeDocument/2006/relationships/image" Target="../media/image117.png"/><Relationship Id="rId16" Type="http://schemas.openxmlformats.org/officeDocument/2006/relationships/image" Target="../media/image131.png"/><Relationship Id="rId20" Type="http://schemas.openxmlformats.org/officeDocument/2006/relationships/image" Target="../media/image135.png"/><Relationship Id="rId1" Type="http://schemas.openxmlformats.org/officeDocument/2006/relationships/slideLayout" Target="../slideLayouts/slideLayout5.xml"/><Relationship Id="rId6" Type="http://schemas.openxmlformats.org/officeDocument/2006/relationships/image" Target="../media/image121.png"/><Relationship Id="rId11" Type="http://schemas.openxmlformats.org/officeDocument/2006/relationships/image" Target="../media/image126.png"/><Relationship Id="rId24" Type="http://schemas.openxmlformats.org/officeDocument/2006/relationships/image" Target="../media/image139.png"/><Relationship Id="rId5" Type="http://schemas.openxmlformats.org/officeDocument/2006/relationships/image" Target="../media/image120.png"/><Relationship Id="rId15" Type="http://schemas.openxmlformats.org/officeDocument/2006/relationships/image" Target="../media/image130.png"/><Relationship Id="rId23" Type="http://schemas.openxmlformats.org/officeDocument/2006/relationships/image" Target="../media/image138.png"/><Relationship Id="rId10" Type="http://schemas.openxmlformats.org/officeDocument/2006/relationships/image" Target="../media/image125.png"/><Relationship Id="rId19" Type="http://schemas.openxmlformats.org/officeDocument/2006/relationships/image" Target="../media/image134.png"/><Relationship Id="rId4" Type="http://schemas.openxmlformats.org/officeDocument/2006/relationships/image" Target="../media/image119.png"/><Relationship Id="rId9" Type="http://schemas.openxmlformats.org/officeDocument/2006/relationships/image" Target="../media/image124.png"/><Relationship Id="rId14" Type="http://schemas.openxmlformats.org/officeDocument/2006/relationships/image" Target="../media/image129.png"/><Relationship Id="rId22" Type="http://schemas.openxmlformats.org/officeDocument/2006/relationships/image" Target="../media/image137.png"/><Relationship Id="rId27" Type="http://schemas.openxmlformats.org/officeDocument/2006/relationships/image" Target="../media/image142.png"/></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5.xml"/><Relationship Id="rId4" Type="http://schemas.openxmlformats.org/officeDocument/2006/relationships/image" Target="../media/image5.png"/></Relationships>
</file>

<file path=ppt/slides/_rels/slide20.xml.rels><?xml version="1.0" encoding="UTF-8" standalone="yes"?>
<Relationships xmlns="http://schemas.openxmlformats.org/package/2006/relationships"><Relationship Id="rId8" Type="http://schemas.openxmlformats.org/officeDocument/2006/relationships/image" Target="../media/image123.png"/><Relationship Id="rId13" Type="http://schemas.openxmlformats.org/officeDocument/2006/relationships/image" Target="../media/image128.png"/><Relationship Id="rId18" Type="http://schemas.openxmlformats.org/officeDocument/2006/relationships/image" Target="../media/image133.png"/><Relationship Id="rId26" Type="http://schemas.openxmlformats.org/officeDocument/2006/relationships/image" Target="../media/image141.png"/><Relationship Id="rId3" Type="http://schemas.openxmlformats.org/officeDocument/2006/relationships/image" Target="../media/image118.png"/><Relationship Id="rId21" Type="http://schemas.openxmlformats.org/officeDocument/2006/relationships/image" Target="../media/image136.png"/><Relationship Id="rId7" Type="http://schemas.openxmlformats.org/officeDocument/2006/relationships/image" Target="../media/image122.png"/><Relationship Id="rId12" Type="http://schemas.openxmlformats.org/officeDocument/2006/relationships/image" Target="../media/image127.png"/><Relationship Id="rId17" Type="http://schemas.openxmlformats.org/officeDocument/2006/relationships/image" Target="../media/image132.png"/><Relationship Id="rId25" Type="http://schemas.openxmlformats.org/officeDocument/2006/relationships/image" Target="../media/image140.png"/><Relationship Id="rId2" Type="http://schemas.openxmlformats.org/officeDocument/2006/relationships/image" Target="../media/image117.png"/><Relationship Id="rId16" Type="http://schemas.openxmlformats.org/officeDocument/2006/relationships/image" Target="../media/image131.png"/><Relationship Id="rId20" Type="http://schemas.openxmlformats.org/officeDocument/2006/relationships/image" Target="../media/image135.png"/><Relationship Id="rId1" Type="http://schemas.openxmlformats.org/officeDocument/2006/relationships/slideLayout" Target="../slideLayouts/slideLayout5.xml"/><Relationship Id="rId6" Type="http://schemas.openxmlformats.org/officeDocument/2006/relationships/image" Target="../media/image121.png"/><Relationship Id="rId11" Type="http://schemas.openxmlformats.org/officeDocument/2006/relationships/image" Target="../media/image126.png"/><Relationship Id="rId24" Type="http://schemas.openxmlformats.org/officeDocument/2006/relationships/image" Target="../media/image139.png"/><Relationship Id="rId5" Type="http://schemas.openxmlformats.org/officeDocument/2006/relationships/image" Target="../media/image120.png"/><Relationship Id="rId15" Type="http://schemas.openxmlformats.org/officeDocument/2006/relationships/image" Target="../media/image130.png"/><Relationship Id="rId23" Type="http://schemas.openxmlformats.org/officeDocument/2006/relationships/image" Target="../media/image138.png"/><Relationship Id="rId10" Type="http://schemas.openxmlformats.org/officeDocument/2006/relationships/image" Target="../media/image125.png"/><Relationship Id="rId19" Type="http://schemas.openxmlformats.org/officeDocument/2006/relationships/image" Target="../media/image134.png"/><Relationship Id="rId4" Type="http://schemas.openxmlformats.org/officeDocument/2006/relationships/image" Target="../media/image119.png"/><Relationship Id="rId9" Type="http://schemas.openxmlformats.org/officeDocument/2006/relationships/image" Target="../media/image124.png"/><Relationship Id="rId14" Type="http://schemas.openxmlformats.org/officeDocument/2006/relationships/image" Target="../media/image129.png"/><Relationship Id="rId22" Type="http://schemas.openxmlformats.org/officeDocument/2006/relationships/image" Target="../media/image137.png"/><Relationship Id="rId27" Type="http://schemas.openxmlformats.org/officeDocument/2006/relationships/image" Target="../media/image142.png"/></Relationships>
</file>

<file path=ppt/slides/_rels/slide21.xml.rels><?xml version="1.0" encoding="UTF-8" standalone="yes"?>
<Relationships xmlns="http://schemas.openxmlformats.org/package/2006/relationships"><Relationship Id="rId3" Type="http://schemas.openxmlformats.org/officeDocument/2006/relationships/image" Target="../media/image144.png"/><Relationship Id="rId2" Type="http://schemas.openxmlformats.org/officeDocument/2006/relationships/image" Target="../media/image143.png"/><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8" Type="http://schemas.openxmlformats.org/officeDocument/2006/relationships/image" Target="../media/image149.png"/><Relationship Id="rId13" Type="http://schemas.openxmlformats.org/officeDocument/2006/relationships/image" Target="../media/image154.png"/><Relationship Id="rId18" Type="http://schemas.openxmlformats.org/officeDocument/2006/relationships/image" Target="../media/image159.png"/><Relationship Id="rId3" Type="http://schemas.openxmlformats.org/officeDocument/2006/relationships/image" Target="../media/image146.png"/><Relationship Id="rId7" Type="http://schemas.openxmlformats.org/officeDocument/2006/relationships/image" Target="../media/image99.png"/><Relationship Id="rId12" Type="http://schemas.openxmlformats.org/officeDocument/2006/relationships/image" Target="../media/image153.png"/><Relationship Id="rId17" Type="http://schemas.openxmlformats.org/officeDocument/2006/relationships/image" Target="../media/image158.png"/><Relationship Id="rId2" Type="http://schemas.openxmlformats.org/officeDocument/2006/relationships/image" Target="../media/image145.png"/><Relationship Id="rId16" Type="http://schemas.openxmlformats.org/officeDocument/2006/relationships/image" Target="../media/image157.png"/><Relationship Id="rId1" Type="http://schemas.openxmlformats.org/officeDocument/2006/relationships/slideLayout" Target="../slideLayouts/slideLayout3.xml"/><Relationship Id="rId6" Type="http://schemas.openxmlformats.org/officeDocument/2006/relationships/image" Target="../media/image98.png"/><Relationship Id="rId11" Type="http://schemas.openxmlformats.org/officeDocument/2006/relationships/image" Target="../media/image152.png"/><Relationship Id="rId5" Type="http://schemas.openxmlformats.org/officeDocument/2006/relationships/image" Target="../media/image148.png"/><Relationship Id="rId15" Type="http://schemas.openxmlformats.org/officeDocument/2006/relationships/image" Target="../media/image156.png"/><Relationship Id="rId10" Type="http://schemas.openxmlformats.org/officeDocument/2006/relationships/image" Target="../media/image151.png"/><Relationship Id="rId19" Type="http://schemas.openxmlformats.org/officeDocument/2006/relationships/image" Target="../media/image160.png"/><Relationship Id="rId4" Type="http://schemas.openxmlformats.org/officeDocument/2006/relationships/image" Target="../media/image147.png"/><Relationship Id="rId9" Type="http://schemas.openxmlformats.org/officeDocument/2006/relationships/image" Target="../media/image150.png"/><Relationship Id="rId14" Type="http://schemas.openxmlformats.org/officeDocument/2006/relationships/image" Target="../media/image155.png"/></Relationships>
</file>

<file path=ppt/slides/_rels/slide23.xml.rels><?xml version="1.0" encoding="UTF-8" standalone="yes"?>
<Relationships xmlns="http://schemas.openxmlformats.org/package/2006/relationships"><Relationship Id="rId8" Type="http://schemas.openxmlformats.org/officeDocument/2006/relationships/image" Target="../media/image167.png"/><Relationship Id="rId3" Type="http://schemas.openxmlformats.org/officeDocument/2006/relationships/image" Target="../media/image162.png"/><Relationship Id="rId7" Type="http://schemas.openxmlformats.org/officeDocument/2006/relationships/image" Target="../media/image166.png"/><Relationship Id="rId2" Type="http://schemas.openxmlformats.org/officeDocument/2006/relationships/image" Target="../media/image161.png"/><Relationship Id="rId1" Type="http://schemas.openxmlformats.org/officeDocument/2006/relationships/slideLayout" Target="../slideLayouts/slideLayout5.xml"/><Relationship Id="rId6" Type="http://schemas.openxmlformats.org/officeDocument/2006/relationships/image" Target="../media/image165.png"/><Relationship Id="rId5" Type="http://schemas.openxmlformats.org/officeDocument/2006/relationships/image" Target="../media/image164.png"/><Relationship Id="rId4" Type="http://schemas.openxmlformats.org/officeDocument/2006/relationships/image" Target="../media/image163.png"/><Relationship Id="rId9" Type="http://schemas.openxmlformats.org/officeDocument/2006/relationships/image" Target="../media/image168.png"/></Relationships>
</file>

<file path=ppt/slides/_rels/slide24.xml.rels><?xml version="1.0" encoding="UTF-8" standalone="yes"?>
<Relationships xmlns="http://schemas.openxmlformats.org/package/2006/relationships"><Relationship Id="rId2" Type="http://schemas.openxmlformats.org/officeDocument/2006/relationships/image" Target="../media/image169.png"/><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8" Type="http://schemas.openxmlformats.org/officeDocument/2006/relationships/image" Target="../media/image176.png"/><Relationship Id="rId13" Type="http://schemas.openxmlformats.org/officeDocument/2006/relationships/image" Target="../media/image181.png"/><Relationship Id="rId18" Type="http://schemas.openxmlformats.org/officeDocument/2006/relationships/image" Target="../media/image186.png"/><Relationship Id="rId26" Type="http://schemas.openxmlformats.org/officeDocument/2006/relationships/image" Target="../media/image194.png"/><Relationship Id="rId3" Type="http://schemas.openxmlformats.org/officeDocument/2006/relationships/image" Target="../media/image171.png"/><Relationship Id="rId21" Type="http://schemas.openxmlformats.org/officeDocument/2006/relationships/image" Target="../media/image189.png"/><Relationship Id="rId7" Type="http://schemas.openxmlformats.org/officeDocument/2006/relationships/image" Target="../media/image175.png"/><Relationship Id="rId12" Type="http://schemas.openxmlformats.org/officeDocument/2006/relationships/image" Target="../media/image180.png"/><Relationship Id="rId17" Type="http://schemas.openxmlformats.org/officeDocument/2006/relationships/image" Target="../media/image185.png"/><Relationship Id="rId25" Type="http://schemas.openxmlformats.org/officeDocument/2006/relationships/image" Target="../media/image193.png"/><Relationship Id="rId2" Type="http://schemas.openxmlformats.org/officeDocument/2006/relationships/image" Target="../media/image170.jpeg"/><Relationship Id="rId16" Type="http://schemas.openxmlformats.org/officeDocument/2006/relationships/image" Target="../media/image184.png"/><Relationship Id="rId20" Type="http://schemas.openxmlformats.org/officeDocument/2006/relationships/image" Target="../media/image188.png"/><Relationship Id="rId29" Type="http://schemas.openxmlformats.org/officeDocument/2006/relationships/image" Target="../media/image197.png"/><Relationship Id="rId1" Type="http://schemas.openxmlformats.org/officeDocument/2006/relationships/slideLayout" Target="../slideLayouts/slideLayout2.xml"/><Relationship Id="rId6" Type="http://schemas.openxmlformats.org/officeDocument/2006/relationships/image" Target="../media/image174.png"/><Relationship Id="rId11" Type="http://schemas.openxmlformats.org/officeDocument/2006/relationships/image" Target="../media/image179.png"/><Relationship Id="rId24" Type="http://schemas.openxmlformats.org/officeDocument/2006/relationships/image" Target="../media/image192.png"/><Relationship Id="rId5" Type="http://schemas.openxmlformats.org/officeDocument/2006/relationships/image" Target="../media/image173.png"/><Relationship Id="rId15" Type="http://schemas.openxmlformats.org/officeDocument/2006/relationships/image" Target="../media/image183.png"/><Relationship Id="rId23" Type="http://schemas.openxmlformats.org/officeDocument/2006/relationships/image" Target="../media/image191.png"/><Relationship Id="rId28" Type="http://schemas.openxmlformats.org/officeDocument/2006/relationships/image" Target="../media/image196.png"/><Relationship Id="rId10" Type="http://schemas.openxmlformats.org/officeDocument/2006/relationships/image" Target="../media/image178.png"/><Relationship Id="rId19" Type="http://schemas.openxmlformats.org/officeDocument/2006/relationships/image" Target="../media/image187.png"/><Relationship Id="rId4" Type="http://schemas.openxmlformats.org/officeDocument/2006/relationships/image" Target="../media/image172.png"/><Relationship Id="rId9" Type="http://schemas.openxmlformats.org/officeDocument/2006/relationships/image" Target="../media/image177.png"/><Relationship Id="rId14" Type="http://schemas.openxmlformats.org/officeDocument/2006/relationships/image" Target="../media/image182.png"/><Relationship Id="rId22" Type="http://schemas.openxmlformats.org/officeDocument/2006/relationships/image" Target="../media/image190.png"/><Relationship Id="rId27" Type="http://schemas.openxmlformats.org/officeDocument/2006/relationships/image" Target="../media/image195.png"/></Relationships>
</file>

<file path=ppt/slides/_rels/slide26.xml.rels><?xml version="1.0" encoding="UTF-8" standalone="yes"?>
<Relationships xmlns="http://schemas.openxmlformats.org/package/2006/relationships"><Relationship Id="rId2" Type="http://schemas.openxmlformats.org/officeDocument/2006/relationships/image" Target="../media/image198.png"/><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8" Type="http://schemas.openxmlformats.org/officeDocument/2006/relationships/image" Target="../media/image205.png"/><Relationship Id="rId13" Type="http://schemas.openxmlformats.org/officeDocument/2006/relationships/image" Target="../media/image210.png"/><Relationship Id="rId18" Type="http://schemas.openxmlformats.org/officeDocument/2006/relationships/image" Target="../media/image215.png"/><Relationship Id="rId26" Type="http://schemas.openxmlformats.org/officeDocument/2006/relationships/image" Target="../media/image223.png"/><Relationship Id="rId39" Type="http://schemas.openxmlformats.org/officeDocument/2006/relationships/image" Target="../media/image236.png"/><Relationship Id="rId3" Type="http://schemas.openxmlformats.org/officeDocument/2006/relationships/image" Target="../media/image200.png"/><Relationship Id="rId21" Type="http://schemas.openxmlformats.org/officeDocument/2006/relationships/image" Target="../media/image218.png"/><Relationship Id="rId34" Type="http://schemas.openxmlformats.org/officeDocument/2006/relationships/image" Target="../media/image231.png"/><Relationship Id="rId42" Type="http://schemas.openxmlformats.org/officeDocument/2006/relationships/image" Target="../media/image239.png"/><Relationship Id="rId7" Type="http://schemas.openxmlformats.org/officeDocument/2006/relationships/image" Target="../media/image204.png"/><Relationship Id="rId12" Type="http://schemas.openxmlformats.org/officeDocument/2006/relationships/image" Target="../media/image209.png"/><Relationship Id="rId17" Type="http://schemas.openxmlformats.org/officeDocument/2006/relationships/image" Target="../media/image214.png"/><Relationship Id="rId25" Type="http://schemas.openxmlformats.org/officeDocument/2006/relationships/image" Target="../media/image222.png"/><Relationship Id="rId33" Type="http://schemas.openxmlformats.org/officeDocument/2006/relationships/image" Target="../media/image230.png"/><Relationship Id="rId38" Type="http://schemas.openxmlformats.org/officeDocument/2006/relationships/image" Target="../media/image235.png"/><Relationship Id="rId2" Type="http://schemas.openxmlformats.org/officeDocument/2006/relationships/image" Target="../media/image199.png"/><Relationship Id="rId16" Type="http://schemas.openxmlformats.org/officeDocument/2006/relationships/image" Target="../media/image213.png"/><Relationship Id="rId20" Type="http://schemas.openxmlformats.org/officeDocument/2006/relationships/image" Target="../media/image217.png"/><Relationship Id="rId29" Type="http://schemas.openxmlformats.org/officeDocument/2006/relationships/image" Target="../media/image226.png"/><Relationship Id="rId41" Type="http://schemas.openxmlformats.org/officeDocument/2006/relationships/image" Target="../media/image238.png"/><Relationship Id="rId1" Type="http://schemas.openxmlformats.org/officeDocument/2006/relationships/slideLayout" Target="../slideLayouts/slideLayout5.xml"/><Relationship Id="rId6" Type="http://schemas.openxmlformats.org/officeDocument/2006/relationships/image" Target="../media/image203.png"/><Relationship Id="rId11" Type="http://schemas.openxmlformats.org/officeDocument/2006/relationships/image" Target="../media/image208.png"/><Relationship Id="rId24" Type="http://schemas.openxmlformats.org/officeDocument/2006/relationships/image" Target="../media/image221.png"/><Relationship Id="rId32" Type="http://schemas.openxmlformats.org/officeDocument/2006/relationships/image" Target="../media/image229.png"/><Relationship Id="rId37" Type="http://schemas.openxmlformats.org/officeDocument/2006/relationships/image" Target="../media/image234.png"/><Relationship Id="rId40" Type="http://schemas.openxmlformats.org/officeDocument/2006/relationships/image" Target="../media/image237.png"/><Relationship Id="rId5" Type="http://schemas.openxmlformats.org/officeDocument/2006/relationships/image" Target="../media/image202.png"/><Relationship Id="rId15" Type="http://schemas.openxmlformats.org/officeDocument/2006/relationships/image" Target="../media/image212.png"/><Relationship Id="rId23" Type="http://schemas.openxmlformats.org/officeDocument/2006/relationships/image" Target="../media/image220.png"/><Relationship Id="rId28" Type="http://schemas.openxmlformats.org/officeDocument/2006/relationships/image" Target="../media/image225.png"/><Relationship Id="rId36" Type="http://schemas.openxmlformats.org/officeDocument/2006/relationships/image" Target="../media/image233.png"/><Relationship Id="rId10" Type="http://schemas.openxmlformats.org/officeDocument/2006/relationships/image" Target="../media/image207.png"/><Relationship Id="rId19" Type="http://schemas.openxmlformats.org/officeDocument/2006/relationships/image" Target="../media/image216.png"/><Relationship Id="rId31" Type="http://schemas.openxmlformats.org/officeDocument/2006/relationships/image" Target="../media/image228.png"/><Relationship Id="rId4" Type="http://schemas.openxmlformats.org/officeDocument/2006/relationships/image" Target="../media/image201.png"/><Relationship Id="rId9" Type="http://schemas.openxmlformats.org/officeDocument/2006/relationships/image" Target="../media/image206.png"/><Relationship Id="rId14" Type="http://schemas.openxmlformats.org/officeDocument/2006/relationships/image" Target="../media/image211.png"/><Relationship Id="rId22" Type="http://schemas.openxmlformats.org/officeDocument/2006/relationships/image" Target="../media/image219.png"/><Relationship Id="rId27" Type="http://schemas.openxmlformats.org/officeDocument/2006/relationships/image" Target="../media/image224.png"/><Relationship Id="rId30" Type="http://schemas.openxmlformats.org/officeDocument/2006/relationships/image" Target="../media/image227.png"/><Relationship Id="rId35" Type="http://schemas.openxmlformats.org/officeDocument/2006/relationships/image" Target="../media/image232.png"/><Relationship Id="rId43" Type="http://schemas.openxmlformats.org/officeDocument/2006/relationships/image" Target="../media/image240.png"/></Relationships>
</file>

<file path=ppt/slides/_rels/slide28.xml.rels><?xml version="1.0" encoding="UTF-8" standalone="yes"?>
<Relationships xmlns="http://schemas.openxmlformats.org/package/2006/relationships"><Relationship Id="rId8" Type="http://schemas.openxmlformats.org/officeDocument/2006/relationships/image" Target="../media/image247.png"/><Relationship Id="rId13" Type="http://schemas.openxmlformats.org/officeDocument/2006/relationships/image" Target="../media/image252.png"/><Relationship Id="rId18" Type="http://schemas.openxmlformats.org/officeDocument/2006/relationships/image" Target="../media/image257.png"/><Relationship Id="rId3" Type="http://schemas.openxmlformats.org/officeDocument/2006/relationships/image" Target="../media/image242.png"/><Relationship Id="rId7" Type="http://schemas.openxmlformats.org/officeDocument/2006/relationships/image" Target="../media/image246.png"/><Relationship Id="rId12" Type="http://schemas.openxmlformats.org/officeDocument/2006/relationships/image" Target="../media/image251.png"/><Relationship Id="rId17" Type="http://schemas.openxmlformats.org/officeDocument/2006/relationships/image" Target="../media/image256.png"/><Relationship Id="rId2" Type="http://schemas.openxmlformats.org/officeDocument/2006/relationships/image" Target="../media/image241.png"/><Relationship Id="rId16" Type="http://schemas.openxmlformats.org/officeDocument/2006/relationships/image" Target="../media/image255.png"/><Relationship Id="rId1" Type="http://schemas.openxmlformats.org/officeDocument/2006/relationships/slideLayout" Target="../slideLayouts/slideLayout2.xml"/><Relationship Id="rId6" Type="http://schemas.openxmlformats.org/officeDocument/2006/relationships/image" Target="../media/image245.png"/><Relationship Id="rId11" Type="http://schemas.openxmlformats.org/officeDocument/2006/relationships/image" Target="../media/image250.png"/><Relationship Id="rId5" Type="http://schemas.openxmlformats.org/officeDocument/2006/relationships/image" Target="../media/image244.png"/><Relationship Id="rId15" Type="http://schemas.openxmlformats.org/officeDocument/2006/relationships/image" Target="../media/image254.png"/><Relationship Id="rId10" Type="http://schemas.openxmlformats.org/officeDocument/2006/relationships/image" Target="../media/image249.png"/><Relationship Id="rId4" Type="http://schemas.openxmlformats.org/officeDocument/2006/relationships/image" Target="../media/image243.png"/><Relationship Id="rId9" Type="http://schemas.openxmlformats.org/officeDocument/2006/relationships/image" Target="../media/image248.png"/><Relationship Id="rId14" Type="http://schemas.openxmlformats.org/officeDocument/2006/relationships/image" Target="../media/image253.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2.xml.rels><?xml version="1.0" encoding="UTF-8" standalone="yes"?>
<Relationships xmlns="http://schemas.openxmlformats.org/package/2006/relationships"><Relationship Id="rId2" Type="http://schemas.openxmlformats.org/officeDocument/2006/relationships/image" Target="../media/image258.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259.png"/><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image" Target="../media/image7.png"/><Relationship Id="rId7" Type="http://schemas.openxmlformats.org/officeDocument/2006/relationships/image" Target="../media/image11.png"/><Relationship Id="rId2" Type="http://schemas.openxmlformats.org/officeDocument/2006/relationships/image" Target="../media/image6.png"/><Relationship Id="rId1" Type="http://schemas.openxmlformats.org/officeDocument/2006/relationships/slideLayout" Target="../slideLayouts/slideLayout2.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s>
</file>

<file path=ppt/slides/_rels/slide5.x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image" Target="../media/image14.png"/><Relationship Id="rId7" Type="http://schemas.openxmlformats.org/officeDocument/2006/relationships/image" Target="../media/image18.png"/><Relationship Id="rId2" Type="http://schemas.openxmlformats.org/officeDocument/2006/relationships/image" Target="../media/image13.png"/><Relationship Id="rId1" Type="http://schemas.openxmlformats.org/officeDocument/2006/relationships/slideLayout" Target="../slideLayouts/slideLayout2.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 Id="rId9" Type="http://schemas.openxmlformats.org/officeDocument/2006/relationships/image" Target="../media/image20.png"/></Relationships>
</file>

<file path=ppt/slides/_rels/slide6.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2.xml"/><Relationship Id="rId5" Type="http://schemas.openxmlformats.org/officeDocument/2006/relationships/image" Target="../media/image24.png"/><Relationship Id="rId4" Type="http://schemas.openxmlformats.org/officeDocument/2006/relationships/image" Target="../media/image23.png"/></Relationships>
</file>

<file path=ppt/slides/_rels/slide7.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2.xml"/><Relationship Id="rId6" Type="http://schemas.openxmlformats.org/officeDocument/2006/relationships/image" Target="../media/image29.png"/><Relationship Id="rId5" Type="http://schemas.openxmlformats.org/officeDocument/2006/relationships/image" Target="../media/image28.png"/><Relationship Id="rId4" Type="http://schemas.openxmlformats.org/officeDocument/2006/relationships/image" Target="../media/image27.png"/></Relationships>
</file>

<file path=ppt/slides/_rels/slide8.xml.rels><?xml version="1.0" encoding="UTF-8" standalone="yes"?>
<Relationships xmlns="http://schemas.openxmlformats.org/package/2006/relationships"><Relationship Id="rId8" Type="http://schemas.openxmlformats.org/officeDocument/2006/relationships/image" Target="../media/image36.png"/><Relationship Id="rId13" Type="http://schemas.openxmlformats.org/officeDocument/2006/relationships/image" Target="../media/image41.png"/><Relationship Id="rId3" Type="http://schemas.openxmlformats.org/officeDocument/2006/relationships/image" Target="../media/image31.png"/><Relationship Id="rId7" Type="http://schemas.openxmlformats.org/officeDocument/2006/relationships/image" Target="../media/image35.png"/><Relationship Id="rId12" Type="http://schemas.openxmlformats.org/officeDocument/2006/relationships/image" Target="../media/image40.png"/><Relationship Id="rId2" Type="http://schemas.openxmlformats.org/officeDocument/2006/relationships/image" Target="../media/image30.png"/><Relationship Id="rId1" Type="http://schemas.openxmlformats.org/officeDocument/2006/relationships/slideLayout" Target="../slideLayouts/slideLayout5.xml"/><Relationship Id="rId6" Type="http://schemas.openxmlformats.org/officeDocument/2006/relationships/image" Target="../media/image34.png"/><Relationship Id="rId11" Type="http://schemas.openxmlformats.org/officeDocument/2006/relationships/image" Target="../media/image39.png"/><Relationship Id="rId5" Type="http://schemas.openxmlformats.org/officeDocument/2006/relationships/image" Target="../media/image33.png"/><Relationship Id="rId15" Type="http://schemas.openxmlformats.org/officeDocument/2006/relationships/image" Target="../media/image43.png"/><Relationship Id="rId10" Type="http://schemas.openxmlformats.org/officeDocument/2006/relationships/image" Target="../media/image38.png"/><Relationship Id="rId4" Type="http://schemas.openxmlformats.org/officeDocument/2006/relationships/image" Target="../media/image32.png"/><Relationship Id="rId9" Type="http://schemas.openxmlformats.org/officeDocument/2006/relationships/image" Target="../media/image37.png"/><Relationship Id="rId14" Type="http://schemas.openxmlformats.org/officeDocument/2006/relationships/image" Target="../media/image42.png"/></Relationships>
</file>

<file path=ppt/slides/_rels/slide9.xml.rels><?xml version="1.0" encoding="UTF-8" standalone="yes"?>
<Relationships xmlns="http://schemas.openxmlformats.org/package/2006/relationships"><Relationship Id="rId8" Type="http://schemas.openxmlformats.org/officeDocument/2006/relationships/image" Target="../media/image50.png"/><Relationship Id="rId13" Type="http://schemas.openxmlformats.org/officeDocument/2006/relationships/image" Target="../media/image55.png"/><Relationship Id="rId3" Type="http://schemas.openxmlformats.org/officeDocument/2006/relationships/image" Target="../media/image45.png"/><Relationship Id="rId7" Type="http://schemas.openxmlformats.org/officeDocument/2006/relationships/image" Target="../media/image49.png"/><Relationship Id="rId12" Type="http://schemas.openxmlformats.org/officeDocument/2006/relationships/image" Target="../media/image54.png"/><Relationship Id="rId2" Type="http://schemas.openxmlformats.org/officeDocument/2006/relationships/image" Target="../media/image44.png"/><Relationship Id="rId16" Type="http://schemas.openxmlformats.org/officeDocument/2006/relationships/image" Target="../media/image58.png"/><Relationship Id="rId1" Type="http://schemas.openxmlformats.org/officeDocument/2006/relationships/slideLayout" Target="../slideLayouts/slideLayout3.xml"/><Relationship Id="rId6" Type="http://schemas.openxmlformats.org/officeDocument/2006/relationships/image" Target="../media/image48.png"/><Relationship Id="rId11" Type="http://schemas.openxmlformats.org/officeDocument/2006/relationships/image" Target="../media/image53.png"/><Relationship Id="rId5" Type="http://schemas.openxmlformats.org/officeDocument/2006/relationships/image" Target="../media/image47.png"/><Relationship Id="rId15" Type="http://schemas.openxmlformats.org/officeDocument/2006/relationships/image" Target="../media/image57.png"/><Relationship Id="rId10" Type="http://schemas.openxmlformats.org/officeDocument/2006/relationships/image" Target="../media/image52.png"/><Relationship Id="rId4" Type="http://schemas.openxmlformats.org/officeDocument/2006/relationships/image" Target="../media/image46.png"/><Relationship Id="rId9" Type="http://schemas.openxmlformats.org/officeDocument/2006/relationships/image" Target="../media/image51.png"/><Relationship Id="rId14" Type="http://schemas.openxmlformats.org/officeDocument/2006/relationships/image" Target="../media/image56.png"/></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gradFill rotWithShape="0">
          <a:gsLst>
            <a:gs pos="0">
              <a:srgbClr val="009900"/>
            </a:gs>
            <a:gs pos="100000">
              <a:srgbClr val="DDDDDD"/>
            </a:gs>
          </a:gsLst>
          <a:path path="rect">
            <a:fillToRect r="100000" b="100000"/>
          </a:path>
        </a:gradFill>
        <a:effectLst/>
      </p:bgPr>
    </p:bg>
    <p:spTree>
      <p:nvGrpSpPr>
        <p:cNvPr id="1" name=""/>
        <p:cNvGrpSpPr/>
        <p:nvPr/>
      </p:nvGrpSpPr>
      <p:grpSpPr>
        <a:xfrm>
          <a:off x="0" y="0"/>
          <a:ext cx="0" cy="0"/>
          <a:chOff x="0" y="0"/>
          <a:chExt cx="0" cy="0"/>
        </a:xfrm>
      </p:grpSpPr>
      <p:sp>
        <p:nvSpPr>
          <p:cNvPr id="7170" name="object 4"/>
          <p:cNvSpPr txBox="1">
            <a:spLocks noChangeArrowheads="1"/>
          </p:cNvSpPr>
          <p:nvPr/>
        </p:nvSpPr>
        <p:spPr bwMode="auto">
          <a:xfrm>
            <a:off x="1514475" y="1066800"/>
            <a:ext cx="6715125" cy="1262063"/>
          </a:xfrm>
          <a:prstGeom prst="rect">
            <a:avLst/>
          </a:prstGeom>
          <a:noFill/>
          <a:ln w="9525">
            <a:noFill/>
            <a:miter lim="800000"/>
            <a:headEnd/>
            <a:tailEnd/>
          </a:ln>
        </p:spPr>
        <p:txBody>
          <a:bodyPr lIns="0" tIns="0" rIns="0" bIns="0">
            <a:spAutoFit/>
          </a:bodyPr>
          <a:lstStyle/>
          <a:p>
            <a:pPr marL="531813" indent="-519113" algn="ctr"/>
            <a:r>
              <a:rPr lang="ru-RU" b="1" dirty="0">
                <a:latin typeface="Arial" charset="0"/>
              </a:rPr>
              <a:t>   </a:t>
            </a:r>
          </a:p>
          <a:p>
            <a:pPr marL="531813" indent="-519113" algn="ctr"/>
            <a:r>
              <a:rPr lang="ru-RU" sz="1600" b="1" dirty="0"/>
              <a:t>К </a:t>
            </a:r>
            <a:r>
              <a:rPr lang="ru-RU" sz="1600" b="1" dirty="0" smtClean="0"/>
              <a:t>Решению </a:t>
            </a:r>
            <a:r>
              <a:rPr lang="ru-RU" sz="1600" b="1" dirty="0"/>
              <a:t>Совета народных депутатов </a:t>
            </a:r>
          </a:p>
          <a:p>
            <a:pPr marL="531813" indent="-519113" algn="ctr"/>
            <a:r>
              <a:rPr lang="ru-RU" sz="1600" b="1" dirty="0"/>
              <a:t>Бобровского муниципального района Воронежской области </a:t>
            </a:r>
          </a:p>
          <a:p>
            <a:pPr marL="531813" indent="-519113" algn="ctr"/>
            <a:r>
              <a:rPr lang="ru-RU" sz="1600" b="1" dirty="0"/>
              <a:t>«О бюджете Бобровского муниципального района на </a:t>
            </a:r>
            <a:r>
              <a:rPr lang="ru-RU" sz="1600" b="1" dirty="0" smtClean="0"/>
              <a:t>2020 </a:t>
            </a:r>
            <a:r>
              <a:rPr lang="ru-RU" sz="1600" b="1" dirty="0"/>
              <a:t>год и </a:t>
            </a:r>
          </a:p>
          <a:p>
            <a:pPr marL="531813" indent="-519113" algn="ctr"/>
            <a:r>
              <a:rPr lang="ru-RU" sz="1600" b="1" dirty="0"/>
              <a:t>на плановый период </a:t>
            </a:r>
            <a:r>
              <a:rPr lang="ru-RU" sz="1600" b="1" dirty="0" smtClean="0"/>
              <a:t>2021и 2022 </a:t>
            </a:r>
            <a:r>
              <a:rPr lang="ru-RU" sz="1600" b="1" dirty="0"/>
              <a:t>годов»</a:t>
            </a:r>
            <a:endParaRPr lang="ru-RU" sz="1600" dirty="0"/>
          </a:p>
        </p:txBody>
      </p:sp>
      <p:sp>
        <p:nvSpPr>
          <p:cNvPr id="7171" name="object 5"/>
          <p:cNvSpPr txBox="1">
            <a:spLocks noChangeArrowheads="1"/>
          </p:cNvSpPr>
          <p:nvPr/>
        </p:nvSpPr>
        <p:spPr bwMode="auto">
          <a:xfrm>
            <a:off x="5715000" y="6096000"/>
            <a:ext cx="2770188" cy="274638"/>
          </a:xfrm>
          <a:prstGeom prst="rect">
            <a:avLst/>
          </a:prstGeom>
          <a:noFill/>
          <a:ln w="9525">
            <a:noFill/>
            <a:miter lim="800000"/>
            <a:headEnd/>
            <a:tailEnd/>
          </a:ln>
        </p:spPr>
        <p:txBody>
          <a:bodyPr lIns="0" tIns="0" rIns="0" bIns="0">
            <a:spAutoFit/>
          </a:bodyPr>
          <a:lstStyle/>
          <a:p>
            <a:pPr marL="12700"/>
            <a:r>
              <a:rPr lang="ru-RU" dirty="0">
                <a:latin typeface="Calibri" pitchFamily="34" charset="0"/>
              </a:rPr>
              <a:t> </a:t>
            </a:r>
            <a:r>
              <a:rPr lang="ru-RU" dirty="0">
                <a:latin typeface="Arial" charset="0"/>
              </a:rPr>
              <a:t>       </a:t>
            </a:r>
            <a:r>
              <a:rPr lang="ru-RU" dirty="0" smtClean="0">
                <a:latin typeface="Arial" charset="0"/>
              </a:rPr>
              <a:t>20</a:t>
            </a:r>
            <a:r>
              <a:rPr lang="ru-RU" sz="1600" dirty="0" smtClean="0">
                <a:solidFill>
                  <a:srgbClr val="FF0000"/>
                </a:solidFill>
              </a:rPr>
              <a:t> декабря </a:t>
            </a:r>
            <a:r>
              <a:rPr lang="ru-RU" sz="1600" dirty="0" smtClean="0"/>
              <a:t>2019 </a:t>
            </a:r>
            <a:r>
              <a:rPr lang="ru-RU" sz="1600" dirty="0"/>
              <a:t>года</a:t>
            </a:r>
          </a:p>
        </p:txBody>
      </p:sp>
      <p:pic>
        <p:nvPicPr>
          <p:cNvPr id="7172" name="Picture 6" descr="Gerb1_1"/>
          <p:cNvPicPr>
            <a:picLocks noChangeAspect="1" noChangeArrowheads="1" noCrop="1"/>
          </p:cNvPicPr>
          <p:nvPr/>
        </p:nvPicPr>
        <p:blipFill>
          <a:blip r:embed="rId2" cstate="print"/>
          <a:srcRect/>
          <a:stretch>
            <a:fillRect/>
          </a:stretch>
        </p:blipFill>
        <p:spPr bwMode="auto">
          <a:xfrm>
            <a:off x="4191000" y="304800"/>
            <a:ext cx="1066800" cy="1066800"/>
          </a:xfrm>
          <a:prstGeom prst="rect">
            <a:avLst/>
          </a:prstGeom>
          <a:noFill/>
          <a:ln w="9525">
            <a:noFill/>
            <a:miter lim="800000"/>
            <a:headEnd/>
            <a:tailEnd/>
          </a:ln>
        </p:spPr>
      </p:pic>
      <p:sp>
        <p:nvSpPr>
          <p:cNvPr id="7173" name="WordArt 8"/>
          <p:cNvSpPr>
            <a:spLocks noChangeArrowheads="1" noChangeShapeType="1" noTextEdit="1"/>
          </p:cNvSpPr>
          <p:nvPr/>
        </p:nvSpPr>
        <p:spPr bwMode="auto">
          <a:xfrm>
            <a:off x="1600200" y="2971800"/>
            <a:ext cx="6257925" cy="1905000"/>
          </a:xfrm>
          <a:prstGeom prst="rect">
            <a:avLst/>
          </a:prstGeom>
        </p:spPr>
        <p:txBody>
          <a:bodyPr wrap="none" fromWordArt="1">
            <a:prstTxWarp prst="textPlain">
              <a:avLst>
                <a:gd name="adj" fmla="val 50000"/>
              </a:avLst>
            </a:prstTxWarp>
          </a:bodyPr>
          <a:lstStyle/>
          <a:p>
            <a:pPr algn="ctr"/>
            <a:r>
              <a:rPr lang="ru-RU" sz="3600" kern="10">
                <a:ln w="22225">
                  <a:solidFill>
                    <a:srgbClr val="008000"/>
                  </a:solidFill>
                  <a:round/>
                  <a:headEnd/>
                  <a:tailEnd/>
                </a:ln>
                <a:solidFill>
                  <a:srgbClr val="FFFFFF"/>
                </a:solidFill>
                <a:latin typeface="Times New Roman"/>
                <a:cs typeface="Times New Roman"/>
              </a:rPr>
              <a:t>БЮДЖЕТ ДЛЯ ГРАЖДАН</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object 2"/>
          <p:cNvSpPr>
            <a:spLocks noChangeArrowheads="1"/>
          </p:cNvSpPr>
          <p:nvPr/>
        </p:nvSpPr>
        <p:spPr bwMode="auto">
          <a:xfrm>
            <a:off x="2424113" y="60325"/>
            <a:ext cx="4491037" cy="977900"/>
          </a:xfrm>
          <a:prstGeom prst="rect">
            <a:avLst/>
          </a:prstGeom>
          <a:blipFill dpi="0" rotWithShape="1">
            <a:blip r:embed="rId2"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16386" name="object 3"/>
          <p:cNvSpPr>
            <a:spLocks noChangeArrowheads="1"/>
          </p:cNvSpPr>
          <p:nvPr/>
        </p:nvSpPr>
        <p:spPr bwMode="auto">
          <a:xfrm>
            <a:off x="277813" y="1517650"/>
            <a:ext cx="4205287" cy="2462213"/>
          </a:xfrm>
          <a:prstGeom prst="rect">
            <a:avLst/>
          </a:prstGeom>
          <a:blipFill dpi="0" rotWithShape="1">
            <a:blip r:embed="rId3"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16387" name="object 4"/>
          <p:cNvSpPr>
            <a:spLocks noChangeArrowheads="1"/>
          </p:cNvSpPr>
          <p:nvPr/>
        </p:nvSpPr>
        <p:spPr bwMode="auto">
          <a:xfrm>
            <a:off x="392113" y="1241425"/>
            <a:ext cx="3963987" cy="784225"/>
          </a:xfrm>
          <a:prstGeom prst="rect">
            <a:avLst/>
          </a:prstGeom>
          <a:blipFill dpi="0" rotWithShape="1">
            <a:blip r:embed="rId4"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16388" name="object 6"/>
          <p:cNvSpPr txBox="1">
            <a:spLocks noChangeArrowheads="1"/>
          </p:cNvSpPr>
          <p:nvPr/>
        </p:nvSpPr>
        <p:spPr bwMode="auto">
          <a:xfrm>
            <a:off x="1676400" y="1524000"/>
            <a:ext cx="1343025" cy="274638"/>
          </a:xfrm>
          <a:prstGeom prst="rect">
            <a:avLst/>
          </a:prstGeom>
          <a:noFill/>
          <a:ln w="9525">
            <a:noFill/>
            <a:miter lim="800000"/>
            <a:headEnd/>
            <a:tailEnd/>
          </a:ln>
        </p:spPr>
        <p:txBody>
          <a:bodyPr lIns="0" tIns="0" rIns="0" bIns="0">
            <a:spAutoFit/>
          </a:bodyPr>
          <a:lstStyle/>
          <a:p>
            <a:pPr marL="12700"/>
            <a:r>
              <a:rPr lang="ru-RU" b="1"/>
              <a:t>ДЕФИЦИТ</a:t>
            </a:r>
            <a:endParaRPr lang="ru-RU"/>
          </a:p>
        </p:txBody>
      </p:sp>
      <p:sp>
        <p:nvSpPr>
          <p:cNvPr id="16389" name="object 8"/>
          <p:cNvSpPr>
            <a:spLocks noChangeArrowheads="1"/>
          </p:cNvSpPr>
          <p:nvPr/>
        </p:nvSpPr>
        <p:spPr bwMode="auto">
          <a:xfrm>
            <a:off x="4668838" y="1520825"/>
            <a:ext cx="4208462" cy="2459038"/>
          </a:xfrm>
          <a:prstGeom prst="rect">
            <a:avLst/>
          </a:prstGeom>
          <a:blipFill dpi="0" rotWithShape="1">
            <a:blip r:embed="rId5"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16390" name="object 9"/>
          <p:cNvSpPr>
            <a:spLocks noChangeArrowheads="1"/>
          </p:cNvSpPr>
          <p:nvPr/>
        </p:nvSpPr>
        <p:spPr bwMode="auto">
          <a:xfrm>
            <a:off x="4835525" y="1246188"/>
            <a:ext cx="3949700" cy="784225"/>
          </a:xfrm>
          <a:prstGeom prst="rect">
            <a:avLst/>
          </a:prstGeom>
          <a:blipFill dpi="0" rotWithShape="1">
            <a:blip r:embed="rId6"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16391" name="object 11"/>
          <p:cNvSpPr txBox="1">
            <a:spLocks noChangeArrowheads="1"/>
          </p:cNvSpPr>
          <p:nvPr/>
        </p:nvSpPr>
        <p:spPr bwMode="auto">
          <a:xfrm>
            <a:off x="6096000" y="1447800"/>
            <a:ext cx="1555750" cy="274638"/>
          </a:xfrm>
          <a:prstGeom prst="rect">
            <a:avLst/>
          </a:prstGeom>
          <a:noFill/>
          <a:ln w="9525">
            <a:noFill/>
            <a:miter lim="800000"/>
            <a:headEnd/>
            <a:tailEnd/>
          </a:ln>
        </p:spPr>
        <p:txBody>
          <a:bodyPr lIns="0" tIns="0" rIns="0" bIns="0">
            <a:spAutoFit/>
          </a:bodyPr>
          <a:lstStyle/>
          <a:p>
            <a:pPr marL="12700"/>
            <a:r>
              <a:rPr lang="ru-RU" b="1"/>
              <a:t>ПРОФИЦИТ</a:t>
            </a:r>
            <a:endParaRPr lang="ru-RU"/>
          </a:p>
        </p:txBody>
      </p:sp>
      <p:sp>
        <p:nvSpPr>
          <p:cNvPr id="16392" name="object 13"/>
          <p:cNvSpPr>
            <a:spLocks noChangeArrowheads="1"/>
          </p:cNvSpPr>
          <p:nvPr/>
        </p:nvSpPr>
        <p:spPr bwMode="auto">
          <a:xfrm>
            <a:off x="452438" y="2093913"/>
            <a:ext cx="3783012" cy="701675"/>
          </a:xfrm>
          <a:prstGeom prst="rect">
            <a:avLst/>
          </a:prstGeom>
          <a:blipFill dpi="0" rotWithShape="1">
            <a:blip r:embed="rId7"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16393" name="object 14"/>
          <p:cNvSpPr>
            <a:spLocks noChangeArrowheads="1"/>
          </p:cNvSpPr>
          <p:nvPr/>
        </p:nvSpPr>
        <p:spPr bwMode="auto">
          <a:xfrm>
            <a:off x="444500" y="2894013"/>
            <a:ext cx="3781425" cy="701675"/>
          </a:xfrm>
          <a:prstGeom prst="rect">
            <a:avLst/>
          </a:prstGeom>
          <a:blipFill dpi="0" rotWithShape="1">
            <a:blip r:embed="rId8"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16394" name="object 15"/>
          <p:cNvSpPr txBox="1">
            <a:spLocks noChangeArrowheads="1"/>
          </p:cNvSpPr>
          <p:nvPr/>
        </p:nvSpPr>
        <p:spPr bwMode="auto">
          <a:xfrm>
            <a:off x="592138" y="2260600"/>
            <a:ext cx="2814637" cy="1352550"/>
          </a:xfrm>
          <a:prstGeom prst="rect">
            <a:avLst/>
          </a:prstGeom>
          <a:noFill/>
          <a:ln w="9525">
            <a:noFill/>
            <a:miter lim="800000"/>
            <a:headEnd/>
            <a:tailEnd/>
          </a:ln>
        </p:spPr>
        <p:txBody>
          <a:bodyPr lIns="0" tIns="0" rIns="0" bIns="0">
            <a:spAutoFit/>
          </a:bodyPr>
          <a:lstStyle/>
          <a:p>
            <a:pPr marL="20638"/>
            <a:r>
              <a:rPr lang="ru-RU" b="1"/>
              <a:t>Накопленные резервы</a:t>
            </a:r>
          </a:p>
          <a:p>
            <a:pPr marL="20638"/>
            <a:endParaRPr lang="ru-RU"/>
          </a:p>
          <a:p>
            <a:pPr marL="20638"/>
            <a:endParaRPr lang="ru-RU"/>
          </a:p>
          <a:p>
            <a:pPr marL="20638"/>
            <a:r>
              <a:rPr lang="ru-RU" b="1"/>
              <a:t>Муниципальный долг</a:t>
            </a:r>
          </a:p>
          <a:p>
            <a:pPr marL="20638">
              <a:lnSpc>
                <a:spcPts val="1000"/>
              </a:lnSpc>
            </a:pPr>
            <a:endParaRPr lang="ru-RU" b="1"/>
          </a:p>
          <a:p>
            <a:pPr marL="20638">
              <a:lnSpc>
                <a:spcPts val="1000"/>
              </a:lnSpc>
            </a:pPr>
            <a:endParaRPr lang="ru-RU" sz="2200">
              <a:latin typeface="Calibri" pitchFamily="34" charset="0"/>
            </a:endParaRPr>
          </a:p>
        </p:txBody>
      </p:sp>
      <p:sp>
        <p:nvSpPr>
          <p:cNvPr id="16395" name="object 16"/>
          <p:cNvSpPr>
            <a:spLocks noChangeArrowheads="1"/>
          </p:cNvSpPr>
          <p:nvPr/>
        </p:nvSpPr>
        <p:spPr bwMode="auto">
          <a:xfrm>
            <a:off x="3486150" y="2211388"/>
            <a:ext cx="427038" cy="471487"/>
          </a:xfrm>
          <a:prstGeom prst="rect">
            <a:avLst/>
          </a:prstGeom>
          <a:blipFill dpi="0" rotWithShape="1">
            <a:blip r:embed="rId9"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16396" name="object 17"/>
          <p:cNvSpPr>
            <a:spLocks noChangeArrowheads="1"/>
          </p:cNvSpPr>
          <p:nvPr/>
        </p:nvSpPr>
        <p:spPr bwMode="auto">
          <a:xfrm>
            <a:off x="3486150" y="3006725"/>
            <a:ext cx="427038" cy="471488"/>
          </a:xfrm>
          <a:prstGeom prst="rect">
            <a:avLst/>
          </a:prstGeom>
          <a:blipFill dpi="0" rotWithShape="1">
            <a:blip r:embed="rId10"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16397" name="object 18"/>
          <p:cNvSpPr>
            <a:spLocks noChangeArrowheads="1"/>
          </p:cNvSpPr>
          <p:nvPr/>
        </p:nvSpPr>
        <p:spPr bwMode="auto">
          <a:xfrm>
            <a:off x="4918075" y="2093913"/>
            <a:ext cx="3781425" cy="701675"/>
          </a:xfrm>
          <a:prstGeom prst="rect">
            <a:avLst/>
          </a:prstGeom>
          <a:blipFill dpi="0" rotWithShape="1">
            <a:blip r:embed="rId11"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16398" name="object 19"/>
          <p:cNvSpPr>
            <a:spLocks noChangeArrowheads="1"/>
          </p:cNvSpPr>
          <p:nvPr/>
        </p:nvSpPr>
        <p:spPr bwMode="auto">
          <a:xfrm>
            <a:off x="4908550" y="2894013"/>
            <a:ext cx="3783013" cy="701675"/>
          </a:xfrm>
          <a:prstGeom prst="rect">
            <a:avLst/>
          </a:prstGeom>
          <a:blipFill dpi="0" rotWithShape="1">
            <a:blip r:embed="rId12"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16399" name="object 20"/>
          <p:cNvSpPr txBox="1">
            <a:spLocks noChangeArrowheads="1"/>
          </p:cNvSpPr>
          <p:nvPr/>
        </p:nvSpPr>
        <p:spPr bwMode="auto">
          <a:xfrm>
            <a:off x="5057775" y="2260600"/>
            <a:ext cx="2813050" cy="1141413"/>
          </a:xfrm>
          <a:prstGeom prst="rect">
            <a:avLst/>
          </a:prstGeom>
          <a:noFill/>
          <a:ln w="9525">
            <a:noFill/>
            <a:miter lim="800000"/>
            <a:headEnd/>
            <a:tailEnd/>
          </a:ln>
        </p:spPr>
        <p:txBody>
          <a:bodyPr lIns="0" tIns="0" rIns="0" bIns="0">
            <a:spAutoFit/>
          </a:bodyPr>
          <a:lstStyle/>
          <a:p>
            <a:pPr marL="20638"/>
            <a:r>
              <a:rPr lang="ru-RU" b="1"/>
              <a:t>Накопленные резервы</a:t>
            </a:r>
            <a:endParaRPr lang="ru-RU"/>
          </a:p>
          <a:p>
            <a:pPr marL="20638">
              <a:lnSpc>
                <a:spcPts val="650"/>
              </a:lnSpc>
              <a:spcBef>
                <a:spcPts val="13"/>
              </a:spcBef>
            </a:pPr>
            <a:endParaRPr lang="ru-RU"/>
          </a:p>
          <a:p>
            <a:pPr marL="20638">
              <a:lnSpc>
                <a:spcPts val="1000"/>
              </a:lnSpc>
            </a:pPr>
            <a:endParaRPr lang="ru-RU" sz="1000">
              <a:latin typeface="Calibri" pitchFamily="34" charset="0"/>
            </a:endParaRPr>
          </a:p>
          <a:p>
            <a:pPr marL="20638">
              <a:lnSpc>
                <a:spcPts val="1000"/>
              </a:lnSpc>
            </a:pPr>
            <a:endParaRPr lang="ru-RU" sz="1000">
              <a:latin typeface="Calibri" pitchFamily="34" charset="0"/>
            </a:endParaRPr>
          </a:p>
          <a:p>
            <a:pPr marL="20638">
              <a:lnSpc>
                <a:spcPts val="1000"/>
              </a:lnSpc>
            </a:pPr>
            <a:endParaRPr lang="ru-RU" sz="1000">
              <a:latin typeface="Calibri" pitchFamily="34" charset="0"/>
            </a:endParaRPr>
          </a:p>
          <a:p>
            <a:pPr marL="20638">
              <a:lnSpc>
                <a:spcPts val="1000"/>
              </a:lnSpc>
            </a:pPr>
            <a:endParaRPr lang="ru-RU" sz="1000">
              <a:latin typeface="Calibri" pitchFamily="34" charset="0"/>
            </a:endParaRPr>
          </a:p>
          <a:p>
            <a:pPr marL="20638"/>
            <a:r>
              <a:rPr lang="ru-RU" b="1"/>
              <a:t>Муниципальный долг</a:t>
            </a:r>
          </a:p>
        </p:txBody>
      </p:sp>
      <p:sp>
        <p:nvSpPr>
          <p:cNvPr id="16400" name="object 21"/>
          <p:cNvSpPr>
            <a:spLocks noChangeArrowheads="1"/>
          </p:cNvSpPr>
          <p:nvPr/>
        </p:nvSpPr>
        <p:spPr bwMode="auto">
          <a:xfrm>
            <a:off x="7948613" y="2206625"/>
            <a:ext cx="430212" cy="469900"/>
          </a:xfrm>
          <a:prstGeom prst="rect">
            <a:avLst/>
          </a:prstGeom>
          <a:blipFill dpi="0" rotWithShape="1">
            <a:blip r:embed="rId13"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16401" name="object 22"/>
          <p:cNvSpPr>
            <a:spLocks noChangeArrowheads="1"/>
          </p:cNvSpPr>
          <p:nvPr/>
        </p:nvSpPr>
        <p:spPr bwMode="auto">
          <a:xfrm>
            <a:off x="7948613" y="3013075"/>
            <a:ext cx="430212" cy="469900"/>
          </a:xfrm>
          <a:prstGeom prst="rect">
            <a:avLst/>
          </a:prstGeom>
          <a:blipFill dpi="0" rotWithShape="1">
            <a:blip r:embed="rId14"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16402" name="object 23"/>
          <p:cNvSpPr txBox="1">
            <a:spLocks noChangeArrowheads="1"/>
          </p:cNvSpPr>
          <p:nvPr/>
        </p:nvSpPr>
        <p:spPr bwMode="auto">
          <a:xfrm>
            <a:off x="536575" y="4319588"/>
            <a:ext cx="3632200" cy="1219200"/>
          </a:xfrm>
          <a:prstGeom prst="rect">
            <a:avLst/>
          </a:prstGeom>
          <a:noFill/>
          <a:ln w="9525">
            <a:noFill/>
            <a:miter lim="800000"/>
            <a:headEnd/>
            <a:tailEnd/>
          </a:ln>
        </p:spPr>
        <p:txBody>
          <a:bodyPr lIns="0" tIns="0" rIns="0" bIns="0">
            <a:spAutoFit/>
          </a:bodyPr>
          <a:lstStyle/>
          <a:p>
            <a:pPr marL="12700" algn="ctr"/>
            <a:r>
              <a:rPr lang="ru-RU" sz="2000" b="1" i="1">
                <a:solidFill>
                  <a:srgbClr val="FF0000"/>
                </a:solidFill>
              </a:rPr>
              <a:t>При дефицитном бюджете растет долг и (или) снижаются остатки средств (накопления)</a:t>
            </a:r>
            <a:endParaRPr lang="ru-RU" sz="2000" i="1"/>
          </a:p>
        </p:txBody>
      </p:sp>
      <p:sp>
        <p:nvSpPr>
          <p:cNvPr id="16403" name="object 24"/>
          <p:cNvSpPr txBox="1">
            <a:spLocks noChangeArrowheads="1"/>
          </p:cNvSpPr>
          <p:nvPr/>
        </p:nvSpPr>
        <p:spPr bwMode="auto">
          <a:xfrm>
            <a:off x="4835525" y="4319588"/>
            <a:ext cx="3767138" cy="1219200"/>
          </a:xfrm>
          <a:prstGeom prst="rect">
            <a:avLst/>
          </a:prstGeom>
          <a:noFill/>
          <a:ln w="9525">
            <a:noFill/>
            <a:miter lim="800000"/>
            <a:headEnd/>
            <a:tailEnd/>
          </a:ln>
        </p:spPr>
        <p:txBody>
          <a:bodyPr lIns="0" tIns="0" rIns="0" bIns="0">
            <a:spAutoFit/>
          </a:bodyPr>
          <a:lstStyle/>
          <a:p>
            <a:pPr marL="12700" algn="ctr"/>
            <a:r>
              <a:rPr lang="ru-RU" sz="2000" b="1" i="1">
                <a:solidFill>
                  <a:srgbClr val="00AF50"/>
                </a:solidFill>
              </a:rPr>
              <a:t>При профицитном бюджете снижается долг или (или) растут остатки средств (накопления)</a:t>
            </a:r>
            <a:endParaRPr lang="ru-RU" sz="2000" i="1"/>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object 2"/>
          <p:cNvSpPr txBox="1">
            <a:spLocks noChangeArrowheads="1"/>
          </p:cNvSpPr>
          <p:nvPr/>
        </p:nvSpPr>
        <p:spPr bwMode="auto">
          <a:xfrm>
            <a:off x="7604125" y="1074738"/>
            <a:ext cx="1284288" cy="244475"/>
          </a:xfrm>
          <a:prstGeom prst="rect">
            <a:avLst/>
          </a:prstGeom>
          <a:noFill/>
          <a:ln w="9525">
            <a:noFill/>
            <a:miter lim="800000"/>
            <a:headEnd/>
            <a:tailEnd/>
          </a:ln>
        </p:spPr>
        <p:txBody>
          <a:bodyPr lIns="0" tIns="0" rIns="0" bIns="0">
            <a:spAutoFit/>
          </a:bodyPr>
          <a:lstStyle/>
          <a:p>
            <a:pPr marL="12700"/>
            <a:r>
              <a:rPr lang="ru-RU" sz="1600" b="1" i="1"/>
              <a:t>Тыс. рублей</a:t>
            </a:r>
            <a:endParaRPr lang="ru-RU" sz="1600"/>
          </a:p>
        </p:txBody>
      </p:sp>
      <p:sp>
        <p:nvSpPr>
          <p:cNvPr id="17410" name="object 3"/>
          <p:cNvSpPr>
            <a:spLocks noChangeArrowheads="1"/>
          </p:cNvSpPr>
          <p:nvPr/>
        </p:nvSpPr>
        <p:spPr bwMode="auto">
          <a:xfrm>
            <a:off x="93663" y="1368425"/>
            <a:ext cx="8997950" cy="4273550"/>
          </a:xfrm>
          <a:prstGeom prst="rect">
            <a:avLst/>
          </a:prstGeom>
          <a:blipFill dpi="0" rotWithShape="1">
            <a:blip r:embed="rId2"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17411" name="object 4"/>
          <p:cNvSpPr>
            <a:spLocks noChangeArrowheads="1"/>
          </p:cNvSpPr>
          <p:nvPr/>
        </p:nvSpPr>
        <p:spPr bwMode="auto">
          <a:xfrm>
            <a:off x="107950" y="1422400"/>
            <a:ext cx="3176588" cy="944563"/>
          </a:xfrm>
          <a:prstGeom prst="rect">
            <a:avLst/>
          </a:prstGeom>
          <a:blipFill dpi="0" rotWithShape="1">
            <a:blip r:embed="rId3"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17412" name="object 5"/>
          <p:cNvSpPr>
            <a:spLocks noChangeArrowheads="1"/>
          </p:cNvSpPr>
          <p:nvPr/>
        </p:nvSpPr>
        <p:spPr bwMode="auto">
          <a:xfrm>
            <a:off x="3284538" y="1422400"/>
            <a:ext cx="1905000" cy="944563"/>
          </a:xfrm>
          <a:prstGeom prst="rect">
            <a:avLst/>
          </a:prstGeom>
          <a:blipFill dpi="0" rotWithShape="1">
            <a:blip r:embed="rId4"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17413" name="object 6"/>
          <p:cNvSpPr>
            <a:spLocks noChangeArrowheads="1"/>
          </p:cNvSpPr>
          <p:nvPr/>
        </p:nvSpPr>
        <p:spPr bwMode="auto">
          <a:xfrm>
            <a:off x="5189538" y="1422400"/>
            <a:ext cx="1906587" cy="944563"/>
          </a:xfrm>
          <a:prstGeom prst="rect">
            <a:avLst/>
          </a:prstGeom>
          <a:blipFill dpi="0" rotWithShape="1">
            <a:blip r:embed="rId4"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17414" name="object 7"/>
          <p:cNvSpPr>
            <a:spLocks noChangeArrowheads="1"/>
          </p:cNvSpPr>
          <p:nvPr/>
        </p:nvSpPr>
        <p:spPr bwMode="auto">
          <a:xfrm>
            <a:off x="7096125" y="1422400"/>
            <a:ext cx="1905000" cy="944563"/>
          </a:xfrm>
          <a:prstGeom prst="rect">
            <a:avLst/>
          </a:prstGeom>
          <a:blipFill dpi="0" rotWithShape="1">
            <a:blip r:embed="rId5"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17415" name="object 8"/>
          <p:cNvSpPr>
            <a:spLocks noChangeArrowheads="1"/>
          </p:cNvSpPr>
          <p:nvPr/>
        </p:nvSpPr>
        <p:spPr bwMode="auto">
          <a:xfrm>
            <a:off x="107950" y="2366963"/>
            <a:ext cx="3176588" cy="509587"/>
          </a:xfrm>
          <a:prstGeom prst="rect">
            <a:avLst/>
          </a:prstGeom>
          <a:blipFill dpi="0" rotWithShape="1">
            <a:blip r:embed="rId6"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17416" name="object 9"/>
          <p:cNvSpPr>
            <a:spLocks noChangeArrowheads="1"/>
          </p:cNvSpPr>
          <p:nvPr/>
        </p:nvSpPr>
        <p:spPr bwMode="auto">
          <a:xfrm>
            <a:off x="3284538" y="2366963"/>
            <a:ext cx="1905000" cy="509587"/>
          </a:xfrm>
          <a:prstGeom prst="rect">
            <a:avLst/>
          </a:prstGeom>
          <a:blipFill dpi="0" rotWithShape="1">
            <a:blip r:embed="rId7"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17417" name="object 10"/>
          <p:cNvSpPr>
            <a:spLocks noChangeArrowheads="1"/>
          </p:cNvSpPr>
          <p:nvPr/>
        </p:nvSpPr>
        <p:spPr bwMode="auto">
          <a:xfrm>
            <a:off x="5189538" y="2366963"/>
            <a:ext cx="1906587" cy="509587"/>
          </a:xfrm>
          <a:prstGeom prst="rect">
            <a:avLst/>
          </a:prstGeom>
          <a:blipFill dpi="0" rotWithShape="1">
            <a:blip r:embed="rId7"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17418" name="object 11"/>
          <p:cNvSpPr>
            <a:spLocks noChangeArrowheads="1"/>
          </p:cNvSpPr>
          <p:nvPr/>
        </p:nvSpPr>
        <p:spPr bwMode="auto">
          <a:xfrm>
            <a:off x="7096125" y="2366963"/>
            <a:ext cx="1905000" cy="509587"/>
          </a:xfrm>
          <a:prstGeom prst="rect">
            <a:avLst/>
          </a:prstGeom>
          <a:blipFill dpi="0" rotWithShape="1">
            <a:blip r:embed="rId8"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17419" name="object 12"/>
          <p:cNvSpPr>
            <a:spLocks noChangeArrowheads="1"/>
          </p:cNvSpPr>
          <p:nvPr/>
        </p:nvSpPr>
        <p:spPr bwMode="auto">
          <a:xfrm>
            <a:off x="107950" y="2876550"/>
            <a:ext cx="3176588" cy="371475"/>
          </a:xfrm>
          <a:prstGeom prst="rect">
            <a:avLst/>
          </a:prstGeom>
          <a:blipFill dpi="0" rotWithShape="1">
            <a:blip r:embed="rId9"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17420" name="object 13"/>
          <p:cNvSpPr>
            <a:spLocks noChangeArrowheads="1"/>
          </p:cNvSpPr>
          <p:nvPr/>
        </p:nvSpPr>
        <p:spPr bwMode="auto">
          <a:xfrm>
            <a:off x="3276600" y="2895600"/>
            <a:ext cx="1905000" cy="371475"/>
          </a:xfrm>
          <a:prstGeom prst="rect">
            <a:avLst/>
          </a:prstGeom>
          <a:blipFill dpi="0" rotWithShape="1">
            <a:blip r:embed="rId10"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17421" name="object 14"/>
          <p:cNvSpPr>
            <a:spLocks noChangeArrowheads="1"/>
          </p:cNvSpPr>
          <p:nvPr/>
        </p:nvSpPr>
        <p:spPr bwMode="auto">
          <a:xfrm>
            <a:off x="5189538" y="2876550"/>
            <a:ext cx="1906587" cy="371475"/>
          </a:xfrm>
          <a:prstGeom prst="rect">
            <a:avLst/>
          </a:prstGeom>
          <a:blipFill dpi="0" rotWithShape="1">
            <a:blip r:embed="rId10"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17422" name="object 15"/>
          <p:cNvSpPr>
            <a:spLocks noChangeArrowheads="1"/>
          </p:cNvSpPr>
          <p:nvPr/>
        </p:nvSpPr>
        <p:spPr bwMode="auto">
          <a:xfrm>
            <a:off x="7096125" y="2876550"/>
            <a:ext cx="1905000" cy="371475"/>
          </a:xfrm>
          <a:prstGeom prst="rect">
            <a:avLst/>
          </a:prstGeom>
          <a:blipFill dpi="0" rotWithShape="1">
            <a:blip r:embed="rId11"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17423" name="object 16"/>
          <p:cNvSpPr>
            <a:spLocks noChangeArrowheads="1"/>
          </p:cNvSpPr>
          <p:nvPr/>
        </p:nvSpPr>
        <p:spPr bwMode="auto">
          <a:xfrm>
            <a:off x="107950" y="3248025"/>
            <a:ext cx="3176588" cy="774700"/>
          </a:xfrm>
          <a:prstGeom prst="rect">
            <a:avLst/>
          </a:prstGeom>
          <a:blipFill dpi="0" rotWithShape="1">
            <a:blip r:embed="rId12"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17424" name="object 17"/>
          <p:cNvSpPr>
            <a:spLocks noChangeArrowheads="1"/>
          </p:cNvSpPr>
          <p:nvPr/>
        </p:nvSpPr>
        <p:spPr bwMode="auto">
          <a:xfrm>
            <a:off x="3284538" y="3248025"/>
            <a:ext cx="1905000" cy="774700"/>
          </a:xfrm>
          <a:prstGeom prst="rect">
            <a:avLst/>
          </a:prstGeom>
          <a:blipFill dpi="0" rotWithShape="1">
            <a:blip r:embed="rId13"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17425" name="object 18"/>
          <p:cNvSpPr>
            <a:spLocks noChangeArrowheads="1"/>
          </p:cNvSpPr>
          <p:nvPr/>
        </p:nvSpPr>
        <p:spPr bwMode="auto">
          <a:xfrm>
            <a:off x="5189538" y="3248025"/>
            <a:ext cx="1906587" cy="774700"/>
          </a:xfrm>
          <a:prstGeom prst="rect">
            <a:avLst/>
          </a:prstGeom>
          <a:blipFill dpi="0" rotWithShape="1">
            <a:blip r:embed="rId13"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17426" name="object 19"/>
          <p:cNvSpPr>
            <a:spLocks noChangeArrowheads="1"/>
          </p:cNvSpPr>
          <p:nvPr/>
        </p:nvSpPr>
        <p:spPr bwMode="auto">
          <a:xfrm>
            <a:off x="7096125" y="3248025"/>
            <a:ext cx="1905000" cy="774700"/>
          </a:xfrm>
          <a:prstGeom prst="rect">
            <a:avLst/>
          </a:prstGeom>
          <a:blipFill dpi="0" rotWithShape="1">
            <a:blip r:embed="rId14"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17427" name="object 20"/>
          <p:cNvSpPr>
            <a:spLocks noChangeArrowheads="1"/>
          </p:cNvSpPr>
          <p:nvPr/>
        </p:nvSpPr>
        <p:spPr bwMode="auto">
          <a:xfrm>
            <a:off x="107950" y="4022725"/>
            <a:ext cx="3176588" cy="784225"/>
          </a:xfrm>
          <a:prstGeom prst="rect">
            <a:avLst/>
          </a:prstGeom>
          <a:blipFill dpi="0" rotWithShape="1">
            <a:blip r:embed="rId15"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17428" name="object 21"/>
          <p:cNvSpPr>
            <a:spLocks noChangeArrowheads="1"/>
          </p:cNvSpPr>
          <p:nvPr/>
        </p:nvSpPr>
        <p:spPr bwMode="auto">
          <a:xfrm>
            <a:off x="3505200" y="4038600"/>
            <a:ext cx="1905000" cy="784225"/>
          </a:xfrm>
          <a:prstGeom prst="rect">
            <a:avLst/>
          </a:prstGeom>
          <a:blipFill dpi="0" rotWithShape="1">
            <a:blip r:embed="rId16"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17429" name="object 22"/>
          <p:cNvSpPr>
            <a:spLocks noChangeArrowheads="1"/>
          </p:cNvSpPr>
          <p:nvPr/>
        </p:nvSpPr>
        <p:spPr bwMode="auto">
          <a:xfrm>
            <a:off x="5189538" y="4022725"/>
            <a:ext cx="1906587" cy="784225"/>
          </a:xfrm>
          <a:prstGeom prst="rect">
            <a:avLst/>
          </a:prstGeom>
          <a:blipFill dpi="0" rotWithShape="1">
            <a:blip r:embed="rId16"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17430" name="object 23"/>
          <p:cNvSpPr>
            <a:spLocks noChangeArrowheads="1"/>
          </p:cNvSpPr>
          <p:nvPr/>
        </p:nvSpPr>
        <p:spPr bwMode="auto">
          <a:xfrm>
            <a:off x="7096125" y="4022725"/>
            <a:ext cx="1905000" cy="784225"/>
          </a:xfrm>
          <a:prstGeom prst="rect">
            <a:avLst/>
          </a:prstGeom>
          <a:blipFill dpi="0" rotWithShape="1">
            <a:blip r:embed="rId17"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17431" name="object 24"/>
          <p:cNvSpPr>
            <a:spLocks noChangeArrowheads="1"/>
          </p:cNvSpPr>
          <p:nvPr/>
        </p:nvSpPr>
        <p:spPr bwMode="auto">
          <a:xfrm>
            <a:off x="107950" y="4806950"/>
            <a:ext cx="3176588" cy="782638"/>
          </a:xfrm>
          <a:prstGeom prst="rect">
            <a:avLst/>
          </a:prstGeom>
          <a:blipFill dpi="0" rotWithShape="1">
            <a:blip r:embed="rId18"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17432" name="object 25"/>
          <p:cNvSpPr>
            <a:spLocks noChangeArrowheads="1"/>
          </p:cNvSpPr>
          <p:nvPr/>
        </p:nvSpPr>
        <p:spPr bwMode="auto">
          <a:xfrm>
            <a:off x="3284538" y="4806950"/>
            <a:ext cx="1905000" cy="782638"/>
          </a:xfrm>
          <a:prstGeom prst="rect">
            <a:avLst/>
          </a:prstGeom>
          <a:blipFill dpi="0" rotWithShape="1">
            <a:blip r:embed="rId19"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17433" name="object 26"/>
          <p:cNvSpPr>
            <a:spLocks noChangeArrowheads="1"/>
          </p:cNvSpPr>
          <p:nvPr/>
        </p:nvSpPr>
        <p:spPr bwMode="auto">
          <a:xfrm>
            <a:off x="5189538" y="4806950"/>
            <a:ext cx="1906587" cy="782638"/>
          </a:xfrm>
          <a:prstGeom prst="rect">
            <a:avLst/>
          </a:prstGeom>
          <a:blipFill dpi="0" rotWithShape="1">
            <a:blip r:embed="rId19"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17434" name="object 27"/>
          <p:cNvSpPr>
            <a:spLocks noChangeArrowheads="1"/>
          </p:cNvSpPr>
          <p:nvPr/>
        </p:nvSpPr>
        <p:spPr bwMode="auto">
          <a:xfrm>
            <a:off x="7096125" y="4806950"/>
            <a:ext cx="1905000" cy="782638"/>
          </a:xfrm>
          <a:prstGeom prst="rect">
            <a:avLst/>
          </a:prstGeom>
          <a:blipFill dpi="0" rotWithShape="1">
            <a:blip r:embed="rId20"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graphicFrame>
        <p:nvGraphicFramePr>
          <p:cNvPr id="17474" name="Group 66"/>
          <p:cNvGraphicFramePr>
            <a:graphicFrameLocks noGrp="1"/>
          </p:cNvGraphicFramePr>
          <p:nvPr/>
        </p:nvGraphicFramePr>
        <p:xfrm>
          <a:off x="152400" y="1447800"/>
          <a:ext cx="8769350" cy="4416426"/>
        </p:xfrm>
        <a:graphic>
          <a:graphicData uri="http://schemas.openxmlformats.org/drawingml/2006/table">
            <a:tbl>
              <a:tblPr/>
              <a:tblGrid>
                <a:gridCol w="3175000"/>
                <a:gridCol w="1905000"/>
                <a:gridCol w="1854200"/>
                <a:gridCol w="1835150"/>
              </a:tblGrid>
              <a:tr h="946150">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ru-RU" sz="1800" b="0" i="0" u="none" strike="noStrike" cap="none" normalizeH="0" baseline="0" dirty="0" smtClean="0">
                        <a:ln>
                          <a:noFill/>
                        </a:ln>
                        <a:solidFill>
                          <a:schemeClr val="tx1"/>
                        </a:solidFill>
                        <a:effectLst/>
                        <a:latin typeface="Calibri" pitchFamily="34" charset="0"/>
                        <a:cs typeface="Arial" charset="0"/>
                      </a:endParaRPr>
                    </a:p>
                  </a:txBody>
                  <a:tcPr marL="0" marR="0" marT="0"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a:noFill/>
                    </a:lnTlToBr>
                    <a:lnBlToTr>
                      <a:noFill/>
                    </a:lnBlToTr>
                    <a:noFill/>
                  </a:tcPr>
                </a:tc>
                <a:tc>
                  <a:txBody>
                    <a:bodyPr/>
                    <a:lstStyle/>
                    <a:p>
                      <a:pPr marL="560388" marR="0" lvl="0" indent="-93663" algn="l" defTabSz="914400" rtl="0" eaLnBrk="1" fontAlgn="base" latinLnBrk="0" hangingPunct="1">
                        <a:lnSpc>
                          <a:spcPct val="100000"/>
                        </a:lnSpc>
                        <a:spcBef>
                          <a:spcPct val="0"/>
                        </a:spcBef>
                        <a:spcAft>
                          <a:spcPct val="0"/>
                        </a:spcAft>
                        <a:buClrTx/>
                        <a:buSzTx/>
                        <a:buFontTx/>
                        <a:buNone/>
                        <a:tabLst/>
                      </a:pPr>
                      <a:r>
                        <a:rPr kumimoji="0" lang="ru-RU" sz="1800" b="1" i="0" u="none" strike="noStrike" cap="none" normalizeH="0" baseline="0" dirty="0" smtClean="0">
                          <a:ln>
                            <a:noFill/>
                          </a:ln>
                          <a:solidFill>
                            <a:schemeClr val="tx1"/>
                          </a:solidFill>
                          <a:effectLst/>
                          <a:latin typeface="Times New Roman" pitchFamily="18" charset="0"/>
                          <a:cs typeface="Arial" charset="0"/>
                        </a:rPr>
                        <a:t>2020 год</a:t>
                      </a:r>
                    </a:p>
                    <a:p>
                      <a:pPr marL="560388" marR="0" lvl="0" indent="-93663" algn="l" defTabSz="914400" rtl="0" eaLnBrk="1" fontAlgn="base" latinLnBrk="0" hangingPunct="1">
                        <a:lnSpc>
                          <a:spcPct val="100000"/>
                        </a:lnSpc>
                        <a:spcBef>
                          <a:spcPct val="0"/>
                        </a:spcBef>
                        <a:spcAft>
                          <a:spcPct val="0"/>
                        </a:spcAft>
                        <a:buClrTx/>
                        <a:buSzTx/>
                        <a:buFontTx/>
                        <a:buNone/>
                        <a:tabLst/>
                      </a:pPr>
                      <a:r>
                        <a:rPr kumimoji="0" lang="ru-RU" sz="1800" b="1" i="0" u="none" strike="noStrike" cap="none" normalizeH="0" baseline="0" dirty="0" smtClean="0">
                          <a:ln>
                            <a:noFill/>
                          </a:ln>
                          <a:solidFill>
                            <a:schemeClr val="tx1"/>
                          </a:solidFill>
                          <a:effectLst/>
                          <a:latin typeface="Times New Roman" pitchFamily="18" charset="0"/>
                          <a:cs typeface="Arial" charset="0"/>
                        </a:rPr>
                        <a:t>прогноз</a:t>
                      </a:r>
                      <a:endParaRPr kumimoji="0" lang="ru-RU" sz="1800" b="0" i="0" u="none" strike="noStrike" cap="none" normalizeH="0" baseline="0" dirty="0" smtClean="0">
                        <a:ln>
                          <a:noFill/>
                        </a:ln>
                        <a:solidFill>
                          <a:schemeClr val="tx1"/>
                        </a:solidFill>
                        <a:effectLst/>
                        <a:latin typeface="Times New Roman" pitchFamily="18" charset="0"/>
                        <a:cs typeface="Arial" charset="0"/>
                      </a:endParaRPr>
                    </a:p>
                  </a:txBody>
                  <a:tcPr marL="0" marR="0" marT="0"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a:noFill/>
                    </a:lnTlToBr>
                    <a:lnBlToTr>
                      <a:noFill/>
                    </a:lnBlToTr>
                    <a:noFill/>
                  </a:tcPr>
                </a:tc>
                <a:tc>
                  <a:txBody>
                    <a:bodyPr/>
                    <a:lstStyle/>
                    <a:p>
                      <a:pPr marL="560388" marR="0" lvl="0" indent="-93663" algn="l" defTabSz="914400" rtl="0" eaLnBrk="1" fontAlgn="base" latinLnBrk="0" hangingPunct="1">
                        <a:lnSpc>
                          <a:spcPct val="100000"/>
                        </a:lnSpc>
                        <a:spcBef>
                          <a:spcPct val="0"/>
                        </a:spcBef>
                        <a:spcAft>
                          <a:spcPct val="0"/>
                        </a:spcAft>
                        <a:buClrTx/>
                        <a:buSzTx/>
                        <a:buFontTx/>
                        <a:buNone/>
                        <a:tabLst/>
                      </a:pPr>
                      <a:r>
                        <a:rPr kumimoji="0" lang="ru-RU" sz="1800" b="1" i="0" u="none" strike="noStrike" cap="none" normalizeH="0" baseline="0" dirty="0" smtClean="0">
                          <a:ln>
                            <a:noFill/>
                          </a:ln>
                          <a:solidFill>
                            <a:schemeClr val="tx1"/>
                          </a:solidFill>
                          <a:effectLst/>
                          <a:latin typeface="Times New Roman" pitchFamily="18" charset="0"/>
                          <a:cs typeface="Arial" charset="0"/>
                        </a:rPr>
                        <a:t>2021 год</a:t>
                      </a:r>
                    </a:p>
                    <a:p>
                      <a:pPr marL="560388" marR="0" lvl="0" indent="-93663" algn="l" defTabSz="914400" rtl="0" eaLnBrk="1" fontAlgn="base" latinLnBrk="0" hangingPunct="1">
                        <a:lnSpc>
                          <a:spcPct val="100000"/>
                        </a:lnSpc>
                        <a:spcBef>
                          <a:spcPct val="0"/>
                        </a:spcBef>
                        <a:spcAft>
                          <a:spcPct val="0"/>
                        </a:spcAft>
                        <a:buClrTx/>
                        <a:buSzTx/>
                        <a:buFontTx/>
                        <a:buNone/>
                        <a:tabLst/>
                      </a:pPr>
                      <a:r>
                        <a:rPr kumimoji="0" lang="ru-RU" sz="1800" b="1" i="0" u="none" strike="noStrike" cap="none" normalizeH="0" baseline="0" dirty="0" smtClean="0">
                          <a:ln>
                            <a:noFill/>
                          </a:ln>
                          <a:solidFill>
                            <a:schemeClr val="tx1"/>
                          </a:solidFill>
                          <a:effectLst/>
                          <a:latin typeface="Times New Roman" pitchFamily="18" charset="0"/>
                          <a:cs typeface="Arial" charset="0"/>
                        </a:rPr>
                        <a:t>прогноз</a:t>
                      </a:r>
                      <a:endParaRPr kumimoji="0" lang="ru-RU" sz="1800" b="0" i="0" u="none" strike="noStrike" cap="none" normalizeH="0" baseline="0" dirty="0" smtClean="0">
                        <a:ln>
                          <a:noFill/>
                        </a:ln>
                        <a:solidFill>
                          <a:schemeClr val="tx1"/>
                        </a:solidFill>
                        <a:effectLst/>
                        <a:latin typeface="Times New Roman" pitchFamily="18" charset="0"/>
                        <a:cs typeface="Arial" charset="0"/>
                      </a:endParaRPr>
                    </a:p>
                  </a:txBody>
                  <a:tcPr marL="0" marR="0" marT="0"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a:noFill/>
                    </a:lnTlToBr>
                    <a:lnBlToTr>
                      <a:noFill/>
                    </a:lnBlToTr>
                    <a:noFill/>
                  </a:tcPr>
                </a:tc>
                <a:tc>
                  <a:txBody>
                    <a:bodyPr/>
                    <a:lstStyle/>
                    <a:p>
                      <a:pPr marL="560388" marR="0" lvl="0" indent="-93663" algn="ctr" defTabSz="914400" rtl="0" eaLnBrk="1" fontAlgn="base" latinLnBrk="0" hangingPunct="1">
                        <a:lnSpc>
                          <a:spcPct val="100000"/>
                        </a:lnSpc>
                        <a:spcBef>
                          <a:spcPct val="0"/>
                        </a:spcBef>
                        <a:spcAft>
                          <a:spcPct val="0"/>
                        </a:spcAft>
                        <a:buClrTx/>
                        <a:buSzTx/>
                        <a:buFontTx/>
                        <a:buNone/>
                        <a:tabLst/>
                      </a:pPr>
                      <a:r>
                        <a:rPr kumimoji="0" lang="ru-RU" sz="1800" b="1" i="0" u="none" strike="noStrike" cap="none" normalizeH="0" baseline="0" dirty="0" smtClean="0">
                          <a:ln>
                            <a:noFill/>
                          </a:ln>
                          <a:solidFill>
                            <a:schemeClr val="tx1"/>
                          </a:solidFill>
                          <a:effectLst/>
                          <a:latin typeface="Times New Roman" pitchFamily="18" charset="0"/>
                          <a:cs typeface="Arial" charset="0"/>
                        </a:rPr>
                        <a:t>2022 год   прогноз</a:t>
                      </a:r>
                      <a:endParaRPr kumimoji="0" lang="ru-RU" sz="1800" b="0" i="0" u="none" strike="noStrike" cap="none" normalizeH="0" baseline="0" dirty="0" smtClean="0">
                        <a:ln>
                          <a:noFill/>
                        </a:ln>
                        <a:solidFill>
                          <a:schemeClr val="tx1"/>
                        </a:solidFill>
                        <a:effectLst/>
                        <a:latin typeface="Times New Roman" pitchFamily="18" charset="0"/>
                        <a:cs typeface="Arial" charset="0"/>
                      </a:endParaRPr>
                    </a:p>
                  </a:txBody>
                  <a:tcPr marL="0" marR="0" marT="0"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a:noFill/>
                    </a:lnTlToBr>
                    <a:lnBlToTr>
                      <a:noFill/>
                    </a:lnBlToTr>
                    <a:noFill/>
                  </a:tcPr>
                </a:tc>
              </a:tr>
              <a:tr h="511175">
                <a:tc>
                  <a:txBody>
                    <a:bodyPr/>
                    <a:lstStyle/>
                    <a:p>
                      <a:pPr marL="723900" marR="0" lvl="0" indent="0" algn="l" defTabSz="914400" rtl="0" eaLnBrk="1" fontAlgn="base" latinLnBrk="0" hangingPunct="1">
                        <a:lnSpc>
                          <a:spcPct val="100000"/>
                        </a:lnSpc>
                        <a:spcBef>
                          <a:spcPct val="0"/>
                        </a:spcBef>
                        <a:spcAft>
                          <a:spcPct val="0"/>
                        </a:spcAft>
                        <a:buClrTx/>
                        <a:buSzTx/>
                        <a:buFontTx/>
                        <a:buNone/>
                        <a:tabLst/>
                      </a:pPr>
                      <a:r>
                        <a:rPr kumimoji="0" lang="ru-RU" sz="2000" b="1" i="0" u="none" strike="noStrike" cap="none" normalizeH="0" baseline="0" smtClean="0">
                          <a:ln>
                            <a:noFill/>
                          </a:ln>
                          <a:solidFill>
                            <a:schemeClr val="tx1"/>
                          </a:solidFill>
                          <a:effectLst/>
                          <a:latin typeface="Times New Roman" pitchFamily="18" charset="0"/>
                          <a:cs typeface="Arial" charset="0"/>
                        </a:rPr>
                        <a:t>ДОХОДЫ, всего</a:t>
                      </a:r>
                      <a:endParaRPr kumimoji="0" lang="ru-RU" sz="2000" b="0" i="0" u="none" strike="noStrike" cap="none" normalizeH="0" baseline="0" smtClean="0">
                        <a:ln>
                          <a:noFill/>
                        </a:ln>
                        <a:solidFill>
                          <a:schemeClr val="tx1"/>
                        </a:solidFill>
                        <a:effectLst/>
                        <a:latin typeface="Times New Roman" pitchFamily="18" charset="0"/>
                        <a:cs typeface="Arial" charset="0"/>
                      </a:endParaRPr>
                    </a:p>
                  </a:txBody>
                  <a:tcPr marL="0" marR="0" marT="0"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noFill/>
                  </a:tcPr>
                </a:tc>
                <a:tc>
                  <a:txBody>
                    <a:bodyPr/>
                    <a:lstStyle/>
                    <a:p>
                      <a:pPr marL="409575" marR="0" lvl="0" indent="0" algn="l" defTabSz="914400" rtl="0" eaLnBrk="1" fontAlgn="base" latinLnBrk="0" hangingPunct="1">
                        <a:lnSpc>
                          <a:spcPct val="100000"/>
                        </a:lnSpc>
                        <a:spcBef>
                          <a:spcPct val="0"/>
                        </a:spcBef>
                        <a:spcAft>
                          <a:spcPct val="0"/>
                        </a:spcAft>
                        <a:buClrTx/>
                        <a:buSzTx/>
                        <a:buFontTx/>
                        <a:buNone/>
                        <a:tabLst/>
                      </a:pPr>
                      <a:r>
                        <a:rPr kumimoji="0" lang="ru-RU" sz="2400" b="0" i="0" u="none" strike="noStrike" cap="none" normalizeH="0" baseline="0" dirty="0" smtClean="0">
                          <a:ln>
                            <a:noFill/>
                          </a:ln>
                          <a:solidFill>
                            <a:schemeClr val="tx1"/>
                          </a:solidFill>
                          <a:effectLst/>
                          <a:latin typeface="Times New Roman" pitchFamily="18" charset="0"/>
                          <a:cs typeface="Arial" charset="0"/>
                        </a:rPr>
                        <a:t>1896276,6</a:t>
                      </a:r>
                      <a:endParaRPr kumimoji="0" lang="ru-RU" sz="2400" b="0" i="0" u="none" strike="noStrike" cap="none" normalizeH="0" baseline="0" dirty="0" smtClean="0">
                        <a:ln>
                          <a:noFill/>
                        </a:ln>
                        <a:solidFill>
                          <a:schemeClr val="tx1"/>
                        </a:solidFill>
                        <a:effectLst/>
                        <a:latin typeface="Times New Roman" pitchFamily="18" charset="0"/>
                        <a:cs typeface="Arial" charset="0"/>
                      </a:endParaRPr>
                    </a:p>
                  </a:txBody>
                  <a:tcPr marL="0" marR="0" marT="0"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noFill/>
                  </a:tcPr>
                </a:tc>
                <a:tc>
                  <a:txBody>
                    <a:bodyPr/>
                    <a:lstStyle/>
                    <a:p>
                      <a:pPr marL="409575" marR="0" lvl="0" indent="0" algn="l" defTabSz="914400" rtl="0" eaLnBrk="1" fontAlgn="base" latinLnBrk="0" hangingPunct="1">
                        <a:lnSpc>
                          <a:spcPct val="100000"/>
                        </a:lnSpc>
                        <a:spcBef>
                          <a:spcPct val="0"/>
                        </a:spcBef>
                        <a:spcAft>
                          <a:spcPct val="0"/>
                        </a:spcAft>
                        <a:buClrTx/>
                        <a:buSzTx/>
                        <a:buFontTx/>
                        <a:buNone/>
                        <a:tabLst/>
                      </a:pPr>
                      <a:r>
                        <a:rPr kumimoji="0" lang="ru-RU" sz="2400" b="0" i="0" u="none" strike="noStrike" cap="none" normalizeH="0" baseline="0" dirty="0" smtClean="0">
                          <a:ln>
                            <a:noFill/>
                          </a:ln>
                          <a:solidFill>
                            <a:schemeClr val="tx1"/>
                          </a:solidFill>
                          <a:effectLst/>
                          <a:latin typeface="Times New Roman" pitchFamily="18" charset="0"/>
                          <a:cs typeface="Arial" charset="0"/>
                        </a:rPr>
                        <a:t>1262744,8</a:t>
                      </a:r>
                    </a:p>
                  </a:txBody>
                  <a:tcPr marL="0" marR="0" marT="0"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noFill/>
                  </a:tcPr>
                </a:tc>
                <a:tc>
                  <a:txBody>
                    <a:bodyPr/>
                    <a:lstStyle/>
                    <a:p>
                      <a:pPr marL="409575" marR="0" lvl="0" indent="0" algn="l" defTabSz="914400" rtl="0" eaLnBrk="1" fontAlgn="base" latinLnBrk="0" hangingPunct="1">
                        <a:lnSpc>
                          <a:spcPct val="100000"/>
                        </a:lnSpc>
                        <a:spcBef>
                          <a:spcPct val="0"/>
                        </a:spcBef>
                        <a:spcAft>
                          <a:spcPct val="0"/>
                        </a:spcAft>
                        <a:buClrTx/>
                        <a:buSzTx/>
                        <a:buFontTx/>
                        <a:buNone/>
                        <a:tabLst/>
                      </a:pPr>
                      <a:r>
                        <a:rPr kumimoji="0" lang="ru-RU" sz="2400" b="0" i="0" u="none" strike="noStrike" cap="none" normalizeH="0" baseline="0" dirty="0" smtClean="0">
                          <a:ln>
                            <a:noFill/>
                          </a:ln>
                          <a:solidFill>
                            <a:schemeClr val="tx1"/>
                          </a:solidFill>
                          <a:effectLst/>
                          <a:latin typeface="Times New Roman" pitchFamily="18" charset="0"/>
                          <a:cs typeface="Arial" charset="0"/>
                        </a:rPr>
                        <a:t>978017,8</a:t>
                      </a:r>
                    </a:p>
                  </a:txBody>
                  <a:tcPr marL="0" marR="0" marT="0"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noFill/>
                  </a:tcPr>
                </a:tc>
              </a:tr>
              <a:tr h="371475">
                <a:tc>
                  <a:txBody>
                    <a:bodyPr/>
                    <a:lstStyle/>
                    <a:p>
                      <a:pPr marL="84138" marR="0" lvl="0" indent="0" algn="l" defTabSz="914400" rtl="0" eaLnBrk="1" fontAlgn="base" latinLnBrk="0" hangingPunct="1">
                        <a:lnSpc>
                          <a:spcPct val="100000"/>
                        </a:lnSpc>
                        <a:spcBef>
                          <a:spcPct val="0"/>
                        </a:spcBef>
                        <a:spcAft>
                          <a:spcPct val="0"/>
                        </a:spcAft>
                        <a:buClrTx/>
                        <a:buSzTx/>
                        <a:buFontTx/>
                        <a:buNone/>
                        <a:tabLst/>
                      </a:pPr>
                      <a:r>
                        <a:rPr kumimoji="0" lang="ru-RU" sz="1600" b="0" i="1" u="none" strike="noStrike" cap="none" normalizeH="0" baseline="0" smtClean="0">
                          <a:ln>
                            <a:noFill/>
                          </a:ln>
                          <a:solidFill>
                            <a:schemeClr val="tx1"/>
                          </a:solidFill>
                          <a:effectLst/>
                          <a:latin typeface="Times New Roman" pitchFamily="18" charset="0"/>
                          <a:cs typeface="Arial" charset="0"/>
                        </a:rPr>
                        <a:t>Из них:</a:t>
                      </a:r>
                      <a:endParaRPr kumimoji="0" lang="ru-RU" sz="1600" b="0" i="0" u="none" strike="noStrike" cap="none" normalizeH="0" baseline="0" smtClean="0">
                        <a:ln>
                          <a:noFill/>
                        </a:ln>
                        <a:solidFill>
                          <a:schemeClr val="tx1"/>
                        </a:solidFill>
                        <a:effectLst/>
                        <a:latin typeface="Times New Roman" pitchFamily="18" charset="0"/>
                        <a:cs typeface="Arial" charset="0"/>
                      </a:endParaRPr>
                    </a:p>
                  </a:txBody>
                  <a:tcPr marL="0" marR="0" marT="0"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ru-RU" sz="1600" b="0" i="0" u="none" strike="noStrike" cap="none" normalizeH="0" baseline="0" smtClean="0">
                        <a:ln>
                          <a:noFill/>
                        </a:ln>
                        <a:solidFill>
                          <a:schemeClr val="tx1"/>
                        </a:solidFill>
                        <a:effectLst/>
                        <a:latin typeface="Times New Roman" pitchFamily="18" charset="0"/>
                        <a:cs typeface="Arial" charset="0"/>
                      </a:endParaRPr>
                    </a:p>
                  </a:txBody>
                  <a:tcPr marL="0" marR="0" marT="0"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ru-RU" sz="1600" b="0" i="0" u="none" strike="noStrike" cap="none" normalizeH="0" baseline="0" smtClean="0">
                        <a:ln>
                          <a:noFill/>
                        </a:ln>
                        <a:solidFill>
                          <a:schemeClr val="tx1"/>
                        </a:solidFill>
                        <a:effectLst/>
                        <a:latin typeface="Times New Roman" pitchFamily="18" charset="0"/>
                        <a:cs typeface="Arial" charset="0"/>
                      </a:endParaRPr>
                    </a:p>
                  </a:txBody>
                  <a:tcPr marL="0" marR="0" marT="0"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ru-RU" sz="1600" b="0" i="0" u="none" strike="noStrike" cap="none" normalizeH="0" baseline="0" smtClean="0">
                        <a:ln>
                          <a:noFill/>
                        </a:ln>
                        <a:solidFill>
                          <a:schemeClr val="tx1"/>
                        </a:solidFill>
                        <a:effectLst/>
                        <a:latin typeface="Times New Roman" pitchFamily="18" charset="0"/>
                        <a:cs typeface="Arial" charset="0"/>
                      </a:endParaRPr>
                    </a:p>
                  </a:txBody>
                  <a:tcPr marL="0" marR="0" marT="0"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noFill/>
                  </a:tcPr>
                </a:tc>
              </a:tr>
              <a:tr h="1022350">
                <a:tc>
                  <a:txBody>
                    <a:bodyPr/>
                    <a:lstStyle/>
                    <a:p>
                      <a:pPr marL="107950" marR="0" lvl="0" indent="0" algn="l" defTabSz="914400" rtl="0" eaLnBrk="1" fontAlgn="base" latinLnBrk="0" hangingPunct="1">
                        <a:lnSpc>
                          <a:spcPct val="100000"/>
                        </a:lnSpc>
                        <a:spcBef>
                          <a:spcPct val="0"/>
                        </a:spcBef>
                        <a:spcAft>
                          <a:spcPct val="0"/>
                        </a:spcAft>
                        <a:buClrTx/>
                        <a:buSzTx/>
                        <a:buFontTx/>
                        <a:buNone/>
                        <a:tabLst/>
                      </a:pPr>
                      <a:r>
                        <a:rPr kumimoji="0" lang="ru-RU" sz="2000" b="1" i="1" u="none" strike="noStrike" cap="none" normalizeH="0" baseline="0" smtClean="0">
                          <a:ln>
                            <a:noFill/>
                          </a:ln>
                          <a:solidFill>
                            <a:schemeClr val="tx1"/>
                          </a:solidFill>
                          <a:effectLst/>
                          <a:latin typeface="Times New Roman" pitchFamily="18" charset="0"/>
                          <a:cs typeface="Arial" charset="0"/>
                        </a:rPr>
                        <a:t>Налоговые и неналоговые  Безвозмездные перечисления</a:t>
                      </a:r>
                      <a:endParaRPr kumimoji="0" lang="ru-RU" sz="2000" b="0" i="0" u="none" strike="noStrike" cap="none" normalizeH="0" baseline="0" smtClean="0">
                        <a:ln>
                          <a:noFill/>
                        </a:ln>
                        <a:solidFill>
                          <a:schemeClr val="tx1"/>
                        </a:solidFill>
                        <a:effectLst/>
                        <a:latin typeface="Times New Roman" pitchFamily="18" charset="0"/>
                        <a:cs typeface="Arial" charset="0"/>
                      </a:endParaRPr>
                    </a:p>
                  </a:txBody>
                  <a:tcPr marL="0" marR="0" marT="0"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noFill/>
                  </a:tcPr>
                </a:tc>
                <a:tc>
                  <a:txBody>
                    <a:bodyPr/>
                    <a:lstStyle/>
                    <a:p>
                      <a:pPr marL="409575" marR="0" lvl="0" indent="0" algn="l" defTabSz="914400" rtl="0" eaLnBrk="1" fontAlgn="base" latinLnBrk="0" hangingPunct="1">
                        <a:lnSpc>
                          <a:spcPct val="100000"/>
                        </a:lnSpc>
                        <a:spcBef>
                          <a:spcPct val="0"/>
                        </a:spcBef>
                        <a:spcAft>
                          <a:spcPct val="0"/>
                        </a:spcAft>
                        <a:buClrTx/>
                        <a:buSzTx/>
                        <a:buFontTx/>
                        <a:buNone/>
                        <a:tabLst/>
                      </a:pPr>
                      <a:r>
                        <a:rPr kumimoji="0" lang="ru-RU" sz="2400" b="0" i="0" u="none" strike="noStrike" cap="none" normalizeH="0" baseline="0" dirty="0" smtClean="0">
                          <a:ln>
                            <a:noFill/>
                          </a:ln>
                          <a:solidFill>
                            <a:schemeClr val="tx1"/>
                          </a:solidFill>
                          <a:effectLst/>
                          <a:latin typeface="Times New Roman" pitchFamily="18" charset="0"/>
                          <a:cs typeface="Arial" charset="0"/>
                        </a:rPr>
                        <a:t>410484,8</a:t>
                      </a:r>
                    </a:p>
                    <a:p>
                      <a:pPr marL="409575" marR="0" lvl="0" indent="0" algn="l" defTabSz="914400" rtl="0" eaLnBrk="1" fontAlgn="base" latinLnBrk="0" hangingPunct="1">
                        <a:lnSpc>
                          <a:spcPct val="100000"/>
                        </a:lnSpc>
                        <a:spcBef>
                          <a:spcPct val="0"/>
                        </a:spcBef>
                        <a:spcAft>
                          <a:spcPct val="0"/>
                        </a:spcAft>
                        <a:buClrTx/>
                        <a:buSzTx/>
                        <a:buFontTx/>
                        <a:buNone/>
                        <a:tabLst/>
                      </a:pPr>
                      <a:r>
                        <a:rPr kumimoji="0" lang="ru-RU" sz="2400" b="0" i="0" u="none" strike="noStrike" cap="none" normalizeH="0" baseline="0" dirty="0" smtClean="0">
                          <a:ln>
                            <a:noFill/>
                          </a:ln>
                          <a:solidFill>
                            <a:schemeClr val="tx1"/>
                          </a:solidFill>
                          <a:effectLst/>
                          <a:latin typeface="Times New Roman" pitchFamily="18" charset="0"/>
                          <a:cs typeface="Arial" charset="0"/>
                        </a:rPr>
                        <a:t>1485791,8</a:t>
                      </a:r>
                      <a:endParaRPr kumimoji="0" lang="ru-RU" sz="2400" b="0" i="0" u="none" strike="noStrike" cap="none" normalizeH="0" baseline="0" dirty="0" smtClean="0">
                        <a:ln>
                          <a:noFill/>
                        </a:ln>
                        <a:solidFill>
                          <a:schemeClr val="tx1"/>
                        </a:solidFill>
                        <a:effectLst/>
                        <a:latin typeface="Times New Roman" pitchFamily="18" charset="0"/>
                        <a:cs typeface="Arial" charset="0"/>
                      </a:endParaRPr>
                    </a:p>
                  </a:txBody>
                  <a:tcPr marL="0" marR="0" marT="0"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noFill/>
                  </a:tcPr>
                </a:tc>
                <a:tc>
                  <a:txBody>
                    <a:bodyPr/>
                    <a:lstStyle/>
                    <a:p>
                      <a:pPr marL="409575" marR="0" lvl="0" indent="0" algn="l" defTabSz="914400" rtl="0" eaLnBrk="1" fontAlgn="base" latinLnBrk="0" hangingPunct="1">
                        <a:lnSpc>
                          <a:spcPct val="100000"/>
                        </a:lnSpc>
                        <a:spcBef>
                          <a:spcPct val="0"/>
                        </a:spcBef>
                        <a:spcAft>
                          <a:spcPct val="0"/>
                        </a:spcAft>
                        <a:buClrTx/>
                        <a:buSzTx/>
                        <a:buFontTx/>
                        <a:buNone/>
                        <a:tabLst/>
                      </a:pPr>
                      <a:r>
                        <a:rPr kumimoji="0" lang="ru-RU" sz="2400" b="0" i="0" u="none" strike="noStrike" cap="none" normalizeH="0" baseline="0" dirty="0" smtClean="0">
                          <a:ln>
                            <a:noFill/>
                          </a:ln>
                          <a:solidFill>
                            <a:schemeClr val="tx1"/>
                          </a:solidFill>
                          <a:effectLst/>
                          <a:latin typeface="Times New Roman" pitchFamily="18" charset="0"/>
                          <a:cs typeface="Arial" charset="0"/>
                        </a:rPr>
                        <a:t>417969,9 844774,9</a:t>
                      </a:r>
                    </a:p>
                  </a:txBody>
                  <a:tcPr marL="0" marR="0" marT="0"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noFill/>
                  </a:tcPr>
                </a:tc>
                <a:tc>
                  <a:txBody>
                    <a:bodyPr/>
                    <a:lstStyle/>
                    <a:p>
                      <a:pPr marL="409575" marR="0" lvl="0" indent="0" algn="l" defTabSz="914400" rtl="0" eaLnBrk="1" fontAlgn="base" latinLnBrk="0" hangingPunct="1">
                        <a:lnSpc>
                          <a:spcPct val="100000"/>
                        </a:lnSpc>
                        <a:spcBef>
                          <a:spcPct val="0"/>
                        </a:spcBef>
                        <a:spcAft>
                          <a:spcPct val="0"/>
                        </a:spcAft>
                        <a:buClrTx/>
                        <a:buSzTx/>
                        <a:buFontTx/>
                        <a:buNone/>
                        <a:tabLst/>
                      </a:pPr>
                      <a:r>
                        <a:rPr kumimoji="0" lang="ru-RU" sz="2400" b="0" i="0" u="none" strike="noStrike" cap="none" normalizeH="0" baseline="0" dirty="0" smtClean="0">
                          <a:ln>
                            <a:noFill/>
                          </a:ln>
                          <a:solidFill>
                            <a:schemeClr val="tx1"/>
                          </a:solidFill>
                          <a:effectLst/>
                          <a:latin typeface="Times New Roman" pitchFamily="18" charset="0"/>
                          <a:cs typeface="Arial" charset="0"/>
                        </a:rPr>
                        <a:t>452189,5 525828,3</a:t>
                      </a:r>
                    </a:p>
                  </a:txBody>
                  <a:tcPr marL="0" marR="0" marT="0"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noFill/>
                  </a:tcPr>
                </a:tc>
              </a:tr>
              <a:tr h="782638">
                <a:tc>
                  <a:txBody>
                    <a:bodyPr/>
                    <a:lstStyle/>
                    <a:p>
                      <a:pPr marL="688975" marR="0" lvl="0" indent="0" algn="l" defTabSz="914400" rtl="0" eaLnBrk="1" fontAlgn="base" latinLnBrk="0" hangingPunct="1">
                        <a:lnSpc>
                          <a:spcPct val="100000"/>
                        </a:lnSpc>
                        <a:spcBef>
                          <a:spcPct val="0"/>
                        </a:spcBef>
                        <a:spcAft>
                          <a:spcPct val="0"/>
                        </a:spcAft>
                        <a:buClrTx/>
                        <a:buSzTx/>
                        <a:buFontTx/>
                        <a:buNone/>
                        <a:tabLst/>
                      </a:pPr>
                      <a:r>
                        <a:rPr kumimoji="0" lang="ru-RU" sz="2000" b="1" i="0" u="none" strike="noStrike" cap="none" normalizeH="0" baseline="0" smtClean="0">
                          <a:ln>
                            <a:noFill/>
                          </a:ln>
                          <a:solidFill>
                            <a:schemeClr val="tx1"/>
                          </a:solidFill>
                          <a:effectLst/>
                          <a:latin typeface="Times New Roman" pitchFamily="18" charset="0"/>
                          <a:cs typeface="Arial" charset="0"/>
                        </a:rPr>
                        <a:t>РАСХОДЫ, всего</a:t>
                      </a:r>
                      <a:endParaRPr kumimoji="0" lang="ru-RU" sz="2000" b="0" i="0" u="none" strike="noStrike" cap="none" normalizeH="0" baseline="0" smtClean="0">
                        <a:ln>
                          <a:noFill/>
                        </a:ln>
                        <a:solidFill>
                          <a:schemeClr val="tx1"/>
                        </a:solidFill>
                        <a:effectLst/>
                        <a:latin typeface="Times New Roman" pitchFamily="18" charset="0"/>
                        <a:cs typeface="Arial" charset="0"/>
                      </a:endParaRPr>
                    </a:p>
                  </a:txBody>
                  <a:tcPr marL="0" marR="0" marT="0"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noFill/>
                  </a:tcPr>
                </a:tc>
                <a:tc>
                  <a:txBody>
                    <a:bodyPr/>
                    <a:lstStyle/>
                    <a:p>
                      <a:pPr marL="409575" marR="0" lvl="0" indent="0" algn="l" defTabSz="914400" rtl="0" eaLnBrk="1" fontAlgn="base" latinLnBrk="0" hangingPunct="1">
                        <a:lnSpc>
                          <a:spcPct val="100000"/>
                        </a:lnSpc>
                        <a:spcBef>
                          <a:spcPct val="0"/>
                        </a:spcBef>
                        <a:spcAft>
                          <a:spcPct val="0"/>
                        </a:spcAft>
                        <a:buClrTx/>
                        <a:buSzTx/>
                        <a:buFontTx/>
                        <a:buNone/>
                        <a:tabLst/>
                      </a:pPr>
                      <a:r>
                        <a:rPr kumimoji="0" lang="ru-RU" sz="2200" b="0" i="0" u="none" strike="noStrike" cap="none" normalizeH="0" baseline="0" dirty="0" smtClean="0">
                          <a:ln>
                            <a:noFill/>
                          </a:ln>
                          <a:solidFill>
                            <a:schemeClr val="tx1"/>
                          </a:solidFill>
                          <a:effectLst/>
                          <a:latin typeface="Arial" charset="0"/>
                          <a:cs typeface="Arial" charset="0"/>
                        </a:rPr>
                        <a:t>1937325,1</a:t>
                      </a:r>
                      <a:endParaRPr kumimoji="0" lang="ru-RU" sz="2200" b="0" i="0" u="none" strike="noStrike" cap="none" normalizeH="0" baseline="0" dirty="0" smtClean="0">
                        <a:ln>
                          <a:noFill/>
                        </a:ln>
                        <a:solidFill>
                          <a:schemeClr val="tx1"/>
                        </a:solidFill>
                        <a:effectLst/>
                        <a:latin typeface="Arial" charset="0"/>
                        <a:cs typeface="Arial" charset="0"/>
                      </a:endParaRPr>
                    </a:p>
                  </a:txBody>
                  <a:tcPr marL="0" marR="0" marT="0"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noFill/>
                  </a:tcPr>
                </a:tc>
                <a:tc>
                  <a:txBody>
                    <a:bodyPr/>
                    <a:lstStyle/>
                    <a:p>
                      <a:pPr marL="409575" marR="0" lvl="0" indent="0" algn="l" defTabSz="914400" rtl="0" eaLnBrk="1" fontAlgn="base" latinLnBrk="0" hangingPunct="1">
                        <a:lnSpc>
                          <a:spcPct val="100000"/>
                        </a:lnSpc>
                        <a:spcBef>
                          <a:spcPct val="0"/>
                        </a:spcBef>
                        <a:spcAft>
                          <a:spcPct val="0"/>
                        </a:spcAft>
                        <a:buClrTx/>
                        <a:buSzTx/>
                        <a:buFontTx/>
                        <a:buNone/>
                        <a:tabLst/>
                      </a:pPr>
                      <a:r>
                        <a:rPr kumimoji="0" lang="ru-RU" sz="2200" b="0" i="0" u="none" strike="noStrike" cap="none" normalizeH="0" baseline="0" dirty="0" smtClean="0">
                          <a:ln>
                            <a:noFill/>
                          </a:ln>
                          <a:solidFill>
                            <a:schemeClr val="tx1"/>
                          </a:solidFill>
                          <a:effectLst/>
                          <a:latin typeface="Arial" charset="0"/>
                          <a:cs typeface="Arial" charset="0"/>
                        </a:rPr>
                        <a:t>1304541,8</a:t>
                      </a:r>
                      <a:endParaRPr kumimoji="0" lang="ru-RU" sz="2200" b="0" i="0" u="none" strike="noStrike" cap="none" normalizeH="0" baseline="0" dirty="0" smtClean="0">
                        <a:ln>
                          <a:noFill/>
                        </a:ln>
                        <a:solidFill>
                          <a:schemeClr val="tx1"/>
                        </a:solidFill>
                        <a:effectLst/>
                        <a:latin typeface="Arial" charset="0"/>
                        <a:cs typeface="Arial" charset="0"/>
                      </a:endParaRPr>
                    </a:p>
                  </a:txBody>
                  <a:tcPr marL="0" marR="0" marT="0"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noFill/>
                  </a:tcPr>
                </a:tc>
                <a:tc>
                  <a:txBody>
                    <a:bodyPr/>
                    <a:lstStyle/>
                    <a:p>
                      <a:pPr marL="409575" marR="0" lvl="0" indent="0" algn="l" defTabSz="914400" rtl="0" eaLnBrk="1" fontAlgn="base" latinLnBrk="0" hangingPunct="1">
                        <a:lnSpc>
                          <a:spcPct val="100000"/>
                        </a:lnSpc>
                        <a:spcBef>
                          <a:spcPct val="0"/>
                        </a:spcBef>
                        <a:spcAft>
                          <a:spcPct val="0"/>
                        </a:spcAft>
                        <a:buClrTx/>
                        <a:buSzTx/>
                        <a:buFontTx/>
                        <a:buNone/>
                        <a:tabLst/>
                      </a:pPr>
                      <a:r>
                        <a:rPr kumimoji="0" lang="ru-RU" sz="2200" b="0" i="0" u="none" strike="noStrike" cap="none" normalizeH="0" baseline="0" dirty="0" smtClean="0">
                          <a:ln>
                            <a:noFill/>
                          </a:ln>
                          <a:solidFill>
                            <a:schemeClr val="tx1"/>
                          </a:solidFill>
                          <a:effectLst/>
                          <a:latin typeface="Arial" charset="0"/>
                          <a:cs typeface="Arial" charset="0"/>
                        </a:rPr>
                        <a:t>1023236,7</a:t>
                      </a:r>
                      <a:endParaRPr kumimoji="0" lang="ru-RU" sz="2200" b="0" i="0" u="none" strike="noStrike" cap="none" normalizeH="0" baseline="0" dirty="0" smtClean="0">
                        <a:ln>
                          <a:noFill/>
                        </a:ln>
                        <a:solidFill>
                          <a:schemeClr val="tx1"/>
                        </a:solidFill>
                        <a:effectLst/>
                        <a:latin typeface="Arial" charset="0"/>
                        <a:cs typeface="Arial" charset="0"/>
                      </a:endParaRPr>
                    </a:p>
                    <a:p>
                      <a:pPr marL="409575" marR="0" lvl="0" indent="0" algn="l" defTabSz="914400" rtl="0" eaLnBrk="1" fontAlgn="base" latinLnBrk="0" hangingPunct="1">
                        <a:lnSpc>
                          <a:spcPct val="100000"/>
                        </a:lnSpc>
                        <a:spcBef>
                          <a:spcPct val="0"/>
                        </a:spcBef>
                        <a:spcAft>
                          <a:spcPct val="0"/>
                        </a:spcAft>
                        <a:buClrTx/>
                        <a:buSzTx/>
                        <a:buFontTx/>
                        <a:buNone/>
                        <a:tabLst/>
                      </a:pPr>
                      <a:endParaRPr kumimoji="0" lang="ru-RU" sz="2200" b="0" i="0" u="none" strike="noStrike" cap="none" normalizeH="0" baseline="0" dirty="0" smtClean="0">
                        <a:ln>
                          <a:noFill/>
                        </a:ln>
                        <a:solidFill>
                          <a:schemeClr val="tx1"/>
                        </a:solidFill>
                        <a:effectLst/>
                        <a:latin typeface="Times New Roman" pitchFamily="18" charset="0"/>
                        <a:cs typeface="Arial" charset="0"/>
                      </a:endParaRPr>
                    </a:p>
                  </a:txBody>
                  <a:tcPr marL="0" marR="0" marT="0"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noFill/>
                  </a:tcPr>
                </a:tc>
              </a:tr>
              <a:tr h="782638">
                <a:tc>
                  <a:txBody>
                    <a:bodyPr/>
                    <a:lstStyle/>
                    <a:p>
                      <a:pPr marL="936625" marR="0" lvl="0" indent="0" algn="l" defTabSz="914400" rtl="0" eaLnBrk="1" fontAlgn="base" latinLnBrk="0" hangingPunct="1">
                        <a:lnSpc>
                          <a:spcPct val="100000"/>
                        </a:lnSpc>
                        <a:spcBef>
                          <a:spcPct val="0"/>
                        </a:spcBef>
                        <a:spcAft>
                          <a:spcPct val="0"/>
                        </a:spcAft>
                        <a:buClrTx/>
                        <a:buSzTx/>
                        <a:buFontTx/>
                        <a:buNone/>
                        <a:tabLst/>
                      </a:pPr>
                      <a:r>
                        <a:rPr kumimoji="0" lang="ru-RU" sz="2000" b="1" i="0" u="none" strike="noStrike" cap="none" normalizeH="0" baseline="0" smtClean="0">
                          <a:ln>
                            <a:noFill/>
                          </a:ln>
                          <a:solidFill>
                            <a:schemeClr val="tx1"/>
                          </a:solidFill>
                          <a:effectLst/>
                          <a:latin typeface="Times New Roman" pitchFamily="18" charset="0"/>
                          <a:cs typeface="Arial" charset="0"/>
                        </a:rPr>
                        <a:t>Дефицит (-)</a:t>
                      </a:r>
                    </a:p>
                    <a:p>
                      <a:pPr marL="936625" marR="0" lvl="0" indent="0" algn="l" defTabSz="914400" rtl="0" eaLnBrk="1" fontAlgn="base" latinLnBrk="0" hangingPunct="1">
                        <a:lnSpc>
                          <a:spcPct val="100000"/>
                        </a:lnSpc>
                        <a:spcBef>
                          <a:spcPct val="0"/>
                        </a:spcBef>
                        <a:spcAft>
                          <a:spcPct val="0"/>
                        </a:spcAft>
                        <a:buClrTx/>
                        <a:buSzTx/>
                        <a:buFontTx/>
                        <a:buNone/>
                        <a:tabLst/>
                      </a:pPr>
                      <a:r>
                        <a:rPr kumimoji="0" lang="ru-RU" sz="2000" b="1" i="0" u="none" strike="noStrike" cap="none" normalizeH="0" baseline="0" smtClean="0">
                          <a:ln>
                            <a:noFill/>
                          </a:ln>
                          <a:solidFill>
                            <a:schemeClr val="tx1"/>
                          </a:solidFill>
                          <a:effectLst/>
                          <a:latin typeface="Times New Roman" pitchFamily="18" charset="0"/>
                          <a:cs typeface="Arial" charset="0"/>
                        </a:rPr>
                        <a:t>Профицит (+)</a:t>
                      </a:r>
                      <a:endParaRPr kumimoji="0" lang="ru-RU" sz="2000" b="0" i="0" u="none" strike="noStrike" cap="none" normalizeH="0" baseline="0" smtClean="0">
                        <a:ln>
                          <a:noFill/>
                        </a:ln>
                        <a:solidFill>
                          <a:schemeClr val="tx1"/>
                        </a:solidFill>
                        <a:effectLst/>
                        <a:latin typeface="Times New Roman" pitchFamily="18" charset="0"/>
                        <a:cs typeface="Arial" charset="0"/>
                      </a:endParaRPr>
                    </a:p>
                  </a:txBody>
                  <a:tcPr marL="0" marR="0" marT="0"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noFill/>
                  </a:tcPr>
                </a:tc>
                <a:tc>
                  <a:txBody>
                    <a:bodyPr/>
                    <a:lstStyle/>
                    <a:p>
                      <a:pPr marL="328613" marR="0" lvl="0" indent="0" algn="l" defTabSz="914400" rtl="0" eaLnBrk="1" fontAlgn="base" latinLnBrk="0" hangingPunct="1">
                        <a:lnSpc>
                          <a:spcPct val="100000"/>
                        </a:lnSpc>
                        <a:spcBef>
                          <a:spcPct val="0"/>
                        </a:spcBef>
                        <a:spcAft>
                          <a:spcPct val="0"/>
                        </a:spcAft>
                        <a:buClrTx/>
                        <a:buSzTx/>
                        <a:buFontTx/>
                        <a:buNone/>
                        <a:tabLst/>
                      </a:pPr>
                      <a:r>
                        <a:rPr kumimoji="0" lang="ru-RU" sz="2400" b="1" i="0" u="none" strike="noStrike" cap="none" normalizeH="0" baseline="0" dirty="0" smtClean="0">
                          <a:ln>
                            <a:noFill/>
                          </a:ln>
                          <a:solidFill>
                            <a:schemeClr val="tx1"/>
                          </a:solidFill>
                          <a:effectLst/>
                          <a:latin typeface="Arial" charset="0"/>
                          <a:cs typeface="Arial" charset="0"/>
                        </a:rPr>
                        <a:t>-41048,5</a:t>
                      </a:r>
                      <a:endParaRPr kumimoji="0" lang="ru-RU" sz="2400" b="1" i="0" u="none" strike="noStrike" cap="none" normalizeH="0" baseline="0" dirty="0" smtClean="0">
                        <a:ln>
                          <a:noFill/>
                        </a:ln>
                        <a:solidFill>
                          <a:schemeClr val="tx1"/>
                        </a:solidFill>
                        <a:effectLst/>
                        <a:latin typeface="Arial" charset="0"/>
                        <a:cs typeface="Arial" charset="0"/>
                      </a:endParaRPr>
                    </a:p>
                  </a:txBody>
                  <a:tcPr marL="0" marR="0" marT="0"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noFill/>
                  </a:tcPr>
                </a:tc>
                <a:tc>
                  <a:txBody>
                    <a:bodyPr/>
                    <a:lstStyle/>
                    <a:p>
                      <a:pPr marL="406400" marR="0" lvl="0" indent="0" algn="l" defTabSz="914400" rtl="0" eaLnBrk="1" fontAlgn="base" latinLnBrk="0" hangingPunct="1">
                        <a:lnSpc>
                          <a:spcPct val="100000"/>
                        </a:lnSpc>
                        <a:spcBef>
                          <a:spcPct val="0"/>
                        </a:spcBef>
                        <a:spcAft>
                          <a:spcPct val="0"/>
                        </a:spcAft>
                        <a:buClrTx/>
                        <a:buSzTx/>
                        <a:buFontTx/>
                        <a:buNone/>
                        <a:tabLst/>
                      </a:pPr>
                      <a:r>
                        <a:rPr kumimoji="0" lang="ru-RU" sz="2400" b="1" i="0" u="none" strike="noStrike" cap="none" normalizeH="0" baseline="0" dirty="0" smtClean="0">
                          <a:ln>
                            <a:noFill/>
                          </a:ln>
                          <a:solidFill>
                            <a:schemeClr val="tx1"/>
                          </a:solidFill>
                          <a:effectLst/>
                          <a:latin typeface="Arial" charset="0"/>
                          <a:cs typeface="Arial" charset="0"/>
                        </a:rPr>
                        <a:t>-41797,0</a:t>
                      </a:r>
                      <a:endParaRPr kumimoji="0" lang="ru-RU" sz="2400" b="0" i="0" u="none" strike="noStrike" cap="none" normalizeH="0" baseline="0" dirty="0" smtClean="0">
                        <a:ln>
                          <a:noFill/>
                        </a:ln>
                        <a:solidFill>
                          <a:schemeClr val="tx1"/>
                        </a:solidFill>
                        <a:effectLst/>
                        <a:latin typeface="Arial" charset="0"/>
                        <a:cs typeface="Arial" charset="0"/>
                      </a:endParaRPr>
                    </a:p>
                  </a:txBody>
                  <a:tcPr marL="0" marR="0" marT="0"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noFill/>
                  </a:tcPr>
                </a:tc>
                <a:tc>
                  <a:txBody>
                    <a:bodyPr/>
                    <a:lstStyle/>
                    <a:p>
                      <a:pPr marL="406400" marR="0" lvl="0" indent="0" algn="l" defTabSz="914400" rtl="0" eaLnBrk="1" fontAlgn="base" latinLnBrk="0" hangingPunct="1">
                        <a:lnSpc>
                          <a:spcPct val="100000"/>
                        </a:lnSpc>
                        <a:spcBef>
                          <a:spcPct val="0"/>
                        </a:spcBef>
                        <a:spcAft>
                          <a:spcPct val="0"/>
                        </a:spcAft>
                        <a:buClrTx/>
                        <a:buSzTx/>
                        <a:buFontTx/>
                        <a:buNone/>
                        <a:tabLst/>
                      </a:pPr>
                      <a:r>
                        <a:rPr kumimoji="0" lang="ru-RU" sz="2400" b="1" i="0" u="none" strike="noStrike" cap="none" normalizeH="0" baseline="0" dirty="0" smtClean="0">
                          <a:ln>
                            <a:noFill/>
                          </a:ln>
                          <a:solidFill>
                            <a:schemeClr val="tx1"/>
                          </a:solidFill>
                          <a:effectLst/>
                          <a:latin typeface="Arial" charset="0"/>
                          <a:cs typeface="Arial" charset="0"/>
                        </a:rPr>
                        <a:t>-45218,9</a:t>
                      </a:r>
                      <a:endParaRPr kumimoji="0" lang="ru-RU" sz="2400" b="0" i="0" u="none" strike="noStrike" cap="none" normalizeH="0" baseline="0" dirty="0" smtClean="0">
                        <a:ln>
                          <a:noFill/>
                        </a:ln>
                        <a:solidFill>
                          <a:schemeClr val="tx1"/>
                        </a:solidFill>
                        <a:effectLst/>
                        <a:latin typeface="Arial" charset="0"/>
                        <a:cs typeface="Arial" charset="0"/>
                      </a:endParaRPr>
                    </a:p>
                  </a:txBody>
                  <a:tcPr marL="0" marR="0" marT="0"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noFill/>
                  </a:tcPr>
                </a:tc>
              </a:tr>
            </a:tbl>
          </a:graphicData>
        </a:graphic>
      </p:graphicFrame>
      <p:sp>
        <p:nvSpPr>
          <p:cNvPr id="17472" name="Прямоугольник 30"/>
          <p:cNvSpPr>
            <a:spLocks noChangeArrowheads="1"/>
          </p:cNvSpPr>
          <p:nvPr/>
        </p:nvSpPr>
        <p:spPr bwMode="auto">
          <a:xfrm>
            <a:off x="457200" y="228600"/>
            <a:ext cx="8458200" cy="762000"/>
          </a:xfrm>
          <a:prstGeom prst="rect">
            <a:avLst/>
          </a:prstGeom>
          <a:solidFill>
            <a:srgbClr val="009900">
              <a:alpha val="14117"/>
            </a:srgbClr>
          </a:solidFill>
          <a:ln w="25400" algn="ctr">
            <a:solidFill>
              <a:srgbClr val="385D8A"/>
            </a:solidFill>
            <a:miter lim="800000"/>
            <a:headEnd/>
            <a:tailEnd/>
          </a:ln>
        </p:spPr>
        <p:txBody>
          <a:bodyPr anchor="ctr"/>
          <a:lstStyle/>
          <a:p>
            <a:pPr algn="ctr"/>
            <a:r>
              <a:rPr lang="ru-RU" sz="2400" b="1" i="1">
                <a:solidFill>
                  <a:srgbClr val="006600"/>
                </a:solidFill>
              </a:rPr>
              <a:t>Основные параметры </a:t>
            </a:r>
          </a:p>
          <a:p>
            <a:pPr algn="ctr"/>
            <a:r>
              <a:rPr lang="ru-RU" sz="2400" b="1" i="1">
                <a:solidFill>
                  <a:srgbClr val="006600"/>
                </a:solidFill>
              </a:rPr>
              <a:t>бюджета муниципального района</a:t>
            </a:r>
            <a:endParaRPr lang="ru-RU" sz="2800" b="1" i="1">
              <a:solidFill>
                <a:srgbClr val="006600"/>
              </a:solidFill>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object 2"/>
          <p:cNvSpPr>
            <a:spLocks/>
          </p:cNvSpPr>
          <p:nvPr/>
        </p:nvSpPr>
        <p:spPr bwMode="auto">
          <a:xfrm>
            <a:off x="7634288" y="3213100"/>
            <a:ext cx="0" cy="141288"/>
          </a:xfrm>
          <a:custGeom>
            <a:avLst/>
            <a:gdLst>
              <a:gd name="T0" fmla="*/ 0 w 126"/>
              <a:gd name="T1" fmla="*/ 0 h 142112"/>
              <a:gd name="T2" fmla="*/ 0 w 126"/>
              <a:gd name="T3" fmla="*/ 131002 h 142112"/>
              <a:gd name="T4" fmla="*/ 0 60000 65536"/>
              <a:gd name="T5" fmla="*/ 0 60000 65536"/>
              <a:gd name="T6" fmla="*/ 0 w 126"/>
              <a:gd name="T7" fmla="*/ 0 h 142112"/>
              <a:gd name="T8" fmla="*/ 0 w 126"/>
              <a:gd name="T9" fmla="*/ 142112 h 142112"/>
            </a:gdLst>
            <a:ahLst/>
            <a:cxnLst>
              <a:cxn ang="T4">
                <a:pos x="T0" y="T1"/>
              </a:cxn>
              <a:cxn ang="T5">
                <a:pos x="T2" y="T3"/>
              </a:cxn>
            </a:cxnLst>
            <a:rect l="T6" t="T7" r="T8" b="T9"/>
            <a:pathLst>
              <a:path w="126" h="142112">
                <a:moveTo>
                  <a:pt x="0" y="0"/>
                </a:moveTo>
                <a:lnTo>
                  <a:pt x="126" y="142112"/>
                </a:lnTo>
              </a:path>
            </a:pathLst>
          </a:custGeom>
          <a:noFill/>
          <a:ln w="9525">
            <a:solidFill>
              <a:srgbClr val="000000"/>
            </a:solidFill>
            <a:round/>
            <a:headEnd/>
            <a:tailEnd/>
          </a:ln>
        </p:spPr>
        <p:txBody>
          <a:bodyPr lIns="0" tIns="0" rIns="0" bIns="0">
            <a:spAutoFit/>
          </a:bodyPr>
          <a:lstStyle/>
          <a:p>
            <a:endParaRPr lang="ru-RU"/>
          </a:p>
        </p:txBody>
      </p:sp>
      <p:sp>
        <p:nvSpPr>
          <p:cNvPr id="18434" name="object 3"/>
          <p:cNvSpPr>
            <a:spLocks/>
          </p:cNvSpPr>
          <p:nvPr/>
        </p:nvSpPr>
        <p:spPr bwMode="auto">
          <a:xfrm>
            <a:off x="4519613" y="2303463"/>
            <a:ext cx="4762" cy="579437"/>
          </a:xfrm>
          <a:custGeom>
            <a:avLst/>
            <a:gdLst>
              <a:gd name="T0" fmla="*/ 0 w 5080"/>
              <a:gd name="T1" fmla="*/ 0 h 579119"/>
              <a:gd name="T2" fmla="*/ 2055 w 5080"/>
              <a:gd name="T3" fmla="*/ 583587 h 579119"/>
              <a:gd name="T4" fmla="*/ 0 60000 65536"/>
              <a:gd name="T5" fmla="*/ 0 60000 65536"/>
              <a:gd name="T6" fmla="*/ 0 w 5080"/>
              <a:gd name="T7" fmla="*/ 0 h 579119"/>
              <a:gd name="T8" fmla="*/ 5080 w 5080"/>
              <a:gd name="T9" fmla="*/ 579119 h 579119"/>
            </a:gdLst>
            <a:ahLst/>
            <a:cxnLst>
              <a:cxn ang="T4">
                <a:pos x="T0" y="T1"/>
              </a:cxn>
              <a:cxn ang="T5">
                <a:pos x="T2" y="T3"/>
              </a:cxn>
            </a:cxnLst>
            <a:rect l="T6" t="T7" r="T8" b="T9"/>
            <a:pathLst>
              <a:path w="5080" h="579119">
                <a:moveTo>
                  <a:pt x="0" y="0"/>
                </a:moveTo>
                <a:lnTo>
                  <a:pt x="5080" y="579119"/>
                </a:lnTo>
              </a:path>
            </a:pathLst>
          </a:custGeom>
          <a:noFill/>
          <a:ln w="9525">
            <a:solidFill>
              <a:srgbClr val="000000"/>
            </a:solidFill>
            <a:round/>
            <a:headEnd/>
            <a:tailEnd/>
          </a:ln>
        </p:spPr>
        <p:txBody>
          <a:bodyPr lIns="0" tIns="0" rIns="0" bIns="0">
            <a:spAutoFit/>
          </a:bodyPr>
          <a:lstStyle/>
          <a:p>
            <a:endParaRPr lang="ru-RU"/>
          </a:p>
        </p:txBody>
      </p:sp>
      <p:sp>
        <p:nvSpPr>
          <p:cNvPr id="18435" name="object 4"/>
          <p:cNvSpPr>
            <a:spLocks/>
          </p:cNvSpPr>
          <p:nvPr/>
        </p:nvSpPr>
        <p:spPr bwMode="auto">
          <a:xfrm>
            <a:off x="1684338" y="2216150"/>
            <a:ext cx="2840037" cy="579438"/>
          </a:xfrm>
          <a:custGeom>
            <a:avLst/>
            <a:gdLst>
              <a:gd name="T0" fmla="*/ 0 w 2840482"/>
              <a:gd name="T1" fmla="*/ 583588 h 579120"/>
              <a:gd name="T2" fmla="*/ 0 w 2840482"/>
              <a:gd name="T3" fmla="*/ 291794 h 579120"/>
              <a:gd name="T4" fmla="*/ 2834250 w 2840482"/>
              <a:gd name="T5" fmla="*/ 291794 h 579120"/>
              <a:gd name="T6" fmla="*/ 2834250 w 2840482"/>
              <a:gd name="T7" fmla="*/ 0 h 579120"/>
              <a:gd name="T8" fmla="*/ 0 60000 65536"/>
              <a:gd name="T9" fmla="*/ 0 60000 65536"/>
              <a:gd name="T10" fmla="*/ 0 60000 65536"/>
              <a:gd name="T11" fmla="*/ 0 60000 65536"/>
              <a:gd name="T12" fmla="*/ 0 w 2840482"/>
              <a:gd name="T13" fmla="*/ 0 h 579120"/>
              <a:gd name="T14" fmla="*/ 2840482 w 2840482"/>
              <a:gd name="T15" fmla="*/ 579120 h 579120"/>
            </a:gdLst>
            <a:ahLst/>
            <a:cxnLst>
              <a:cxn ang="T8">
                <a:pos x="T0" y="T1"/>
              </a:cxn>
              <a:cxn ang="T9">
                <a:pos x="T2" y="T3"/>
              </a:cxn>
              <a:cxn ang="T10">
                <a:pos x="T4" y="T5"/>
              </a:cxn>
              <a:cxn ang="T11">
                <a:pos x="T6" y="T7"/>
              </a:cxn>
            </a:cxnLst>
            <a:rect l="T12" t="T13" r="T14" b="T15"/>
            <a:pathLst>
              <a:path w="2840482" h="579120">
                <a:moveTo>
                  <a:pt x="0" y="579120"/>
                </a:moveTo>
                <a:lnTo>
                  <a:pt x="0" y="289560"/>
                </a:lnTo>
                <a:lnTo>
                  <a:pt x="2840482" y="289560"/>
                </a:lnTo>
                <a:lnTo>
                  <a:pt x="2840482" y="0"/>
                </a:lnTo>
              </a:path>
            </a:pathLst>
          </a:custGeom>
          <a:noFill/>
          <a:ln w="9525">
            <a:solidFill>
              <a:srgbClr val="000000"/>
            </a:solidFill>
            <a:round/>
            <a:headEnd/>
            <a:tailEnd/>
          </a:ln>
        </p:spPr>
        <p:txBody>
          <a:bodyPr lIns="0" tIns="0" rIns="0" bIns="0">
            <a:spAutoFit/>
          </a:bodyPr>
          <a:lstStyle/>
          <a:p>
            <a:endParaRPr lang="ru-RU"/>
          </a:p>
        </p:txBody>
      </p:sp>
      <p:sp>
        <p:nvSpPr>
          <p:cNvPr id="18436" name="object 5"/>
          <p:cNvSpPr>
            <a:spLocks/>
          </p:cNvSpPr>
          <p:nvPr/>
        </p:nvSpPr>
        <p:spPr bwMode="auto">
          <a:xfrm>
            <a:off x="4524375" y="3302000"/>
            <a:ext cx="0" cy="74613"/>
          </a:xfrm>
          <a:custGeom>
            <a:avLst/>
            <a:gdLst>
              <a:gd name="T0" fmla="*/ 0 h 73533"/>
              <a:gd name="T1" fmla="*/ 90186 h 73533"/>
              <a:gd name="T2" fmla="*/ 0 60000 65536"/>
              <a:gd name="T3" fmla="*/ 0 60000 65536"/>
              <a:gd name="T4" fmla="*/ 0 h 73533"/>
              <a:gd name="T5" fmla="*/ 73533 h 73533"/>
            </a:gdLst>
            <a:ahLst/>
            <a:cxnLst>
              <a:cxn ang="T2">
                <a:pos x="0" y="T0"/>
              </a:cxn>
              <a:cxn ang="T3">
                <a:pos x="0" y="T1"/>
              </a:cxn>
            </a:cxnLst>
            <a:rect l="0" t="T4" r="0" b="T5"/>
            <a:pathLst>
              <a:path h="73533">
                <a:moveTo>
                  <a:pt x="0" y="0"/>
                </a:moveTo>
                <a:lnTo>
                  <a:pt x="0" y="73533"/>
                </a:lnTo>
              </a:path>
            </a:pathLst>
          </a:custGeom>
          <a:noFill/>
          <a:ln w="9525">
            <a:solidFill>
              <a:srgbClr val="000000"/>
            </a:solidFill>
            <a:round/>
            <a:headEnd/>
            <a:tailEnd/>
          </a:ln>
        </p:spPr>
        <p:txBody>
          <a:bodyPr lIns="0" tIns="0" rIns="0" bIns="0">
            <a:spAutoFit/>
          </a:bodyPr>
          <a:lstStyle/>
          <a:p>
            <a:endParaRPr lang="ru-RU"/>
          </a:p>
        </p:txBody>
      </p:sp>
      <p:sp>
        <p:nvSpPr>
          <p:cNvPr id="18437" name="object 6"/>
          <p:cNvSpPr>
            <a:spLocks noChangeArrowheads="1"/>
          </p:cNvSpPr>
          <p:nvPr/>
        </p:nvSpPr>
        <p:spPr bwMode="auto">
          <a:xfrm>
            <a:off x="2325688" y="0"/>
            <a:ext cx="4751387" cy="1198563"/>
          </a:xfrm>
          <a:prstGeom prst="rect">
            <a:avLst/>
          </a:prstGeom>
          <a:blipFill dpi="0" rotWithShape="1">
            <a:blip r:embed="rId2"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18438" name="object 7"/>
          <p:cNvSpPr>
            <a:spLocks/>
          </p:cNvSpPr>
          <p:nvPr/>
        </p:nvSpPr>
        <p:spPr bwMode="auto">
          <a:xfrm>
            <a:off x="7832725" y="3284538"/>
            <a:ext cx="0" cy="261937"/>
          </a:xfrm>
          <a:custGeom>
            <a:avLst/>
            <a:gdLst>
              <a:gd name="T0" fmla="*/ 276392 h 260857"/>
              <a:gd name="T1" fmla="*/ 0 h 260857"/>
              <a:gd name="T2" fmla="*/ 0 60000 65536"/>
              <a:gd name="T3" fmla="*/ 0 60000 65536"/>
              <a:gd name="T4" fmla="*/ 0 h 260857"/>
              <a:gd name="T5" fmla="*/ 260857 h 260857"/>
            </a:gdLst>
            <a:ahLst/>
            <a:cxnLst>
              <a:cxn ang="T2">
                <a:pos x="0" y="T0"/>
              </a:cxn>
              <a:cxn ang="T3">
                <a:pos x="0" y="T1"/>
              </a:cxn>
            </a:cxnLst>
            <a:rect l="0" t="T4" r="0" b="T5"/>
            <a:pathLst>
              <a:path h="260857">
                <a:moveTo>
                  <a:pt x="0" y="260857"/>
                </a:moveTo>
                <a:lnTo>
                  <a:pt x="0" y="0"/>
                </a:lnTo>
              </a:path>
            </a:pathLst>
          </a:custGeom>
          <a:noFill/>
          <a:ln w="9525">
            <a:solidFill>
              <a:srgbClr val="000000"/>
            </a:solidFill>
            <a:round/>
            <a:headEnd/>
            <a:tailEnd/>
          </a:ln>
        </p:spPr>
        <p:txBody>
          <a:bodyPr lIns="0" tIns="0" rIns="0" bIns="0">
            <a:spAutoFit/>
          </a:bodyPr>
          <a:lstStyle/>
          <a:p>
            <a:endParaRPr lang="ru-RU"/>
          </a:p>
        </p:txBody>
      </p:sp>
      <p:sp>
        <p:nvSpPr>
          <p:cNvPr id="18439" name="object 8"/>
          <p:cNvSpPr>
            <a:spLocks/>
          </p:cNvSpPr>
          <p:nvPr/>
        </p:nvSpPr>
        <p:spPr bwMode="auto">
          <a:xfrm>
            <a:off x="1692275" y="3040063"/>
            <a:ext cx="0" cy="533400"/>
          </a:xfrm>
          <a:custGeom>
            <a:avLst/>
            <a:gdLst>
              <a:gd name="T0" fmla="*/ 0 h 533400"/>
              <a:gd name="T1" fmla="*/ 533400 h 533400"/>
              <a:gd name="T2" fmla="*/ 0 60000 65536"/>
              <a:gd name="T3" fmla="*/ 0 60000 65536"/>
              <a:gd name="T4" fmla="*/ 0 h 533400"/>
              <a:gd name="T5" fmla="*/ 533400 h 533400"/>
            </a:gdLst>
            <a:ahLst/>
            <a:cxnLst>
              <a:cxn ang="T2">
                <a:pos x="0" y="T0"/>
              </a:cxn>
              <a:cxn ang="T3">
                <a:pos x="0" y="T1"/>
              </a:cxn>
            </a:cxnLst>
            <a:rect l="0" t="T4" r="0" b="T5"/>
            <a:pathLst>
              <a:path h="533400">
                <a:moveTo>
                  <a:pt x="0" y="0"/>
                </a:moveTo>
                <a:lnTo>
                  <a:pt x="0" y="533400"/>
                </a:lnTo>
              </a:path>
            </a:pathLst>
          </a:custGeom>
          <a:noFill/>
          <a:ln w="9525">
            <a:solidFill>
              <a:srgbClr val="000000"/>
            </a:solidFill>
            <a:round/>
            <a:headEnd/>
            <a:tailEnd/>
          </a:ln>
        </p:spPr>
        <p:txBody>
          <a:bodyPr lIns="0" tIns="0" rIns="0" bIns="0">
            <a:spAutoFit/>
          </a:bodyPr>
          <a:lstStyle/>
          <a:p>
            <a:endParaRPr lang="ru-RU"/>
          </a:p>
        </p:txBody>
      </p:sp>
      <p:sp>
        <p:nvSpPr>
          <p:cNvPr id="18440" name="object 9"/>
          <p:cNvSpPr>
            <a:spLocks noChangeArrowheads="1"/>
          </p:cNvSpPr>
          <p:nvPr/>
        </p:nvSpPr>
        <p:spPr bwMode="auto">
          <a:xfrm>
            <a:off x="3200400" y="1066800"/>
            <a:ext cx="2495550" cy="1439863"/>
          </a:xfrm>
          <a:prstGeom prst="rect">
            <a:avLst/>
          </a:prstGeom>
          <a:blipFill dpi="0" rotWithShape="1">
            <a:blip r:embed="rId3"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18441" name="object 12"/>
          <p:cNvSpPr txBox="1">
            <a:spLocks noChangeArrowheads="1"/>
          </p:cNvSpPr>
          <p:nvPr/>
        </p:nvSpPr>
        <p:spPr bwMode="auto">
          <a:xfrm>
            <a:off x="3429000" y="1143000"/>
            <a:ext cx="1962150" cy="1098550"/>
          </a:xfrm>
          <a:prstGeom prst="rect">
            <a:avLst/>
          </a:prstGeom>
          <a:noFill/>
          <a:ln w="9525">
            <a:noFill/>
            <a:miter lim="800000"/>
            <a:headEnd/>
            <a:tailEnd/>
          </a:ln>
        </p:spPr>
        <p:txBody>
          <a:bodyPr lIns="0" tIns="0" rIns="0" bIns="0">
            <a:spAutoFit/>
          </a:bodyPr>
          <a:lstStyle/>
          <a:p>
            <a:pPr marL="12700" algn="ctr"/>
            <a:r>
              <a:rPr lang="ru-RU" b="1">
                <a:solidFill>
                  <a:srgbClr val="FFFFFF"/>
                </a:solidFill>
              </a:rPr>
              <a:t>Доходы бюджета муниципального района</a:t>
            </a:r>
            <a:endParaRPr lang="ru-RU"/>
          </a:p>
        </p:txBody>
      </p:sp>
      <p:sp>
        <p:nvSpPr>
          <p:cNvPr id="18442" name="object 15"/>
          <p:cNvSpPr>
            <a:spLocks noChangeArrowheads="1"/>
          </p:cNvSpPr>
          <p:nvPr/>
        </p:nvSpPr>
        <p:spPr bwMode="auto">
          <a:xfrm>
            <a:off x="6223000" y="2552700"/>
            <a:ext cx="2801938" cy="1025525"/>
          </a:xfrm>
          <a:prstGeom prst="rect">
            <a:avLst/>
          </a:prstGeom>
          <a:blipFill dpi="0" rotWithShape="1">
            <a:blip r:embed="rId4"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18443" name="object 16"/>
          <p:cNvSpPr>
            <a:spLocks noChangeArrowheads="1"/>
          </p:cNvSpPr>
          <p:nvPr/>
        </p:nvSpPr>
        <p:spPr bwMode="auto">
          <a:xfrm>
            <a:off x="6540500" y="2570163"/>
            <a:ext cx="2219325" cy="630237"/>
          </a:xfrm>
          <a:prstGeom prst="rect">
            <a:avLst/>
          </a:prstGeom>
          <a:blipFill dpi="0" rotWithShape="1">
            <a:blip r:embed="rId5"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18444" name="object 17"/>
          <p:cNvSpPr>
            <a:spLocks noChangeArrowheads="1"/>
          </p:cNvSpPr>
          <p:nvPr/>
        </p:nvSpPr>
        <p:spPr bwMode="auto">
          <a:xfrm>
            <a:off x="6562725" y="2574925"/>
            <a:ext cx="2176463" cy="588963"/>
          </a:xfrm>
          <a:prstGeom prst="rect">
            <a:avLst/>
          </a:prstGeom>
          <a:blipFill dpi="0" rotWithShape="1">
            <a:blip r:embed="rId6"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18445" name="object 18"/>
          <p:cNvSpPr txBox="1">
            <a:spLocks noChangeArrowheads="1"/>
          </p:cNvSpPr>
          <p:nvPr/>
        </p:nvSpPr>
        <p:spPr bwMode="auto">
          <a:xfrm>
            <a:off x="6731000" y="2663825"/>
            <a:ext cx="1789113" cy="331788"/>
          </a:xfrm>
          <a:prstGeom prst="rect">
            <a:avLst/>
          </a:prstGeom>
          <a:noFill/>
          <a:ln w="9525">
            <a:noFill/>
            <a:miter lim="800000"/>
            <a:headEnd/>
            <a:tailEnd/>
          </a:ln>
        </p:spPr>
        <p:txBody>
          <a:bodyPr lIns="0" tIns="0" rIns="0" bIns="0">
            <a:spAutoFit/>
          </a:bodyPr>
          <a:lstStyle/>
          <a:p>
            <a:pPr marL="12700"/>
            <a:r>
              <a:rPr lang="ru-RU" sz="2000" b="1">
                <a:solidFill>
                  <a:srgbClr val="FFFFFF"/>
                </a:solidFill>
                <a:latin typeface="Calibri" pitchFamily="34" charset="0"/>
              </a:rPr>
              <a:t>Безвозмездные</a:t>
            </a:r>
            <a:endParaRPr lang="ru-RU" sz="2000">
              <a:latin typeface="Calibri" pitchFamily="34" charset="0"/>
            </a:endParaRPr>
          </a:p>
        </p:txBody>
      </p:sp>
      <p:sp>
        <p:nvSpPr>
          <p:cNvPr id="18446" name="object 19"/>
          <p:cNvSpPr>
            <a:spLocks noChangeArrowheads="1"/>
          </p:cNvSpPr>
          <p:nvPr/>
        </p:nvSpPr>
        <p:spPr bwMode="auto">
          <a:xfrm>
            <a:off x="6721475" y="2874963"/>
            <a:ext cx="1804988" cy="630237"/>
          </a:xfrm>
          <a:prstGeom prst="rect">
            <a:avLst/>
          </a:prstGeom>
          <a:blipFill dpi="0" rotWithShape="1">
            <a:blip r:embed="rId7"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18447" name="object 20"/>
          <p:cNvSpPr>
            <a:spLocks noChangeArrowheads="1"/>
          </p:cNvSpPr>
          <p:nvPr/>
        </p:nvSpPr>
        <p:spPr bwMode="auto">
          <a:xfrm>
            <a:off x="6742113" y="2879725"/>
            <a:ext cx="1763712" cy="588963"/>
          </a:xfrm>
          <a:prstGeom prst="rect">
            <a:avLst/>
          </a:prstGeom>
          <a:blipFill dpi="0" rotWithShape="1">
            <a:blip r:embed="rId8"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18448" name="object 21"/>
          <p:cNvSpPr txBox="1">
            <a:spLocks noChangeArrowheads="1"/>
          </p:cNvSpPr>
          <p:nvPr/>
        </p:nvSpPr>
        <p:spPr bwMode="auto">
          <a:xfrm>
            <a:off x="6910388" y="2968625"/>
            <a:ext cx="1430337" cy="331788"/>
          </a:xfrm>
          <a:prstGeom prst="rect">
            <a:avLst/>
          </a:prstGeom>
          <a:noFill/>
          <a:ln w="9525">
            <a:noFill/>
            <a:miter lim="800000"/>
            <a:headEnd/>
            <a:tailEnd/>
          </a:ln>
        </p:spPr>
        <p:txBody>
          <a:bodyPr lIns="0" tIns="0" rIns="0" bIns="0">
            <a:spAutoFit/>
          </a:bodyPr>
          <a:lstStyle/>
          <a:p>
            <a:pPr marL="12700"/>
            <a:r>
              <a:rPr lang="ru-RU" sz="2000" b="1">
                <a:solidFill>
                  <a:srgbClr val="FFFFFF"/>
                </a:solidFill>
                <a:latin typeface="Calibri" pitchFamily="34" charset="0"/>
              </a:rPr>
              <a:t>поступления</a:t>
            </a:r>
            <a:endParaRPr lang="ru-RU" sz="2000">
              <a:latin typeface="Calibri" pitchFamily="34" charset="0"/>
            </a:endParaRPr>
          </a:p>
        </p:txBody>
      </p:sp>
      <p:sp>
        <p:nvSpPr>
          <p:cNvPr id="18449" name="object 22"/>
          <p:cNvSpPr>
            <a:spLocks noChangeArrowheads="1"/>
          </p:cNvSpPr>
          <p:nvPr/>
        </p:nvSpPr>
        <p:spPr bwMode="auto">
          <a:xfrm>
            <a:off x="8124825" y="2874963"/>
            <a:ext cx="460375" cy="630237"/>
          </a:xfrm>
          <a:prstGeom prst="rect">
            <a:avLst/>
          </a:prstGeom>
          <a:blipFill dpi="0" rotWithShape="1">
            <a:blip r:embed="rId9"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18450" name="object 23"/>
          <p:cNvSpPr>
            <a:spLocks noChangeArrowheads="1"/>
          </p:cNvSpPr>
          <p:nvPr/>
        </p:nvSpPr>
        <p:spPr bwMode="auto">
          <a:xfrm>
            <a:off x="8145463" y="2879725"/>
            <a:ext cx="417512" cy="588963"/>
          </a:xfrm>
          <a:prstGeom prst="rect">
            <a:avLst/>
          </a:prstGeom>
          <a:blipFill dpi="0" rotWithShape="1">
            <a:blip r:embed="rId10"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18451" name="object 24"/>
          <p:cNvSpPr>
            <a:spLocks noChangeArrowheads="1"/>
          </p:cNvSpPr>
          <p:nvPr/>
        </p:nvSpPr>
        <p:spPr bwMode="auto">
          <a:xfrm>
            <a:off x="3217863" y="2682875"/>
            <a:ext cx="2938462" cy="742950"/>
          </a:xfrm>
          <a:prstGeom prst="rect">
            <a:avLst/>
          </a:prstGeom>
          <a:blipFill dpi="0" rotWithShape="1">
            <a:blip r:embed="rId11"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18452" name="object 25"/>
          <p:cNvSpPr>
            <a:spLocks noChangeArrowheads="1"/>
          </p:cNvSpPr>
          <p:nvPr/>
        </p:nvSpPr>
        <p:spPr bwMode="auto">
          <a:xfrm>
            <a:off x="3260725" y="2722563"/>
            <a:ext cx="2792413" cy="630237"/>
          </a:xfrm>
          <a:prstGeom prst="rect">
            <a:avLst/>
          </a:prstGeom>
          <a:blipFill dpi="0" rotWithShape="1">
            <a:blip r:embed="rId12"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18453" name="object 26"/>
          <p:cNvSpPr>
            <a:spLocks noChangeArrowheads="1"/>
          </p:cNvSpPr>
          <p:nvPr/>
        </p:nvSpPr>
        <p:spPr bwMode="auto">
          <a:xfrm>
            <a:off x="3282950" y="2727325"/>
            <a:ext cx="2749550" cy="588963"/>
          </a:xfrm>
          <a:prstGeom prst="rect">
            <a:avLst/>
          </a:prstGeom>
          <a:blipFill dpi="0" rotWithShape="1">
            <a:blip r:embed="rId13"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18454" name="object 27"/>
          <p:cNvSpPr txBox="1">
            <a:spLocks noChangeArrowheads="1"/>
          </p:cNvSpPr>
          <p:nvPr/>
        </p:nvSpPr>
        <p:spPr bwMode="auto">
          <a:xfrm>
            <a:off x="3451225" y="2816225"/>
            <a:ext cx="2414588" cy="331788"/>
          </a:xfrm>
          <a:prstGeom prst="rect">
            <a:avLst/>
          </a:prstGeom>
          <a:noFill/>
          <a:ln w="9525">
            <a:noFill/>
            <a:miter lim="800000"/>
            <a:headEnd/>
            <a:tailEnd/>
          </a:ln>
        </p:spPr>
        <p:txBody>
          <a:bodyPr lIns="0" tIns="0" rIns="0" bIns="0">
            <a:spAutoFit/>
          </a:bodyPr>
          <a:lstStyle/>
          <a:p>
            <a:pPr marL="12700"/>
            <a:r>
              <a:rPr lang="ru-RU" sz="2000" b="1">
                <a:solidFill>
                  <a:srgbClr val="FFFFFF"/>
                </a:solidFill>
                <a:latin typeface="Calibri" pitchFamily="34" charset="0"/>
              </a:rPr>
              <a:t>Неналоговые доходы</a:t>
            </a:r>
            <a:endParaRPr lang="ru-RU" sz="2000">
              <a:latin typeface="Calibri" pitchFamily="34" charset="0"/>
            </a:endParaRPr>
          </a:p>
        </p:txBody>
      </p:sp>
      <p:sp>
        <p:nvSpPr>
          <p:cNvPr id="18455" name="object 28"/>
          <p:cNvSpPr>
            <a:spLocks noChangeArrowheads="1"/>
          </p:cNvSpPr>
          <p:nvPr/>
        </p:nvSpPr>
        <p:spPr bwMode="auto">
          <a:xfrm>
            <a:off x="5651500" y="2722563"/>
            <a:ext cx="460375" cy="630237"/>
          </a:xfrm>
          <a:prstGeom prst="rect">
            <a:avLst/>
          </a:prstGeom>
          <a:blipFill dpi="0" rotWithShape="1">
            <a:blip r:embed="rId9"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18456" name="object 29"/>
          <p:cNvSpPr>
            <a:spLocks noChangeArrowheads="1"/>
          </p:cNvSpPr>
          <p:nvPr/>
        </p:nvSpPr>
        <p:spPr bwMode="auto">
          <a:xfrm>
            <a:off x="5672138" y="2727325"/>
            <a:ext cx="417512" cy="588963"/>
          </a:xfrm>
          <a:prstGeom prst="rect">
            <a:avLst/>
          </a:prstGeom>
          <a:blipFill dpi="0" rotWithShape="1">
            <a:blip r:embed="rId10"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18457" name="object 30"/>
          <p:cNvSpPr>
            <a:spLocks noChangeArrowheads="1"/>
          </p:cNvSpPr>
          <p:nvPr/>
        </p:nvSpPr>
        <p:spPr bwMode="auto">
          <a:xfrm>
            <a:off x="276225" y="2687638"/>
            <a:ext cx="2806700" cy="738187"/>
          </a:xfrm>
          <a:prstGeom prst="rect">
            <a:avLst/>
          </a:prstGeom>
          <a:blipFill dpi="0" rotWithShape="1">
            <a:blip r:embed="rId14"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18458" name="object 31"/>
          <p:cNvSpPr>
            <a:spLocks noChangeArrowheads="1"/>
          </p:cNvSpPr>
          <p:nvPr/>
        </p:nvSpPr>
        <p:spPr bwMode="auto">
          <a:xfrm>
            <a:off x="415925" y="2722563"/>
            <a:ext cx="2525713" cy="630237"/>
          </a:xfrm>
          <a:prstGeom prst="rect">
            <a:avLst/>
          </a:prstGeom>
          <a:blipFill dpi="0" rotWithShape="1">
            <a:blip r:embed="rId15"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18459" name="object 32"/>
          <p:cNvSpPr>
            <a:spLocks noChangeArrowheads="1"/>
          </p:cNvSpPr>
          <p:nvPr/>
        </p:nvSpPr>
        <p:spPr bwMode="auto">
          <a:xfrm>
            <a:off x="438150" y="2727325"/>
            <a:ext cx="2481263" cy="588963"/>
          </a:xfrm>
          <a:prstGeom prst="rect">
            <a:avLst/>
          </a:prstGeom>
          <a:blipFill dpi="0" rotWithShape="1">
            <a:blip r:embed="rId16"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18460" name="object 33"/>
          <p:cNvSpPr txBox="1">
            <a:spLocks noChangeArrowheads="1"/>
          </p:cNvSpPr>
          <p:nvPr/>
        </p:nvSpPr>
        <p:spPr bwMode="auto">
          <a:xfrm>
            <a:off x="604838" y="2816225"/>
            <a:ext cx="2149475" cy="331788"/>
          </a:xfrm>
          <a:prstGeom prst="rect">
            <a:avLst/>
          </a:prstGeom>
          <a:noFill/>
          <a:ln w="9525">
            <a:noFill/>
            <a:miter lim="800000"/>
            <a:headEnd/>
            <a:tailEnd/>
          </a:ln>
        </p:spPr>
        <p:txBody>
          <a:bodyPr lIns="0" tIns="0" rIns="0" bIns="0">
            <a:spAutoFit/>
          </a:bodyPr>
          <a:lstStyle/>
          <a:p>
            <a:pPr marL="12700"/>
            <a:r>
              <a:rPr lang="ru-RU" sz="2000" b="1">
                <a:solidFill>
                  <a:srgbClr val="FFFFFF"/>
                </a:solidFill>
                <a:latin typeface="Calibri" pitchFamily="34" charset="0"/>
              </a:rPr>
              <a:t>Налоговые доходы</a:t>
            </a:r>
            <a:endParaRPr lang="ru-RU" sz="2000">
              <a:latin typeface="Calibri" pitchFamily="34" charset="0"/>
            </a:endParaRPr>
          </a:p>
        </p:txBody>
      </p:sp>
      <p:sp>
        <p:nvSpPr>
          <p:cNvPr id="18461" name="object 34"/>
          <p:cNvSpPr>
            <a:spLocks noChangeArrowheads="1"/>
          </p:cNvSpPr>
          <p:nvPr/>
        </p:nvSpPr>
        <p:spPr bwMode="auto">
          <a:xfrm>
            <a:off x="2538413" y="2722563"/>
            <a:ext cx="460375" cy="630237"/>
          </a:xfrm>
          <a:prstGeom prst="rect">
            <a:avLst/>
          </a:prstGeom>
          <a:blipFill dpi="0" rotWithShape="1">
            <a:blip r:embed="rId9"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18462" name="object 35"/>
          <p:cNvSpPr>
            <a:spLocks noChangeArrowheads="1"/>
          </p:cNvSpPr>
          <p:nvPr/>
        </p:nvSpPr>
        <p:spPr bwMode="auto">
          <a:xfrm>
            <a:off x="2560638" y="2727325"/>
            <a:ext cx="417512" cy="588963"/>
          </a:xfrm>
          <a:prstGeom prst="rect">
            <a:avLst/>
          </a:prstGeom>
          <a:blipFill dpi="0" rotWithShape="1">
            <a:blip r:embed="rId10"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18463" name="object 36"/>
          <p:cNvSpPr>
            <a:spLocks noChangeArrowheads="1"/>
          </p:cNvSpPr>
          <p:nvPr/>
        </p:nvSpPr>
        <p:spPr bwMode="auto">
          <a:xfrm>
            <a:off x="290513" y="3328988"/>
            <a:ext cx="2762250" cy="3529012"/>
          </a:xfrm>
          <a:prstGeom prst="rect">
            <a:avLst/>
          </a:prstGeom>
          <a:blipFill dpi="0" rotWithShape="1">
            <a:blip r:embed="rId17"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18464" name="object 37"/>
          <p:cNvSpPr txBox="1">
            <a:spLocks noChangeArrowheads="1"/>
          </p:cNvSpPr>
          <p:nvPr/>
        </p:nvSpPr>
        <p:spPr bwMode="auto">
          <a:xfrm>
            <a:off x="579438" y="3582988"/>
            <a:ext cx="2181225" cy="984250"/>
          </a:xfrm>
          <a:prstGeom prst="rect">
            <a:avLst/>
          </a:prstGeom>
          <a:noFill/>
          <a:ln w="9525">
            <a:noFill/>
            <a:miter lim="800000"/>
            <a:headEnd/>
            <a:tailEnd/>
          </a:ln>
        </p:spPr>
        <p:txBody>
          <a:bodyPr lIns="0" tIns="0" rIns="0" bIns="0">
            <a:spAutoFit/>
          </a:bodyPr>
          <a:lstStyle/>
          <a:p>
            <a:pPr marL="12700" algn="ctr"/>
            <a:r>
              <a:rPr lang="ru-RU" sz="1600" b="1">
                <a:latin typeface="Calibri" pitchFamily="34" charset="0"/>
              </a:rPr>
              <a:t>Поступления от уплаты налогов, установленных Налоговым кодексом Российской Федерации</a:t>
            </a:r>
            <a:r>
              <a:rPr lang="ru-RU" sz="1600">
                <a:latin typeface="Calibri" pitchFamily="34" charset="0"/>
              </a:rPr>
              <a:t>, </a:t>
            </a:r>
          </a:p>
        </p:txBody>
      </p:sp>
      <p:sp>
        <p:nvSpPr>
          <p:cNvPr id="18465" name="object 38"/>
          <p:cNvSpPr txBox="1">
            <a:spLocks noChangeArrowheads="1"/>
          </p:cNvSpPr>
          <p:nvPr/>
        </p:nvSpPr>
        <p:spPr bwMode="auto">
          <a:xfrm>
            <a:off x="685800" y="4648200"/>
            <a:ext cx="1692275" cy="1616075"/>
          </a:xfrm>
          <a:prstGeom prst="rect">
            <a:avLst/>
          </a:prstGeom>
          <a:noFill/>
          <a:ln w="9525">
            <a:noFill/>
            <a:miter lim="800000"/>
            <a:headEnd/>
            <a:tailEnd/>
          </a:ln>
        </p:spPr>
        <p:txBody>
          <a:bodyPr lIns="0" tIns="0" rIns="0" bIns="0">
            <a:spAutoFit/>
          </a:bodyPr>
          <a:lstStyle/>
          <a:p>
            <a:pPr marL="227013" indent="-214313"/>
            <a:r>
              <a:rPr lang="ru-RU" sz="1500">
                <a:latin typeface="Calibri" pitchFamily="34" charset="0"/>
              </a:rPr>
              <a:t>→ налог на доходы физических лиц;</a:t>
            </a:r>
          </a:p>
          <a:p>
            <a:pPr marL="227013" indent="-214313"/>
            <a:r>
              <a:rPr lang="ru-RU" sz="1500">
                <a:latin typeface="Calibri" pitchFamily="34" charset="0"/>
              </a:rPr>
              <a:t>→налоги на свокупный доход;</a:t>
            </a:r>
          </a:p>
          <a:p>
            <a:pPr marL="227013" indent="-214313"/>
            <a:r>
              <a:rPr lang="ru-RU" sz="1500">
                <a:latin typeface="Calibri" pitchFamily="34" charset="0"/>
              </a:rPr>
              <a:t>→ другие налоги.</a:t>
            </a:r>
          </a:p>
          <a:p>
            <a:pPr marL="227013" indent="-214313"/>
            <a:endParaRPr lang="ru-RU" sz="1500">
              <a:latin typeface="Calibri" pitchFamily="34" charset="0"/>
            </a:endParaRPr>
          </a:p>
        </p:txBody>
      </p:sp>
      <p:sp>
        <p:nvSpPr>
          <p:cNvPr id="18466" name="object 39"/>
          <p:cNvSpPr>
            <a:spLocks noChangeArrowheads="1"/>
          </p:cNvSpPr>
          <p:nvPr/>
        </p:nvSpPr>
        <p:spPr bwMode="auto">
          <a:xfrm>
            <a:off x="6261100" y="3333750"/>
            <a:ext cx="2730500" cy="3524250"/>
          </a:xfrm>
          <a:prstGeom prst="rect">
            <a:avLst/>
          </a:prstGeom>
          <a:blipFill dpi="0" rotWithShape="1">
            <a:blip r:embed="rId18"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18467" name="object 40"/>
          <p:cNvSpPr txBox="1">
            <a:spLocks noChangeArrowheads="1"/>
          </p:cNvSpPr>
          <p:nvPr/>
        </p:nvSpPr>
        <p:spPr bwMode="auto">
          <a:xfrm>
            <a:off x="6400800" y="3505200"/>
            <a:ext cx="2349500" cy="2954338"/>
          </a:xfrm>
          <a:prstGeom prst="rect">
            <a:avLst/>
          </a:prstGeom>
          <a:noFill/>
          <a:ln w="9525">
            <a:noFill/>
            <a:miter lim="800000"/>
            <a:headEnd/>
            <a:tailEnd/>
          </a:ln>
        </p:spPr>
        <p:txBody>
          <a:bodyPr lIns="0" tIns="0" rIns="0" bIns="0">
            <a:spAutoFit/>
          </a:bodyPr>
          <a:lstStyle/>
          <a:p>
            <a:pPr marL="12700" algn="ctr"/>
            <a:r>
              <a:rPr lang="ru-RU" sz="1600" b="1">
                <a:latin typeface="Calibri" pitchFamily="34" charset="0"/>
              </a:rPr>
              <a:t>Поступления от других бюджетов бюджетной системы (межбюджетные трансферты), организаций, граждан</a:t>
            </a:r>
          </a:p>
          <a:p>
            <a:pPr marL="12700"/>
            <a:r>
              <a:rPr lang="ru-RU" sz="1600">
                <a:latin typeface="Calibri" pitchFamily="34" charset="0"/>
              </a:rPr>
              <a:t>→дотации;</a:t>
            </a:r>
          </a:p>
          <a:p>
            <a:pPr marL="12700"/>
            <a:r>
              <a:rPr lang="ru-RU" sz="1600">
                <a:latin typeface="Calibri" pitchFamily="34" charset="0"/>
              </a:rPr>
              <a:t>→субсидии;</a:t>
            </a:r>
          </a:p>
          <a:p>
            <a:pPr marL="12700"/>
            <a:r>
              <a:rPr lang="ru-RU" sz="1600">
                <a:latin typeface="Calibri" pitchFamily="34" charset="0"/>
              </a:rPr>
              <a:t>→субвенци;</a:t>
            </a:r>
          </a:p>
          <a:p>
            <a:pPr marL="12700"/>
            <a:r>
              <a:rPr lang="ru-RU" sz="1600">
                <a:latin typeface="Calibri" pitchFamily="34" charset="0"/>
              </a:rPr>
              <a:t>→мебюджетные трансферты;</a:t>
            </a:r>
          </a:p>
          <a:p>
            <a:pPr marL="12700"/>
            <a:r>
              <a:rPr lang="ru-RU" sz="1600">
                <a:latin typeface="Calibri" pitchFamily="34" charset="0"/>
              </a:rPr>
              <a:t>→прочие безвозмездные поступления</a:t>
            </a:r>
          </a:p>
        </p:txBody>
      </p:sp>
      <p:sp>
        <p:nvSpPr>
          <p:cNvPr id="18468" name="object 41"/>
          <p:cNvSpPr>
            <a:spLocks/>
          </p:cNvSpPr>
          <p:nvPr/>
        </p:nvSpPr>
        <p:spPr bwMode="auto">
          <a:xfrm>
            <a:off x="4519613" y="2303463"/>
            <a:ext cx="3103562" cy="404812"/>
          </a:xfrm>
          <a:custGeom>
            <a:avLst/>
            <a:gdLst>
              <a:gd name="T0" fmla="*/ 3097791 w 3104006"/>
              <a:gd name="T1" fmla="*/ 394226 h 405638"/>
              <a:gd name="T2" fmla="*/ 3097791 w 3104006"/>
              <a:gd name="T3" fmla="*/ 197113 h 405638"/>
              <a:gd name="T4" fmla="*/ 0 w 3104006"/>
              <a:gd name="T5" fmla="*/ 197113 h 405638"/>
              <a:gd name="T6" fmla="*/ 0 w 3104006"/>
              <a:gd name="T7" fmla="*/ 0 h 405638"/>
              <a:gd name="T8" fmla="*/ 0 60000 65536"/>
              <a:gd name="T9" fmla="*/ 0 60000 65536"/>
              <a:gd name="T10" fmla="*/ 0 60000 65536"/>
              <a:gd name="T11" fmla="*/ 0 60000 65536"/>
              <a:gd name="T12" fmla="*/ 0 w 3104006"/>
              <a:gd name="T13" fmla="*/ 0 h 405638"/>
              <a:gd name="T14" fmla="*/ 3104006 w 3104006"/>
              <a:gd name="T15" fmla="*/ 405638 h 405638"/>
            </a:gdLst>
            <a:ahLst/>
            <a:cxnLst>
              <a:cxn ang="T8">
                <a:pos x="T0" y="T1"/>
              </a:cxn>
              <a:cxn ang="T9">
                <a:pos x="T2" y="T3"/>
              </a:cxn>
              <a:cxn ang="T10">
                <a:pos x="T4" y="T5"/>
              </a:cxn>
              <a:cxn ang="T11">
                <a:pos x="T6" y="T7"/>
              </a:cxn>
            </a:cxnLst>
            <a:rect l="T12" t="T13" r="T14" b="T15"/>
            <a:pathLst>
              <a:path w="3104006" h="405638">
                <a:moveTo>
                  <a:pt x="3104006" y="405638"/>
                </a:moveTo>
                <a:lnTo>
                  <a:pt x="3104006" y="202818"/>
                </a:lnTo>
                <a:lnTo>
                  <a:pt x="0" y="202818"/>
                </a:lnTo>
                <a:lnTo>
                  <a:pt x="0" y="0"/>
                </a:lnTo>
              </a:path>
            </a:pathLst>
          </a:custGeom>
          <a:noFill/>
          <a:ln w="9525">
            <a:solidFill>
              <a:srgbClr val="000000"/>
            </a:solidFill>
            <a:round/>
            <a:headEnd/>
            <a:tailEnd/>
          </a:ln>
        </p:spPr>
        <p:txBody>
          <a:bodyPr lIns="0" tIns="0" rIns="0" bIns="0">
            <a:spAutoFit/>
          </a:bodyPr>
          <a:lstStyle/>
          <a:p>
            <a:endParaRPr lang="ru-RU"/>
          </a:p>
        </p:txBody>
      </p:sp>
      <p:sp>
        <p:nvSpPr>
          <p:cNvPr id="18469" name="object 42"/>
          <p:cNvSpPr>
            <a:spLocks noGrp="1"/>
          </p:cNvSpPr>
          <p:nvPr>
            <p:ph type="title"/>
          </p:nvPr>
        </p:nvSpPr>
        <p:spPr>
          <a:xfrm>
            <a:off x="360363" y="865188"/>
            <a:ext cx="8423275" cy="338137"/>
          </a:xfrm>
        </p:spPr>
        <p:txBody>
          <a:bodyPr/>
          <a:lstStyle/>
          <a:p>
            <a:pPr marL="53975" eaLnBrk="1" hangingPunct="1"/>
            <a:r>
              <a:rPr lang="ru-RU" sz="2200" b="0" smtClean="0">
                <a:latin typeface="Calibri" pitchFamily="34" charset="0"/>
                <a:ea typeface="Calibri" pitchFamily="34" charset="0"/>
                <a:cs typeface="Calibri" pitchFamily="34" charset="0"/>
              </a:rPr>
              <a:t>.</a:t>
            </a:r>
            <a:endParaRPr lang="ru-RU" sz="2200" smtClean="0">
              <a:latin typeface="Calibri" pitchFamily="34" charset="0"/>
              <a:ea typeface="Calibri" pitchFamily="34" charset="0"/>
              <a:cs typeface="Calibri" pitchFamily="34" charset="0"/>
            </a:endParaRPr>
          </a:p>
        </p:txBody>
      </p:sp>
      <p:sp>
        <p:nvSpPr>
          <p:cNvPr id="18470" name="object 43"/>
          <p:cNvSpPr>
            <a:spLocks noChangeArrowheads="1"/>
          </p:cNvSpPr>
          <p:nvPr/>
        </p:nvSpPr>
        <p:spPr bwMode="auto">
          <a:xfrm>
            <a:off x="3186113" y="3328988"/>
            <a:ext cx="2986087" cy="3529012"/>
          </a:xfrm>
          <a:prstGeom prst="rect">
            <a:avLst/>
          </a:prstGeom>
          <a:blipFill dpi="0" rotWithShape="1">
            <a:blip r:embed="rId19"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18471" name="object 44"/>
          <p:cNvSpPr txBox="1">
            <a:spLocks noChangeArrowheads="1"/>
          </p:cNvSpPr>
          <p:nvPr/>
        </p:nvSpPr>
        <p:spPr bwMode="auto">
          <a:xfrm>
            <a:off x="3397250" y="3505200"/>
            <a:ext cx="2552700" cy="2632075"/>
          </a:xfrm>
          <a:prstGeom prst="rect">
            <a:avLst/>
          </a:prstGeom>
          <a:noFill/>
          <a:ln w="9525">
            <a:noFill/>
            <a:miter lim="800000"/>
            <a:headEnd/>
            <a:tailEnd/>
          </a:ln>
        </p:spPr>
        <p:txBody>
          <a:bodyPr lIns="0" tIns="0" rIns="0" bIns="0">
            <a:spAutoFit/>
          </a:bodyPr>
          <a:lstStyle/>
          <a:p>
            <a:pPr marL="20638" algn="ctr"/>
            <a:r>
              <a:rPr lang="ru-RU" sz="1600" b="1">
                <a:latin typeface="Calibri" pitchFamily="34" charset="0"/>
              </a:rPr>
              <a:t>Поступления от уплаты других пошлин и сборов, установленных законодательством, а также штрафов за нарушение законодательства</a:t>
            </a:r>
            <a:r>
              <a:rPr lang="ru-RU" sz="1600">
                <a:latin typeface="Calibri" pitchFamily="34" charset="0"/>
              </a:rPr>
              <a:t>, </a:t>
            </a:r>
            <a:endParaRPr lang="ru-RU" sz="900">
              <a:latin typeface="Calibri" pitchFamily="34" charset="0"/>
            </a:endParaRPr>
          </a:p>
          <a:p>
            <a:pPr marL="20638"/>
            <a:r>
              <a:rPr lang="ru-RU" sz="1500">
                <a:latin typeface="Calibri" pitchFamily="34" charset="0"/>
              </a:rPr>
              <a:t>→ доходы от использования государственного имущества и земли;</a:t>
            </a:r>
          </a:p>
          <a:p>
            <a:pPr marL="20638"/>
            <a:r>
              <a:rPr lang="ru-RU" sz="1500">
                <a:latin typeface="Calibri" pitchFamily="34" charset="0"/>
              </a:rPr>
              <a:t>→ штрафные санкции;</a:t>
            </a:r>
          </a:p>
          <a:p>
            <a:pPr marL="20638"/>
            <a:r>
              <a:rPr lang="ru-RU" sz="1500">
                <a:latin typeface="Calibri" pitchFamily="34" charset="0"/>
              </a:rPr>
              <a:t>→ другие.</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Прямоугольник 4"/>
          <p:cNvSpPr/>
          <p:nvPr/>
        </p:nvSpPr>
        <p:spPr>
          <a:xfrm>
            <a:off x="457200" y="304800"/>
            <a:ext cx="8229600" cy="554038"/>
          </a:xfrm>
          <a:prstGeom prst="rect">
            <a:avLst/>
          </a:prstGeom>
          <a:gradFill flip="none" rotWithShape="1">
            <a:gsLst>
              <a:gs pos="0">
                <a:schemeClr val="accent3"/>
              </a:gs>
              <a:gs pos="45000">
                <a:srgbClr val="FF7A00"/>
              </a:gs>
              <a:gs pos="70000">
                <a:srgbClr val="FF0300"/>
              </a:gs>
              <a:gs pos="100000">
                <a:srgbClr val="4D0808"/>
              </a:gs>
            </a:gsLst>
            <a:lin ang="5400000" scaled="0"/>
            <a:tileRect/>
          </a:gradFill>
        </p:spPr>
        <p:txBody>
          <a:bodyPr lIns="0" tIns="0" rIns="0" bIns="0" anchor="ctr">
            <a:spAutoFit/>
          </a:bodyPr>
          <a:lstStyle/>
          <a:p>
            <a:pPr algn="ctr" fontAlgn="auto">
              <a:spcBef>
                <a:spcPts val="0"/>
              </a:spcBef>
              <a:spcAft>
                <a:spcPts val="0"/>
              </a:spcAft>
              <a:defRPr/>
            </a:pPr>
            <a:r>
              <a:rPr lang="ru-RU" b="1" dirty="0">
                <a:latin typeface="+mn-lt"/>
                <a:cs typeface="+mn-cs"/>
              </a:rPr>
              <a:t>Структура налоговых и неналоговых доходов бюджета муниципального района на </a:t>
            </a:r>
            <a:r>
              <a:rPr lang="ru-RU" b="1" dirty="0" smtClean="0">
                <a:latin typeface="+mn-lt"/>
                <a:cs typeface="+mn-cs"/>
              </a:rPr>
              <a:t>2020 </a:t>
            </a:r>
            <a:r>
              <a:rPr lang="ru-RU" b="1" dirty="0">
                <a:latin typeface="+mn-lt"/>
                <a:cs typeface="+mn-cs"/>
              </a:rPr>
              <a:t>год</a:t>
            </a:r>
          </a:p>
        </p:txBody>
      </p:sp>
      <p:sp>
        <p:nvSpPr>
          <p:cNvPr id="19458" name="Прямоугольник 5"/>
          <p:cNvSpPr>
            <a:spLocks noChangeArrowheads="1"/>
          </p:cNvSpPr>
          <p:nvPr/>
        </p:nvSpPr>
        <p:spPr bwMode="auto">
          <a:xfrm>
            <a:off x="685800" y="1143000"/>
            <a:ext cx="7772400" cy="554038"/>
          </a:xfrm>
          <a:prstGeom prst="rect">
            <a:avLst/>
          </a:prstGeom>
          <a:gradFill rotWithShape="1">
            <a:gsLst>
              <a:gs pos="0">
                <a:srgbClr val="DDEBCF"/>
              </a:gs>
              <a:gs pos="50000">
                <a:srgbClr val="9CB86E"/>
              </a:gs>
              <a:gs pos="100000">
                <a:srgbClr val="156B13"/>
              </a:gs>
            </a:gsLst>
            <a:lin ang="5400000"/>
          </a:gradFill>
          <a:ln w="9525">
            <a:noFill/>
            <a:miter lim="800000"/>
            <a:headEnd/>
            <a:tailEnd/>
          </a:ln>
        </p:spPr>
        <p:txBody>
          <a:bodyPr lIns="0" tIns="0" rIns="0" bIns="0" anchor="ctr">
            <a:spAutoFit/>
          </a:bodyPr>
          <a:lstStyle/>
          <a:p>
            <a:pPr algn="ctr"/>
            <a:r>
              <a:rPr lang="ru-RU" b="1" dirty="0">
                <a:latin typeface="Calibri" pitchFamily="34" charset="0"/>
              </a:rPr>
              <a:t>Налоговые и неналоговые доходы</a:t>
            </a:r>
          </a:p>
          <a:p>
            <a:pPr algn="ctr"/>
            <a:r>
              <a:rPr lang="ru-RU" b="1" dirty="0" smtClean="0">
                <a:latin typeface="Calibri" pitchFamily="34" charset="0"/>
              </a:rPr>
              <a:t>410 484,8</a:t>
            </a:r>
            <a:endParaRPr lang="ru-RU" b="1" dirty="0">
              <a:latin typeface="Calibri" pitchFamily="34" charset="0"/>
            </a:endParaRPr>
          </a:p>
        </p:txBody>
      </p:sp>
      <p:cxnSp>
        <p:nvCxnSpPr>
          <p:cNvPr id="8" name="Соединительная линия уступом 7"/>
          <p:cNvCxnSpPr/>
          <p:nvPr/>
        </p:nvCxnSpPr>
        <p:spPr>
          <a:xfrm rot="5400000">
            <a:off x="2358232" y="294481"/>
            <a:ext cx="755650" cy="3671887"/>
          </a:xfrm>
          <a:prstGeom prst="bentConnector3">
            <a:avLst>
              <a:gd name="adj1" fmla="val 50000"/>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4" name="Соединительная линия уступом 13"/>
          <p:cNvCxnSpPr/>
          <p:nvPr/>
        </p:nvCxnSpPr>
        <p:spPr>
          <a:xfrm rot="16200000" flipH="1">
            <a:off x="6121400" y="279400"/>
            <a:ext cx="762000" cy="3708400"/>
          </a:xfrm>
          <a:prstGeom prst="bentConnector3">
            <a:avLst>
              <a:gd name="adj1" fmla="val 50000"/>
            </a:avLst>
          </a:prstGeom>
          <a:ln>
            <a:tailEnd type="arrow"/>
          </a:ln>
        </p:spPr>
        <p:style>
          <a:lnRef idx="1">
            <a:schemeClr val="accent1"/>
          </a:lnRef>
          <a:fillRef idx="0">
            <a:schemeClr val="accent1"/>
          </a:fillRef>
          <a:effectRef idx="0">
            <a:schemeClr val="accent1"/>
          </a:effectRef>
          <a:fontRef idx="minor">
            <a:schemeClr val="tx1"/>
          </a:fontRef>
        </p:style>
      </p:cxnSp>
      <p:sp>
        <p:nvSpPr>
          <p:cNvPr id="19461" name="Прямоугольник 14"/>
          <p:cNvSpPr>
            <a:spLocks noChangeArrowheads="1"/>
          </p:cNvSpPr>
          <p:nvPr/>
        </p:nvSpPr>
        <p:spPr bwMode="auto">
          <a:xfrm>
            <a:off x="533400" y="2619375"/>
            <a:ext cx="3060700" cy="493713"/>
          </a:xfrm>
          <a:prstGeom prst="rect">
            <a:avLst/>
          </a:prstGeom>
          <a:gradFill rotWithShape="0">
            <a:gsLst>
              <a:gs pos="0">
                <a:srgbClr val="E6DCAC"/>
              </a:gs>
              <a:gs pos="12000">
                <a:srgbClr val="E6D78A"/>
              </a:gs>
              <a:gs pos="30000">
                <a:srgbClr val="C7AC4C"/>
              </a:gs>
              <a:gs pos="45000">
                <a:srgbClr val="E6D78A"/>
              </a:gs>
              <a:gs pos="77000">
                <a:srgbClr val="C7AC4C"/>
              </a:gs>
              <a:gs pos="100000">
                <a:srgbClr val="E6DCAC"/>
              </a:gs>
            </a:gsLst>
            <a:lin ang="5400000"/>
          </a:gradFill>
          <a:ln w="9525">
            <a:noFill/>
            <a:miter lim="800000"/>
            <a:headEnd/>
            <a:tailEnd/>
          </a:ln>
        </p:spPr>
        <p:txBody>
          <a:bodyPr lIns="0" tIns="0" rIns="0" bIns="0" anchor="ctr">
            <a:spAutoFit/>
          </a:bodyPr>
          <a:lstStyle/>
          <a:p>
            <a:pPr algn="ctr"/>
            <a:r>
              <a:rPr lang="ru-RU" dirty="0">
                <a:latin typeface="Calibri" pitchFamily="34" charset="0"/>
              </a:rPr>
              <a:t>Налоговые доходы </a:t>
            </a:r>
          </a:p>
          <a:p>
            <a:pPr algn="ctr"/>
            <a:r>
              <a:rPr lang="ru-RU" sz="1400" dirty="0" smtClean="0">
                <a:latin typeface="Arial" charset="0"/>
              </a:rPr>
              <a:t>340 551,2</a:t>
            </a:r>
            <a:endParaRPr lang="ru-RU" sz="1400" dirty="0">
              <a:latin typeface="Arial" charset="0"/>
            </a:endParaRPr>
          </a:p>
        </p:txBody>
      </p:sp>
      <p:sp>
        <p:nvSpPr>
          <p:cNvPr id="19462" name="Прямоугольник 16"/>
          <p:cNvSpPr>
            <a:spLocks noChangeArrowheads="1"/>
          </p:cNvSpPr>
          <p:nvPr/>
        </p:nvSpPr>
        <p:spPr bwMode="auto">
          <a:xfrm>
            <a:off x="5638800" y="2619375"/>
            <a:ext cx="3060700" cy="493713"/>
          </a:xfrm>
          <a:prstGeom prst="rect">
            <a:avLst/>
          </a:prstGeom>
          <a:gradFill rotWithShape="0">
            <a:gsLst>
              <a:gs pos="0">
                <a:srgbClr val="E6DCAC"/>
              </a:gs>
              <a:gs pos="12000">
                <a:srgbClr val="E6D78A"/>
              </a:gs>
              <a:gs pos="30000">
                <a:srgbClr val="C7AC4C"/>
              </a:gs>
              <a:gs pos="45000">
                <a:srgbClr val="E6D78A"/>
              </a:gs>
              <a:gs pos="77000">
                <a:srgbClr val="C7AC4C"/>
              </a:gs>
              <a:gs pos="100000">
                <a:srgbClr val="E6DCAC"/>
              </a:gs>
            </a:gsLst>
            <a:lin ang="5400000"/>
          </a:gradFill>
          <a:ln w="9525">
            <a:noFill/>
            <a:miter lim="800000"/>
            <a:headEnd/>
            <a:tailEnd/>
          </a:ln>
        </p:spPr>
        <p:txBody>
          <a:bodyPr lIns="0" tIns="0" rIns="0" bIns="0" anchor="ctr">
            <a:spAutoFit/>
          </a:bodyPr>
          <a:lstStyle/>
          <a:p>
            <a:pPr algn="ctr"/>
            <a:r>
              <a:rPr lang="ru-RU" dirty="0">
                <a:latin typeface="Calibri" pitchFamily="34" charset="0"/>
              </a:rPr>
              <a:t>Неналоговые доходы </a:t>
            </a:r>
          </a:p>
          <a:p>
            <a:pPr algn="ctr"/>
            <a:r>
              <a:rPr lang="ru-RU" sz="1400" dirty="0" smtClean="0">
                <a:latin typeface="Arial" charset="0"/>
              </a:rPr>
              <a:t>69 933,6</a:t>
            </a:r>
            <a:endParaRPr lang="ru-RU" sz="1400" dirty="0">
              <a:latin typeface="Arial" charset="0"/>
            </a:endParaRPr>
          </a:p>
        </p:txBody>
      </p:sp>
      <p:sp>
        <p:nvSpPr>
          <p:cNvPr id="19463" name="Прямоугольник 20"/>
          <p:cNvSpPr>
            <a:spLocks noChangeArrowheads="1"/>
          </p:cNvSpPr>
          <p:nvPr/>
        </p:nvSpPr>
        <p:spPr bwMode="auto">
          <a:xfrm>
            <a:off x="304800" y="3014663"/>
            <a:ext cx="3810000" cy="2740025"/>
          </a:xfrm>
          <a:prstGeom prst="rect">
            <a:avLst/>
          </a:prstGeom>
          <a:noFill/>
          <a:ln w="9525">
            <a:noFill/>
            <a:miter lim="800000"/>
            <a:headEnd/>
            <a:tailEnd/>
          </a:ln>
        </p:spPr>
        <p:txBody>
          <a:bodyPr lIns="0" tIns="0" rIns="0" bIns="0" anchor="ctr">
            <a:spAutoFit/>
          </a:bodyPr>
          <a:lstStyle/>
          <a:p>
            <a:pPr algn="ctr"/>
            <a:r>
              <a:rPr lang="ru-RU" dirty="0">
                <a:latin typeface="Calibri" pitchFamily="34" charset="0"/>
              </a:rPr>
              <a:t>В том числе:</a:t>
            </a:r>
          </a:p>
          <a:p>
            <a:r>
              <a:rPr lang="ru-RU" dirty="0">
                <a:latin typeface="Calibri" pitchFamily="34" charset="0"/>
              </a:rPr>
              <a:t>НДФЛ                                            </a:t>
            </a:r>
            <a:r>
              <a:rPr lang="ru-RU" sz="1400" dirty="0" smtClean="0">
                <a:latin typeface="Arial" charset="0"/>
              </a:rPr>
              <a:t>262 113,9</a:t>
            </a:r>
            <a:endParaRPr lang="ru-RU" sz="1400" dirty="0">
              <a:latin typeface="Arial" charset="0"/>
            </a:endParaRPr>
          </a:p>
          <a:p>
            <a:r>
              <a:rPr lang="ru-RU" dirty="0">
                <a:latin typeface="Calibri" pitchFamily="34" charset="0"/>
              </a:rPr>
              <a:t>Акцизы на нефтепродукты       </a:t>
            </a:r>
            <a:r>
              <a:rPr lang="ru-RU" sz="1600" dirty="0" smtClean="0">
                <a:latin typeface="Calibri" pitchFamily="34" charset="0"/>
              </a:rPr>
              <a:t>44 727,3</a:t>
            </a:r>
            <a:endParaRPr lang="ru-RU" sz="1600" dirty="0">
              <a:latin typeface="Calibri" pitchFamily="34" charset="0"/>
            </a:endParaRPr>
          </a:p>
          <a:p>
            <a:r>
              <a:rPr lang="ru-RU" sz="1600" dirty="0">
                <a:latin typeface="Calibri" pitchFamily="34" charset="0"/>
              </a:rPr>
              <a:t>УСН                                                           </a:t>
            </a:r>
            <a:r>
              <a:rPr lang="ru-RU" sz="1600" dirty="0" smtClean="0">
                <a:latin typeface="Calibri" pitchFamily="34" charset="0"/>
              </a:rPr>
              <a:t>4 200,0</a:t>
            </a:r>
            <a:endParaRPr lang="ru-RU" sz="1600" dirty="0">
              <a:latin typeface="Calibri" pitchFamily="34" charset="0"/>
            </a:endParaRPr>
          </a:p>
          <a:p>
            <a:r>
              <a:rPr lang="ru-RU" dirty="0">
                <a:latin typeface="Calibri" pitchFamily="34" charset="0"/>
              </a:rPr>
              <a:t>ЕНВД                                               </a:t>
            </a:r>
            <a:r>
              <a:rPr lang="ru-RU" sz="1400" dirty="0">
                <a:latin typeface="Arial" charset="0"/>
              </a:rPr>
              <a:t>20 500,0</a:t>
            </a:r>
          </a:p>
          <a:p>
            <a:r>
              <a:rPr lang="ru-RU" dirty="0">
                <a:latin typeface="Calibri" pitchFamily="34" charset="0"/>
              </a:rPr>
              <a:t>ЕСХН                                                  </a:t>
            </a:r>
            <a:r>
              <a:rPr lang="ru-RU" sz="1400" dirty="0" smtClean="0">
                <a:latin typeface="Arial" charset="0"/>
              </a:rPr>
              <a:t>5 110,0</a:t>
            </a:r>
            <a:endParaRPr lang="ru-RU" sz="1400" dirty="0">
              <a:latin typeface="Arial" charset="0"/>
            </a:endParaRPr>
          </a:p>
          <a:p>
            <a:r>
              <a:rPr lang="ru-RU" dirty="0">
                <a:latin typeface="Calibri" pitchFamily="34" charset="0"/>
              </a:rPr>
              <a:t>Налог взимаемый в связи</a:t>
            </a:r>
          </a:p>
          <a:p>
            <a:r>
              <a:rPr lang="ru-RU" dirty="0">
                <a:latin typeface="Calibri" pitchFamily="34" charset="0"/>
              </a:rPr>
              <a:t>с применением патентной</a:t>
            </a:r>
          </a:p>
          <a:p>
            <a:r>
              <a:rPr lang="ru-RU" dirty="0">
                <a:latin typeface="Calibri" pitchFamily="34" charset="0"/>
              </a:rPr>
              <a:t>системы налогообложения           </a:t>
            </a:r>
            <a:r>
              <a:rPr lang="ru-RU" dirty="0" smtClean="0">
                <a:latin typeface="Calibri" pitchFamily="34" charset="0"/>
              </a:rPr>
              <a:t>6</a:t>
            </a:r>
            <a:r>
              <a:rPr lang="ru-RU" sz="1600" dirty="0" smtClean="0">
                <a:latin typeface="Calibri" pitchFamily="34" charset="0"/>
              </a:rPr>
              <a:t>00,0</a:t>
            </a:r>
            <a:endParaRPr lang="ru-RU" sz="1600" dirty="0">
              <a:latin typeface="Arial" charset="0"/>
            </a:endParaRPr>
          </a:p>
          <a:p>
            <a:r>
              <a:rPr lang="ru-RU" dirty="0">
                <a:latin typeface="Calibri" pitchFamily="34" charset="0"/>
              </a:rPr>
              <a:t>Госпошлина                                     </a:t>
            </a:r>
            <a:r>
              <a:rPr lang="ru-RU" sz="1400" dirty="0">
                <a:latin typeface="Arial" charset="0"/>
              </a:rPr>
              <a:t>3 300,0</a:t>
            </a:r>
          </a:p>
        </p:txBody>
      </p:sp>
      <p:sp>
        <p:nvSpPr>
          <p:cNvPr id="19464" name="Прямоугольник 21"/>
          <p:cNvSpPr>
            <a:spLocks noChangeArrowheads="1"/>
          </p:cNvSpPr>
          <p:nvPr/>
        </p:nvSpPr>
        <p:spPr bwMode="auto">
          <a:xfrm>
            <a:off x="4953000" y="3006725"/>
            <a:ext cx="3962400" cy="3602038"/>
          </a:xfrm>
          <a:prstGeom prst="rect">
            <a:avLst/>
          </a:prstGeom>
          <a:noFill/>
          <a:ln w="9525">
            <a:noFill/>
            <a:miter lim="800000"/>
            <a:headEnd/>
            <a:tailEnd/>
          </a:ln>
        </p:spPr>
        <p:txBody>
          <a:bodyPr lIns="0" tIns="0" rIns="0" bIns="0" anchor="ctr">
            <a:spAutoFit/>
          </a:bodyPr>
          <a:lstStyle/>
          <a:p>
            <a:pPr algn="ctr"/>
            <a:r>
              <a:rPr lang="ru-RU" dirty="0">
                <a:latin typeface="Calibri" pitchFamily="34" charset="0"/>
              </a:rPr>
              <a:t>В том числе</a:t>
            </a:r>
          </a:p>
          <a:p>
            <a:r>
              <a:rPr lang="ru-RU" dirty="0">
                <a:latin typeface="Calibri" pitchFamily="34" charset="0"/>
              </a:rPr>
              <a:t>Проценты, полученные от </a:t>
            </a:r>
            <a:r>
              <a:rPr lang="ru-RU" dirty="0" err="1">
                <a:latin typeface="Calibri" pitchFamily="34" charset="0"/>
              </a:rPr>
              <a:t>предоствления</a:t>
            </a:r>
            <a:r>
              <a:rPr lang="ru-RU" dirty="0">
                <a:latin typeface="Calibri" pitchFamily="34" charset="0"/>
              </a:rPr>
              <a:t> кредита                    </a:t>
            </a:r>
            <a:r>
              <a:rPr lang="ru-RU" sz="1600" dirty="0" smtClean="0">
                <a:latin typeface="Calibri" pitchFamily="34" charset="0"/>
              </a:rPr>
              <a:t>112,0</a:t>
            </a:r>
            <a:endParaRPr lang="ru-RU" sz="1600" dirty="0">
              <a:latin typeface="Calibri" pitchFamily="34" charset="0"/>
            </a:endParaRPr>
          </a:p>
          <a:p>
            <a:r>
              <a:rPr lang="ru-RU" dirty="0">
                <a:latin typeface="Calibri" pitchFamily="34" charset="0"/>
              </a:rPr>
              <a:t>Арендная плата за землю           </a:t>
            </a:r>
            <a:r>
              <a:rPr lang="ru-RU" sz="1600" dirty="0" smtClean="0">
                <a:latin typeface="Calibri" pitchFamily="34" charset="0"/>
              </a:rPr>
              <a:t>34 654,0</a:t>
            </a:r>
            <a:r>
              <a:rPr lang="ru-RU" dirty="0" smtClean="0">
                <a:latin typeface="Calibri" pitchFamily="34" charset="0"/>
              </a:rPr>
              <a:t> </a:t>
            </a:r>
            <a:r>
              <a:rPr lang="ru-RU" dirty="0">
                <a:latin typeface="Calibri" pitchFamily="34" charset="0"/>
              </a:rPr>
              <a:t>Прочие доходы от </a:t>
            </a:r>
            <a:r>
              <a:rPr lang="ru-RU" dirty="0" err="1">
                <a:latin typeface="Calibri" pitchFamily="34" charset="0"/>
              </a:rPr>
              <a:t>исполь</a:t>
            </a:r>
            <a:r>
              <a:rPr lang="ru-RU" dirty="0">
                <a:latin typeface="Calibri" pitchFamily="34" charset="0"/>
              </a:rPr>
              <a:t>-</a:t>
            </a:r>
          </a:p>
          <a:p>
            <a:r>
              <a:rPr lang="ru-RU" dirty="0" err="1">
                <a:latin typeface="Calibri" pitchFamily="34" charset="0"/>
              </a:rPr>
              <a:t>зования</a:t>
            </a:r>
            <a:r>
              <a:rPr lang="ru-RU" dirty="0">
                <a:latin typeface="Calibri" pitchFamily="34" charset="0"/>
              </a:rPr>
              <a:t> имущества                         </a:t>
            </a:r>
            <a:r>
              <a:rPr lang="ru-RU" sz="1400" dirty="0">
                <a:latin typeface="Arial" charset="0"/>
              </a:rPr>
              <a:t>1 </a:t>
            </a:r>
            <a:r>
              <a:rPr lang="ru-RU" sz="1400" dirty="0" smtClean="0">
                <a:latin typeface="Arial" charset="0"/>
              </a:rPr>
              <a:t>929,0</a:t>
            </a:r>
            <a:endParaRPr lang="ru-RU" sz="1400" dirty="0">
              <a:latin typeface="Arial" charset="0"/>
            </a:endParaRPr>
          </a:p>
          <a:p>
            <a:r>
              <a:rPr lang="ru-RU" dirty="0">
                <a:latin typeface="Calibri" pitchFamily="34" charset="0"/>
              </a:rPr>
              <a:t>Загрязнение окружающей</a:t>
            </a:r>
          </a:p>
          <a:p>
            <a:r>
              <a:rPr lang="ru-RU" dirty="0">
                <a:latin typeface="Calibri" pitchFamily="34" charset="0"/>
              </a:rPr>
              <a:t>среды                                                    </a:t>
            </a:r>
            <a:r>
              <a:rPr lang="ru-RU" sz="1400" dirty="0" smtClean="0">
                <a:latin typeface="Arial" charset="0"/>
              </a:rPr>
              <a:t>170,0</a:t>
            </a:r>
            <a:endParaRPr lang="ru-RU" sz="1400" dirty="0">
              <a:latin typeface="Arial" charset="0"/>
            </a:endParaRPr>
          </a:p>
          <a:p>
            <a:r>
              <a:rPr lang="ru-RU" dirty="0">
                <a:latin typeface="Calibri" pitchFamily="34" charset="0"/>
              </a:rPr>
              <a:t>Платные услуги                               </a:t>
            </a:r>
            <a:r>
              <a:rPr lang="ru-RU" sz="1400" dirty="0">
                <a:latin typeface="Arial" charset="0"/>
              </a:rPr>
              <a:t>20 </a:t>
            </a:r>
            <a:r>
              <a:rPr lang="ru-RU" sz="1400" dirty="0" smtClean="0">
                <a:latin typeface="Arial" charset="0"/>
              </a:rPr>
              <a:t>999,0</a:t>
            </a:r>
            <a:endParaRPr lang="ru-RU" sz="1400" dirty="0">
              <a:latin typeface="Arial" charset="0"/>
            </a:endParaRPr>
          </a:p>
          <a:p>
            <a:r>
              <a:rPr lang="ru-RU" dirty="0">
                <a:latin typeface="Calibri" pitchFamily="34" charset="0"/>
              </a:rPr>
              <a:t>Продажа земли                               </a:t>
            </a:r>
            <a:r>
              <a:rPr lang="ru-RU" sz="1400" dirty="0" smtClean="0">
                <a:latin typeface="Arial" charset="0"/>
              </a:rPr>
              <a:t>11 </a:t>
            </a:r>
            <a:r>
              <a:rPr lang="ru-RU" sz="1400" dirty="0">
                <a:latin typeface="Arial" charset="0"/>
              </a:rPr>
              <a:t>000,0</a:t>
            </a:r>
          </a:p>
          <a:p>
            <a:r>
              <a:rPr lang="ru-RU" dirty="0">
                <a:latin typeface="Calibri" pitchFamily="34" charset="0"/>
              </a:rPr>
              <a:t>Штрафы                                               </a:t>
            </a:r>
            <a:r>
              <a:rPr lang="ru-RU" sz="1400" dirty="0" smtClean="0">
                <a:latin typeface="Arial" charset="0"/>
              </a:rPr>
              <a:t>1 025,0</a:t>
            </a:r>
            <a:endParaRPr lang="ru-RU" sz="1400" dirty="0">
              <a:latin typeface="Arial" charset="0"/>
            </a:endParaRPr>
          </a:p>
          <a:p>
            <a:r>
              <a:rPr lang="ru-RU" dirty="0">
                <a:latin typeface="Calibri" pitchFamily="34" charset="0"/>
              </a:rPr>
              <a:t>Прочие неналоговые</a:t>
            </a:r>
          </a:p>
          <a:p>
            <a:r>
              <a:rPr lang="ru-RU" dirty="0">
                <a:latin typeface="Calibri" pitchFamily="34" charset="0"/>
              </a:rPr>
              <a:t>доходы                                                  </a:t>
            </a:r>
            <a:r>
              <a:rPr lang="ru-RU" sz="1600" dirty="0" smtClean="0">
                <a:latin typeface="Calibri" pitchFamily="34" charset="0"/>
              </a:rPr>
              <a:t>44,0</a:t>
            </a:r>
            <a:endParaRPr lang="ru-RU" sz="1600" dirty="0">
              <a:latin typeface="Calibri" pitchFamily="34" charset="0"/>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object 4"/>
          <p:cNvSpPr>
            <a:spLocks noChangeArrowheads="1"/>
          </p:cNvSpPr>
          <p:nvPr/>
        </p:nvSpPr>
        <p:spPr bwMode="auto">
          <a:xfrm>
            <a:off x="2667000" y="1143000"/>
            <a:ext cx="2590800" cy="276225"/>
          </a:xfrm>
          <a:custGeom>
            <a:avLst/>
            <a:gdLst>
              <a:gd name="T0" fmla="*/ 0 w 2088261"/>
              <a:gd name="T1" fmla="*/ 0 h 3136011"/>
              <a:gd name="T2" fmla="*/ 2088261 w 2088261"/>
              <a:gd name="T3" fmla="*/ 3136011 h 3136011"/>
            </a:gdLst>
            <a:ahLst/>
            <a:cxnLst/>
            <a:rect l="T0" t="T1" r="T2" b="T3"/>
            <a:pathLst>
              <a:path w="2088261" h="3136011">
                <a:moveTo>
                  <a:pt x="0" y="3136011"/>
                </a:moveTo>
                <a:lnTo>
                  <a:pt x="2088261" y="3136011"/>
                </a:lnTo>
                <a:lnTo>
                  <a:pt x="2088261" y="0"/>
                </a:lnTo>
                <a:lnTo>
                  <a:pt x="0" y="0"/>
                </a:lnTo>
                <a:lnTo>
                  <a:pt x="0" y="3136011"/>
                </a:lnTo>
                <a:close/>
              </a:path>
            </a:pathLst>
          </a:custGeom>
          <a:solidFill>
            <a:srgbClr val="BEBEBE"/>
          </a:solidFill>
          <a:ln w="9525">
            <a:noFill/>
            <a:miter lim="800000"/>
            <a:headEnd/>
            <a:tailEnd/>
          </a:ln>
        </p:spPr>
        <p:txBody>
          <a:bodyPr lIns="0" tIns="0" rIns="0" bIns="0">
            <a:spAutoFit/>
          </a:bodyPr>
          <a:lstStyle/>
          <a:p>
            <a:pPr marL="12700" indent="-1588" algn="ctr"/>
            <a:r>
              <a:rPr lang="ru-RU" dirty="0" smtClean="0">
                <a:latin typeface="Arial" charset="0"/>
              </a:rPr>
              <a:t>2021 </a:t>
            </a:r>
            <a:r>
              <a:rPr lang="ru-RU" dirty="0">
                <a:latin typeface="Arial" charset="0"/>
              </a:rPr>
              <a:t>год</a:t>
            </a:r>
          </a:p>
        </p:txBody>
      </p:sp>
      <p:sp>
        <p:nvSpPr>
          <p:cNvPr id="20482" name="object 5"/>
          <p:cNvSpPr>
            <a:spLocks noChangeArrowheads="1"/>
          </p:cNvSpPr>
          <p:nvPr/>
        </p:nvSpPr>
        <p:spPr bwMode="auto">
          <a:xfrm>
            <a:off x="1143000" y="304800"/>
            <a:ext cx="6756400" cy="554038"/>
          </a:xfrm>
          <a:custGeom>
            <a:avLst/>
            <a:gdLst>
              <a:gd name="T0" fmla="*/ 0 w 6756273"/>
              <a:gd name="T1" fmla="*/ 0 h 335279"/>
              <a:gd name="T2" fmla="*/ 6756273 w 6756273"/>
              <a:gd name="T3" fmla="*/ 335279 h 335279"/>
            </a:gdLst>
            <a:ahLst/>
            <a:cxnLst/>
            <a:rect l="T0" t="T1" r="T2" b="T3"/>
            <a:pathLst>
              <a:path w="6756273" h="335279">
                <a:moveTo>
                  <a:pt x="0" y="335279"/>
                </a:moveTo>
                <a:lnTo>
                  <a:pt x="6756273" y="335279"/>
                </a:lnTo>
                <a:lnTo>
                  <a:pt x="6756273" y="0"/>
                </a:lnTo>
                <a:lnTo>
                  <a:pt x="0" y="0"/>
                </a:lnTo>
                <a:lnTo>
                  <a:pt x="0" y="335279"/>
                </a:lnTo>
                <a:close/>
              </a:path>
            </a:pathLst>
          </a:custGeom>
          <a:solidFill>
            <a:srgbClr val="BEBEBE"/>
          </a:solidFill>
          <a:ln w="9525">
            <a:noFill/>
            <a:miter lim="800000"/>
            <a:headEnd/>
            <a:tailEnd/>
          </a:ln>
        </p:spPr>
        <p:txBody>
          <a:bodyPr lIns="0" tIns="0" rIns="0" bIns="0">
            <a:spAutoFit/>
          </a:bodyPr>
          <a:lstStyle/>
          <a:p>
            <a:pPr algn="ctr"/>
            <a:r>
              <a:rPr lang="ru-RU" b="1" dirty="0"/>
              <a:t>Структура налоговых и неналоговых доходов бюджета муниципального района на плановый период </a:t>
            </a:r>
            <a:r>
              <a:rPr lang="ru-RU" b="1" dirty="0" smtClean="0"/>
              <a:t>2021 </a:t>
            </a:r>
            <a:r>
              <a:rPr lang="ru-RU" b="1" dirty="0"/>
              <a:t>и </a:t>
            </a:r>
            <a:r>
              <a:rPr lang="ru-RU" b="1" dirty="0" smtClean="0"/>
              <a:t>2022 </a:t>
            </a:r>
            <a:r>
              <a:rPr lang="ru-RU" b="1" dirty="0"/>
              <a:t>годов</a:t>
            </a:r>
          </a:p>
        </p:txBody>
      </p:sp>
      <p:sp>
        <p:nvSpPr>
          <p:cNvPr id="20483" name="object 4"/>
          <p:cNvSpPr>
            <a:spLocks noChangeArrowheads="1"/>
          </p:cNvSpPr>
          <p:nvPr/>
        </p:nvSpPr>
        <p:spPr bwMode="auto">
          <a:xfrm>
            <a:off x="5334000" y="1143000"/>
            <a:ext cx="2514600" cy="276225"/>
          </a:xfrm>
          <a:custGeom>
            <a:avLst/>
            <a:gdLst>
              <a:gd name="T0" fmla="*/ 0 w 2088261"/>
              <a:gd name="T1" fmla="*/ 0 h 3136011"/>
              <a:gd name="T2" fmla="*/ 2088261 w 2088261"/>
              <a:gd name="T3" fmla="*/ 3136011 h 3136011"/>
            </a:gdLst>
            <a:ahLst/>
            <a:cxnLst/>
            <a:rect l="T0" t="T1" r="T2" b="T3"/>
            <a:pathLst>
              <a:path w="2088261" h="3136011">
                <a:moveTo>
                  <a:pt x="0" y="3136011"/>
                </a:moveTo>
                <a:lnTo>
                  <a:pt x="2088261" y="3136011"/>
                </a:lnTo>
                <a:lnTo>
                  <a:pt x="2088261" y="0"/>
                </a:lnTo>
                <a:lnTo>
                  <a:pt x="0" y="0"/>
                </a:lnTo>
                <a:lnTo>
                  <a:pt x="0" y="3136011"/>
                </a:lnTo>
                <a:close/>
              </a:path>
            </a:pathLst>
          </a:custGeom>
          <a:solidFill>
            <a:srgbClr val="BEBEBE"/>
          </a:solidFill>
          <a:ln w="9525">
            <a:noFill/>
            <a:miter lim="800000"/>
            <a:headEnd/>
            <a:tailEnd/>
          </a:ln>
        </p:spPr>
        <p:txBody>
          <a:bodyPr lIns="0" tIns="0" rIns="0" bIns="0">
            <a:spAutoFit/>
          </a:bodyPr>
          <a:lstStyle/>
          <a:p>
            <a:pPr marL="12700" indent="-1588" algn="ctr"/>
            <a:r>
              <a:rPr lang="ru-RU" dirty="0" smtClean="0">
                <a:latin typeface="Arial" charset="0"/>
              </a:rPr>
              <a:t>2022 </a:t>
            </a:r>
            <a:r>
              <a:rPr lang="ru-RU" dirty="0">
                <a:latin typeface="Arial" charset="0"/>
              </a:rPr>
              <a:t>год</a:t>
            </a:r>
          </a:p>
        </p:txBody>
      </p:sp>
      <p:graphicFrame>
        <p:nvGraphicFramePr>
          <p:cNvPr id="9" name="Таблица 8"/>
          <p:cNvGraphicFramePr>
            <a:graphicFrameLocks noGrp="1"/>
          </p:cNvGraphicFramePr>
          <p:nvPr/>
        </p:nvGraphicFramePr>
        <p:xfrm>
          <a:off x="1219200" y="1635125"/>
          <a:ext cx="6096000" cy="4958080"/>
        </p:xfrm>
        <a:graphic>
          <a:graphicData uri="http://schemas.openxmlformats.org/drawingml/2006/table">
            <a:tbl>
              <a:tblPr firstRow="1" bandRow="1">
                <a:tableStyleId>{5C22544A-7EE6-4342-B048-85BDC9FD1C3A}</a:tableStyleId>
              </a:tblPr>
              <a:tblGrid>
                <a:gridCol w="2032000"/>
                <a:gridCol w="2032000"/>
                <a:gridCol w="2032000"/>
              </a:tblGrid>
              <a:tr h="370840">
                <a:tc>
                  <a:txBody>
                    <a:bodyPr/>
                    <a:lstStyle/>
                    <a:p>
                      <a:r>
                        <a:rPr lang="ru-RU" dirty="0" smtClean="0"/>
                        <a:t>Налоговые  и неналоговые доходы</a:t>
                      </a:r>
                      <a:endParaRPr lang="ru-RU" dirty="0"/>
                    </a:p>
                  </a:txBody>
                  <a:tcPr/>
                </a:tc>
                <a:tc>
                  <a:txBody>
                    <a:bodyPr/>
                    <a:lstStyle/>
                    <a:p>
                      <a:pPr algn="ctr"/>
                      <a:r>
                        <a:rPr lang="ru-RU" dirty="0" smtClean="0"/>
                        <a:t>417 969,9</a:t>
                      </a:r>
                      <a:endParaRPr lang="ru-RU" dirty="0"/>
                    </a:p>
                  </a:txBody>
                  <a:tcPr/>
                </a:tc>
                <a:tc>
                  <a:txBody>
                    <a:bodyPr/>
                    <a:lstStyle/>
                    <a:p>
                      <a:pPr algn="ctr"/>
                      <a:r>
                        <a:rPr lang="ru-RU" dirty="0" smtClean="0"/>
                        <a:t>452 189,5</a:t>
                      </a:r>
                      <a:endParaRPr lang="ru-RU" dirty="0"/>
                    </a:p>
                  </a:txBody>
                  <a:tcPr/>
                </a:tc>
              </a:tr>
              <a:tr h="370840">
                <a:tc>
                  <a:txBody>
                    <a:bodyPr/>
                    <a:lstStyle/>
                    <a:p>
                      <a:r>
                        <a:rPr lang="ru-RU" dirty="0" smtClean="0"/>
                        <a:t>Налоговые доходы</a:t>
                      </a:r>
                      <a:endParaRPr lang="ru-RU" dirty="0"/>
                    </a:p>
                  </a:txBody>
                  <a:tcPr/>
                </a:tc>
                <a:tc>
                  <a:txBody>
                    <a:bodyPr/>
                    <a:lstStyle/>
                    <a:p>
                      <a:pPr algn="ctr"/>
                      <a:r>
                        <a:rPr lang="ru-RU" dirty="0" smtClean="0"/>
                        <a:t>349 574,3</a:t>
                      </a:r>
                      <a:endParaRPr lang="ru-RU" dirty="0"/>
                    </a:p>
                  </a:txBody>
                  <a:tcPr/>
                </a:tc>
                <a:tc>
                  <a:txBody>
                    <a:bodyPr/>
                    <a:lstStyle/>
                    <a:p>
                      <a:pPr algn="ctr"/>
                      <a:r>
                        <a:rPr lang="ru-RU" dirty="0" smtClean="0"/>
                        <a:t>383 750,9</a:t>
                      </a:r>
                      <a:endParaRPr lang="ru-RU" dirty="0"/>
                    </a:p>
                  </a:txBody>
                  <a:tcPr/>
                </a:tc>
              </a:tr>
              <a:tr h="370840">
                <a:tc>
                  <a:txBody>
                    <a:bodyPr/>
                    <a:lstStyle/>
                    <a:p>
                      <a:r>
                        <a:rPr lang="ru-RU" dirty="0" smtClean="0"/>
                        <a:t>- НДФЛ</a:t>
                      </a:r>
                      <a:endParaRPr lang="ru-RU" dirty="0"/>
                    </a:p>
                  </a:txBody>
                  <a:tcPr/>
                </a:tc>
                <a:tc>
                  <a:txBody>
                    <a:bodyPr/>
                    <a:lstStyle/>
                    <a:p>
                      <a:pPr algn="ctr"/>
                      <a:r>
                        <a:rPr lang="ru-RU" dirty="0" smtClean="0"/>
                        <a:t>287 341,4</a:t>
                      </a:r>
                      <a:endParaRPr lang="ru-RU" dirty="0"/>
                    </a:p>
                  </a:txBody>
                  <a:tcPr/>
                </a:tc>
                <a:tc>
                  <a:txBody>
                    <a:bodyPr/>
                    <a:lstStyle/>
                    <a:p>
                      <a:pPr algn="ctr"/>
                      <a:r>
                        <a:rPr lang="ru-RU" dirty="0" smtClean="0"/>
                        <a:t>317 299,1</a:t>
                      </a:r>
                      <a:endParaRPr lang="ru-RU" dirty="0"/>
                    </a:p>
                  </a:txBody>
                  <a:tcPr/>
                </a:tc>
              </a:tr>
              <a:tr h="370840">
                <a:tc>
                  <a:txBody>
                    <a:bodyPr/>
                    <a:lstStyle/>
                    <a:p>
                      <a:r>
                        <a:rPr lang="ru-RU" dirty="0" smtClean="0"/>
                        <a:t>- Акцизы на нефтепродукты</a:t>
                      </a:r>
                      <a:endParaRPr lang="ru-RU" dirty="0"/>
                    </a:p>
                  </a:txBody>
                  <a:tcPr/>
                </a:tc>
                <a:tc>
                  <a:txBody>
                    <a:bodyPr/>
                    <a:lstStyle/>
                    <a:p>
                      <a:pPr algn="ctr"/>
                      <a:r>
                        <a:rPr lang="ru-RU" dirty="0" smtClean="0"/>
                        <a:t>15 517,2</a:t>
                      </a:r>
                      <a:endParaRPr lang="ru-RU" dirty="0"/>
                    </a:p>
                  </a:txBody>
                  <a:tcPr/>
                </a:tc>
                <a:tc>
                  <a:txBody>
                    <a:bodyPr/>
                    <a:lstStyle/>
                    <a:p>
                      <a:pPr algn="ctr"/>
                      <a:r>
                        <a:rPr lang="ru-RU" dirty="0" smtClean="0"/>
                        <a:t>16 119,9</a:t>
                      </a:r>
                      <a:endParaRPr lang="ru-RU" dirty="0"/>
                    </a:p>
                  </a:txBody>
                  <a:tcPr/>
                </a:tc>
              </a:tr>
              <a:tr h="370840">
                <a:tc>
                  <a:txBody>
                    <a:bodyPr/>
                    <a:lstStyle/>
                    <a:p>
                      <a:r>
                        <a:rPr lang="ru-RU" dirty="0" smtClean="0"/>
                        <a:t>- УСН</a:t>
                      </a:r>
                      <a:endParaRPr lang="ru-RU" dirty="0"/>
                    </a:p>
                  </a:txBody>
                  <a:tcPr/>
                </a:tc>
                <a:tc>
                  <a:txBody>
                    <a:bodyPr/>
                    <a:lstStyle/>
                    <a:p>
                      <a:pPr algn="ctr"/>
                      <a:r>
                        <a:rPr lang="ru-RU" dirty="0" smtClean="0"/>
                        <a:t>2 950,0</a:t>
                      </a:r>
                      <a:endParaRPr lang="ru-RU" dirty="0"/>
                    </a:p>
                  </a:txBody>
                  <a:tcPr/>
                </a:tc>
                <a:tc>
                  <a:txBody>
                    <a:bodyPr/>
                    <a:lstStyle/>
                    <a:p>
                      <a:pPr algn="ctr"/>
                      <a:r>
                        <a:rPr lang="ru-RU" dirty="0" smtClean="0"/>
                        <a:t>3000,0</a:t>
                      </a:r>
                      <a:endParaRPr lang="ru-RU" dirty="0"/>
                    </a:p>
                  </a:txBody>
                  <a:tcPr/>
                </a:tc>
              </a:tr>
              <a:tr h="370840">
                <a:tc>
                  <a:txBody>
                    <a:bodyPr/>
                    <a:lstStyle/>
                    <a:p>
                      <a:r>
                        <a:rPr lang="ru-RU" dirty="0" smtClean="0"/>
                        <a:t>- ЕНВД</a:t>
                      </a:r>
                      <a:endParaRPr lang="ru-RU" dirty="0"/>
                    </a:p>
                  </a:txBody>
                  <a:tcPr/>
                </a:tc>
                <a:tc>
                  <a:txBody>
                    <a:bodyPr/>
                    <a:lstStyle/>
                    <a:p>
                      <a:pPr algn="ctr"/>
                      <a:r>
                        <a:rPr lang="ru-RU" dirty="0" smtClean="0"/>
                        <a:t>20 800,0</a:t>
                      </a:r>
                      <a:endParaRPr lang="ru-RU" dirty="0"/>
                    </a:p>
                  </a:txBody>
                  <a:tcPr/>
                </a:tc>
                <a:tc>
                  <a:txBody>
                    <a:bodyPr/>
                    <a:lstStyle/>
                    <a:p>
                      <a:pPr algn="ctr"/>
                      <a:r>
                        <a:rPr lang="ru-RU" dirty="0" smtClean="0"/>
                        <a:t>21 000,0</a:t>
                      </a:r>
                      <a:endParaRPr lang="ru-RU" dirty="0"/>
                    </a:p>
                  </a:txBody>
                  <a:tcPr/>
                </a:tc>
              </a:tr>
              <a:tr h="370840">
                <a:tc>
                  <a:txBody>
                    <a:bodyPr/>
                    <a:lstStyle/>
                    <a:p>
                      <a:r>
                        <a:rPr lang="ru-RU" dirty="0" smtClean="0"/>
                        <a:t>- ЕСХН</a:t>
                      </a:r>
                      <a:endParaRPr lang="ru-RU" dirty="0"/>
                    </a:p>
                  </a:txBody>
                  <a:tcPr/>
                </a:tc>
                <a:tc>
                  <a:txBody>
                    <a:bodyPr/>
                    <a:lstStyle/>
                    <a:p>
                      <a:pPr algn="ctr"/>
                      <a:r>
                        <a:rPr lang="ru-RU" dirty="0" smtClean="0"/>
                        <a:t>4 382,0</a:t>
                      </a:r>
                      <a:endParaRPr lang="ru-RU" dirty="0"/>
                    </a:p>
                  </a:txBody>
                  <a:tcPr/>
                </a:tc>
                <a:tc>
                  <a:txBody>
                    <a:bodyPr/>
                    <a:lstStyle/>
                    <a:p>
                      <a:pPr algn="ctr"/>
                      <a:r>
                        <a:rPr lang="ru-RU" dirty="0" smtClean="0"/>
                        <a:t>4 396,0</a:t>
                      </a:r>
                      <a:endParaRPr lang="ru-RU" dirty="0"/>
                    </a:p>
                  </a:txBody>
                  <a:tcPr/>
                </a:tc>
              </a:tr>
              <a:tr h="370840">
                <a:tc>
                  <a:txBody>
                    <a:bodyPr/>
                    <a:lstStyle/>
                    <a:p>
                      <a:r>
                        <a:rPr lang="ru-RU" dirty="0" smtClean="0"/>
                        <a:t>- Остальные налоговые</a:t>
                      </a:r>
                      <a:endParaRPr lang="ru-RU" dirty="0"/>
                    </a:p>
                  </a:txBody>
                  <a:tcPr/>
                </a:tc>
                <a:tc>
                  <a:txBody>
                    <a:bodyPr/>
                    <a:lstStyle/>
                    <a:p>
                      <a:pPr algn="ctr"/>
                      <a:r>
                        <a:rPr lang="ru-RU" dirty="0" smtClean="0"/>
                        <a:t>3 350,0</a:t>
                      </a:r>
                      <a:endParaRPr lang="ru-RU" dirty="0"/>
                    </a:p>
                  </a:txBody>
                  <a:tcPr/>
                </a:tc>
                <a:tc>
                  <a:txBody>
                    <a:bodyPr/>
                    <a:lstStyle/>
                    <a:p>
                      <a:pPr algn="ctr"/>
                      <a:r>
                        <a:rPr lang="ru-RU" dirty="0" smtClean="0"/>
                        <a:t>3 400,0</a:t>
                      </a:r>
                      <a:endParaRPr lang="ru-RU" dirty="0"/>
                    </a:p>
                  </a:txBody>
                  <a:tcPr/>
                </a:tc>
              </a:tr>
              <a:tr h="370840">
                <a:tc>
                  <a:txBody>
                    <a:bodyPr/>
                    <a:lstStyle/>
                    <a:p>
                      <a:r>
                        <a:rPr lang="ru-RU" dirty="0" smtClean="0"/>
                        <a:t>Неналоговые доходы</a:t>
                      </a:r>
                      <a:endParaRPr lang="ru-RU" dirty="0"/>
                    </a:p>
                  </a:txBody>
                  <a:tcPr/>
                </a:tc>
                <a:tc>
                  <a:txBody>
                    <a:bodyPr/>
                    <a:lstStyle/>
                    <a:p>
                      <a:pPr algn="ctr"/>
                      <a:r>
                        <a:rPr lang="ru-RU" dirty="0" smtClean="0"/>
                        <a:t>61 518,7</a:t>
                      </a:r>
                      <a:endParaRPr lang="ru-RU" dirty="0"/>
                    </a:p>
                  </a:txBody>
                  <a:tcPr/>
                </a:tc>
                <a:tc>
                  <a:txBody>
                    <a:bodyPr/>
                    <a:lstStyle/>
                    <a:p>
                      <a:pPr algn="ctr"/>
                      <a:r>
                        <a:rPr lang="ru-RU" dirty="0" smtClean="0"/>
                        <a:t>61 695,0</a:t>
                      </a:r>
                      <a:endParaRPr lang="ru-RU" dirty="0"/>
                    </a:p>
                  </a:txBody>
                  <a:tcPr/>
                </a:tc>
              </a:tr>
            </a:tbl>
          </a:graphicData>
        </a:graphic>
      </p:graphicFrame>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object 2"/>
          <p:cNvSpPr txBox="1">
            <a:spLocks noChangeArrowheads="1"/>
          </p:cNvSpPr>
          <p:nvPr/>
        </p:nvSpPr>
        <p:spPr bwMode="auto">
          <a:xfrm>
            <a:off x="142875" y="22225"/>
            <a:ext cx="8853488" cy="431800"/>
          </a:xfrm>
          <a:prstGeom prst="rect">
            <a:avLst/>
          </a:prstGeom>
          <a:noFill/>
          <a:ln w="9525">
            <a:noFill/>
            <a:miter lim="800000"/>
            <a:headEnd/>
            <a:tailEnd/>
          </a:ln>
        </p:spPr>
        <p:txBody>
          <a:bodyPr lIns="0" tIns="0" rIns="0" bIns="0">
            <a:spAutoFit/>
          </a:bodyPr>
          <a:lstStyle/>
          <a:p>
            <a:pPr marL="12700"/>
            <a:r>
              <a:rPr lang="ru-RU" sz="2800" b="1">
                <a:latin typeface="Calibri" pitchFamily="34" charset="0"/>
              </a:rPr>
              <a:t>Доходы, поступающие от граждан Бобровского района</a:t>
            </a:r>
            <a:endParaRPr lang="ru-RU" sz="2800">
              <a:latin typeface="Calibri" pitchFamily="34" charset="0"/>
            </a:endParaRPr>
          </a:p>
        </p:txBody>
      </p:sp>
      <p:sp>
        <p:nvSpPr>
          <p:cNvPr id="21506" name="object 3"/>
          <p:cNvSpPr>
            <a:spLocks noChangeArrowheads="1"/>
          </p:cNvSpPr>
          <p:nvPr/>
        </p:nvSpPr>
        <p:spPr bwMode="auto">
          <a:xfrm>
            <a:off x="5638800" y="2057400"/>
            <a:ext cx="2952750" cy="3455988"/>
          </a:xfrm>
          <a:prstGeom prst="rect">
            <a:avLst/>
          </a:prstGeom>
          <a:blipFill dpi="0" rotWithShape="1">
            <a:blip r:embed="rId2"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21507" name="object 4"/>
          <p:cNvSpPr>
            <a:spLocks noChangeArrowheads="1"/>
          </p:cNvSpPr>
          <p:nvPr/>
        </p:nvSpPr>
        <p:spPr bwMode="auto">
          <a:xfrm>
            <a:off x="250825" y="692150"/>
            <a:ext cx="3025775" cy="792163"/>
          </a:xfrm>
          <a:prstGeom prst="rect">
            <a:avLst/>
          </a:prstGeom>
          <a:blipFill dpi="0" rotWithShape="1">
            <a:blip r:embed="rId3"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21508" name="object 5"/>
          <p:cNvSpPr>
            <a:spLocks/>
          </p:cNvSpPr>
          <p:nvPr/>
        </p:nvSpPr>
        <p:spPr bwMode="auto">
          <a:xfrm>
            <a:off x="250825" y="692150"/>
            <a:ext cx="3025775" cy="792163"/>
          </a:xfrm>
          <a:custGeom>
            <a:avLst/>
            <a:gdLst>
              <a:gd name="T0" fmla="*/ 0 w 3024314"/>
              <a:gd name="T1" fmla="*/ 132233 h 792099"/>
              <a:gd name="T2" fmla="*/ 7038 w 3024314"/>
              <a:gd name="T3" fmla="*/ 89658 h 792099"/>
              <a:gd name="T4" fmla="*/ 26627 w 3024314"/>
              <a:gd name="T5" fmla="*/ 52839 h 792099"/>
              <a:gd name="T6" fmla="*/ 56418 w 3024314"/>
              <a:gd name="T7" fmla="*/ 24092 h 792099"/>
              <a:gd name="T8" fmla="*/ 94101 w 3024314"/>
              <a:gd name="T9" fmla="*/ 5722 h 792099"/>
              <a:gd name="T10" fmla="*/ 2911974 w 3024314"/>
              <a:gd name="T11" fmla="*/ 0 h 792099"/>
              <a:gd name="T12" fmla="*/ 2926747 w 3024314"/>
              <a:gd name="T13" fmla="*/ 807 h 792099"/>
              <a:gd name="T14" fmla="*/ 2967875 w 3024314"/>
              <a:gd name="T15" fmla="*/ 12242 h 792099"/>
              <a:gd name="T16" fmla="*/ 3002424 w 3024314"/>
              <a:gd name="T17" fmla="*/ 35389 h 792099"/>
              <a:gd name="T18" fmla="*/ 3028074 w 3024314"/>
              <a:gd name="T19" fmla="*/ 67913 h 792099"/>
              <a:gd name="T20" fmla="*/ 3042509 w 3024314"/>
              <a:gd name="T21" fmla="*/ 107526 h 792099"/>
              <a:gd name="T22" fmla="*/ 3044824 w 3024314"/>
              <a:gd name="T23" fmla="*/ 660887 h 792099"/>
              <a:gd name="T24" fmla="*/ 3044014 w 3024314"/>
              <a:gd name="T25" fmla="*/ 675592 h 792099"/>
              <a:gd name="T26" fmla="*/ 3032524 w 3024314"/>
              <a:gd name="T27" fmla="*/ 716502 h 792099"/>
              <a:gd name="T28" fmla="*/ 3009267 w 3024314"/>
              <a:gd name="T29" fmla="*/ 750871 h 792099"/>
              <a:gd name="T30" fmla="*/ 2976561 w 3024314"/>
              <a:gd name="T31" fmla="*/ 776376 h 792099"/>
              <a:gd name="T32" fmla="*/ 2936730 w 3024314"/>
              <a:gd name="T33" fmla="*/ 790710 h 792099"/>
              <a:gd name="T34" fmla="*/ 132912 w 3024314"/>
              <a:gd name="T35" fmla="*/ 792995 h 792099"/>
              <a:gd name="T36" fmla="*/ 118137 w 3024314"/>
              <a:gd name="T37" fmla="*/ 792189 h 792099"/>
              <a:gd name="T38" fmla="*/ 76985 w 3024314"/>
              <a:gd name="T39" fmla="*/ 780769 h 792099"/>
              <a:gd name="T40" fmla="*/ 42407 w 3024314"/>
              <a:gd name="T41" fmla="*/ 757649 h 792099"/>
              <a:gd name="T42" fmla="*/ 16744 w 3024314"/>
              <a:gd name="T43" fmla="*/ 725148 h 792099"/>
              <a:gd name="T44" fmla="*/ 2308 w 3024314"/>
              <a:gd name="T45" fmla="*/ 685547 h 792099"/>
              <a:gd name="T46" fmla="*/ 0 w 3024314"/>
              <a:gd name="T47" fmla="*/ 132233 h 792099"/>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3024314"/>
              <a:gd name="T73" fmla="*/ 0 h 792099"/>
              <a:gd name="T74" fmla="*/ 3024314 w 3024314"/>
              <a:gd name="T75" fmla="*/ 792099 h 792099"/>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3024314" h="792099">
                <a:moveTo>
                  <a:pt x="0" y="132079"/>
                </a:moveTo>
                <a:lnTo>
                  <a:pt x="6996" y="89560"/>
                </a:lnTo>
                <a:lnTo>
                  <a:pt x="26445" y="52783"/>
                </a:lnTo>
                <a:lnTo>
                  <a:pt x="56040" y="24064"/>
                </a:lnTo>
                <a:lnTo>
                  <a:pt x="93471" y="5722"/>
                </a:lnTo>
                <a:lnTo>
                  <a:pt x="2892361" y="0"/>
                </a:lnTo>
                <a:lnTo>
                  <a:pt x="2907031" y="807"/>
                </a:lnTo>
                <a:lnTo>
                  <a:pt x="2947881" y="12228"/>
                </a:lnTo>
                <a:lnTo>
                  <a:pt x="2982198" y="35347"/>
                </a:lnTo>
                <a:lnTo>
                  <a:pt x="3007677" y="67843"/>
                </a:lnTo>
                <a:lnTo>
                  <a:pt x="3022013" y="107400"/>
                </a:lnTo>
                <a:lnTo>
                  <a:pt x="3024314" y="660145"/>
                </a:lnTo>
                <a:lnTo>
                  <a:pt x="3023508" y="674822"/>
                </a:lnTo>
                <a:lnTo>
                  <a:pt x="3012097" y="715690"/>
                </a:lnTo>
                <a:lnTo>
                  <a:pt x="2988994" y="750017"/>
                </a:lnTo>
                <a:lnTo>
                  <a:pt x="2956508" y="775494"/>
                </a:lnTo>
                <a:lnTo>
                  <a:pt x="2916948" y="789814"/>
                </a:lnTo>
                <a:lnTo>
                  <a:pt x="132016" y="792099"/>
                </a:lnTo>
                <a:lnTo>
                  <a:pt x="117339" y="791293"/>
                </a:lnTo>
                <a:lnTo>
                  <a:pt x="76467" y="779887"/>
                </a:lnTo>
                <a:lnTo>
                  <a:pt x="42127" y="756795"/>
                </a:lnTo>
                <a:lnTo>
                  <a:pt x="16632" y="724322"/>
                </a:lnTo>
                <a:lnTo>
                  <a:pt x="2294" y="684777"/>
                </a:lnTo>
                <a:lnTo>
                  <a:pt x="0" y="132079"/>
                </a:lnTo>
                <a:close/>
              </a:path>
            </a:pathLst>
          </a:custGeom>
          <a:noFill/>
          <a:ln w="25400">
            <a:solidFill>
              <a:srgbClr val="385D89"/>
            </a:solidFill>
            <a:round/>
            <a:headEnd/>
            <a:tailEnd/>
          </a:ln>
        </p:spPr>
        <p:txBody>
          <a:bodyPr lIns="0" tIns="0" rIns="0" bIns="0">
            <a:spAutoFit/>
          </a:bodyPr>
          <a:lstStyle/>
          <a:p>
            <a:endParaRPr lang="ru-RU"/>
          </a:p>
        </p:txBody>
      </p:sp>
      <p:sp>
        <p:nvSpPr>
          <p:cNvPr id="21509" name="object 6"/>
          <p:cNvSpPr txBox="1">
            <a:spLocks noChangeArrowheads="1"/>
          </p:cNvSpPr>
          <p:nvPr/>
        </p:nvSpPr>
        <p:spPr bwMode="auto">
          <a:xfrm>
            <a:off x="439738" y="638175"/>
            <a:ext cx="2646362" cy="884238"/>
          </a:xfrm>
          <a:prstGeom prst="rect">
            <a:avLst/>
          </a:prstGeom>
          <a:noFill/>
          <a:ln w="9525">
            <a:noFill/>
            <a:miter lim="800000"/>
            <a:headEnd/>
            <a:tailEnd/>
          </a:ln>
        </p:spPr>
        <p:txBody>
          <a:bodyPr lIns="0" tIns="0" rIns="0" bIns="0">
            <a:spAutoFit/>
          </a:bodyPr>
          <a:lstStyle/>
          <a:p>
            <a:pPr marL="76200" indent="-63500"/>
            <a:r>
              <a:rPr lang="ru-RU" sz="2800" b="1">
                <a:solidFill>
                  <a:srgbClr val="001F5F"/>
                </a:solidFill>
                <a:latin typeface="Calibri" pitchFamily="34" charset="0"/>
              </a:rPr>
              <a:t>Налог на доходы физических лиц</a:t>
            </a:r>
            <a:endParaRPr lang="ru-RU" sz="2800">
              <a:latin typeface="Calibri" pitchFamily="34" charset="0"/>
            </a:endParaRPr>
          </a:p>
        </p:txBody>
      </p:sp>
      <p:sp>
        <p:nvSpPr>
          <p:cNvPr id="21510" name="object 7"/>
          <p:cNvSpPr>
            <a:spLocks/>
          </p:cNvSpPr>
          <p:nvPr/>
        </p:nvSpPr>
        <p:spPr bwMode="auto">
          <a:xfrm>
            <a:off x="971550" y="1628775"/>
            <a:ext cx="1439863" cy="576263"/>
          </a:xfrm>
          <a:custGeom>
            <a:avLst/>
            <a:gdLst>
              <a:gd name="T0" fmla="*/ 1436408 w 1440129"/>
              <a:gd name="T1" fmla="*/ 289380 h 576072"/>
              <a:gd name="T2" fmla="*/ 0 w 1440129"/>
              <a:gd name="T3" fmla="*/ 289380 h 576072"/>
              <a:gd name="T4" fmla="*/ 718177 w 1440129"/>
              <a:gd name="T5" fmla="*/ 578752 h 576072"/>
              <a:gd name="T6" fmla="*/ 1436408 w 1440129"/>
              <a:gd name="T7" fmla="*/ 289380 h 576072"/>
              <a:gd name="T8" fmla="*/ 1077298 w 1440129"/>
              <a:gd name="T9" fmla="*/ 0 h 576072"/>
              <a:gd name="T10" fmla="*/ 359070 w 1440129"/>
              <a:gd name="T11" fmla="*/ 0 h 576072"/>
              <a:gd name="T12" fmla="*/ 359070 w 1440129"/>
              <a:gd name="T13" fmla="*/ 289380 h 576072"/>
              <a:gd name="T14" fmla="*/ 1077298 w 1440129"/>
              <a:gd name="T15" fmla="*/ 289380 h 576072"/>
              <a:gd name="T16" fmla="*/ 1077298 w 1440129"/>
              <a:gd name="T17" fmla="*/ 0 h 57607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440129"/>
              <a:gd name="T28" fmla="*/ 0 h 576072"/>
              <a:gd name="T29" fmla="*/ 1440129 w 1440129"/>
              <a:gd name="T30" fmla="*/ 576072 h 57607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440129" h="576072">
                <a:moveTo>
                  <a:pt x="1440129" y="288036"/>
                </a:moveTo>
                <a:lnTo>
                  <a:pt x="0" y="288036"/>
                </a:lnTo>
                <a:lnTo>
                  <a:pt x="720039" y="576072"/>
                </a:lnTo>
                <a:lnTo>
                  <a:pt x="1440129" y="288036"/>
                </a:lnTo>
                <a:close/>
              </a:path>
              <a:path w="1440129" h="576072">
                <a:moveTo>
                  <a:pt x="1080084" y="0"/>
                </a:moveTo>
                <a:lnTo>
                  <a:pt x="359994" y="0"/>
                </a:lnTo>
                <a:lnTo>
                  <a:pt x="359994" y="288036"/>
                </a:lnTo>
                <a:lnTo>
                  <a:pt x="1080084" y="288036"/>
                </a:lnTo>
                <a:lnTo>
                  <a:pt x="1080084" y="0"/>
                </a:lnTo>
                <a:close/>
              </a:path>
            </a:pathLst>
          </a:custGeom>
          <a:solidFill>
            <a:srgbClr val="FF0000"/>
          </a:solidFill>
          <a:ln w="9525">
            <a:noFill/>
            <a:round/>
            <a:headEnd/>
            <a:tailEnd/>
          </a:ln>
        </p:spPr>
        <p:txBody>
          <a:bodyPr lIns="0" tIns="0" rIns="0" bIns="0">
            <a:spAutoFit/>
          </a:bodyPr>
          <a:lstStyle/>
          <a:p>
            <a:endParaRPr lang="ru-RU"/>
          </a:p>
        </p:txBody>
      </p:sp>
      <p:sp>
        <p:nvSpPr>
          <p:cNvPr id="21511" name="object 8"/>
          <p:cNvSpPr>
            <a:spLocks/>
          </p:cNvSpPr>
          <p:nvPr/>
        </p:nvSpPr>
        <p:spPr bwMode="auto">
          <a:xfrm>
            <a:off x="971550" y="1628775"/>
            <a:ext cx="1439863" cy="576263"/>
          </a:xfrm>
          <a:custGeom>
            <a:avLst/>
            <a:gdLst>
              <a:gd name="T0" fmla="*/ 0 w 1440129"/>
              <a:gd name="T1" fmla="*/ 289380 h 576072"/>
              <a:gd name="T2" fmla="*/ 359070 w 1440129"/>
              <a:gd name="T3" fmla="*/ 289380 h 576072"/>
              <a:gd name="T4" fmla="*/ 359070 w 1440129"/>
              <a:gd name="T5" fmla="*/ 0 h 576072"/>
              <a:gd name="T6" fmla="*/ 1077298 w 1440129"/>
              <a:gd name="T7" fmla="*/ 0 h 576072"/>
              <a:gd name="T8" fmla="*/ 1077298 w 1440129"/>
              <a:gd name="T9" fmla="*/ 289380 h 576072"/>
              <a:gd name="T10" fmla="*/ 1436408 w 1440129"/>
              <a:gd name="T11" fmla="*/ 289380 h 576072"/>
              <a:gd name="T12" fmla="*/ 718177 w 1440129"/>
              <a:gd name="T13" fmla="*/ 578752 h 576072"/>
              <a:gd name="T14" fmla="*/ 0 w 1440129"/>
              <a:gd name="T15" fmla="*/ 289380 h 576072"/>
              <a:gd name="T16" fmla="*/ 0 60000 65536"/>
              <a:gd name="T17" fmla="*/ 0 60000 65536"/>
              <a:gd name="T18" fmla="*/ 0 60000 65536"/>
              <a:gd name="T19" fmla="*/ 0 60000 65536"/>
              <a:gd name="T20" fmla="*/ 0 60000 65536"/>
              <a:gd name="T21" fmla="*/ 0 60000 65536"/>
              <a:gd name="T22" fmla="*/ 0 60000 65536"/>
              <a:gd name="T23" fmla="*/ 0 60000 65536"/>
              <a:gd name="T24" fmla="*/ 0 w 1440129"/>
              <a:gd name="T25" fmla="*/ 0 h 576072"/>
              <a:gd name="T26" fmla="*/ 1440129 w 1440129"/>
              <a:gd name="T27" fmla="*/ 576072 h 57607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440129" h="576072">
                <a:moveTo>
                  <a:pt x="0" y="288036"/>
                </a:moveTo>
                <a:lnTo>
                  <a:pt x="359994" y="288036"/>
                </a:lnTo>
                <a:lnTo>
                  <a:pt x="359994" y="0"/>
                </a:lnTo>
                <a:lnTo>
                  <a:pt x="1080084" y="0"/>
                </a:lnTo>
                <a:lnTo>
                  <a:pt x="1080084" y="288036"/>
                </a:lnTo>
                <a:lnTo>
                  <a:pt x="1440129" y="288036"/>
                </a:lnTo>
                <a:lnTo>
                  <a:pt x="720039" y="576072"/>
                </a:lnTo>
                <a:lnTo>
                  <a:pt x="0" y="288036"/>
                </a:lnTo>
                <a:close/>
              </a:path>
            </a:pathLst>
          </a:custGeom>
          <a:noFill/>
          <a:ln w="63500">
            <a:solidFill>
              <a:srgbClr val="385D89"/>
            </a:solidFill>
            <a:round/>
            <a:headEnd/>
            <a:tailEnd/>
          </a:ln>
        </p:spPr>
        <p:txBody>
          <a:bodyPr lIns="0" tIns="0" rIns="0" bIns="0">
            <a:spAutoFit/>
          </a:bodyPr>
          <a:lstStyle/>
          <a:p>
            <a:endParaRPr lang="ru-RU"/>
          </a:p>
        </p:txBody>
      </p:sp>
      <p:sp>
        <p:nvSpPr>
          <p:cNvPr id="21512" name="object 9"/>
          <p:cNvSpPr>
            <a:spLocks/>
          </p:cNvSpPr>
          <p:nvPr/>
        </p:nvSpPr>
        <p:spPr bwMode="auto">
          <a:xfrm>
            <a:off x="250825" y="2276475"/>
            <a:ext cx="2665413" cy="1368425"/>
          </a:xfrm>
          <a:custGeom>
            <a:avLst/>
            <a:gdLst>
              <a:gd name="T0" fmla="*/ 2450999 w 2664269"/>
              <a:gd name="T1" fmla="*/ 0 h 1368171"/>
              <a:gd name="T2" fmla="*/ 229388 w 2664269"/>
              <a:gd name="T3" fmla="*/ 0 h 1368171"/>
              <a:gd name="T4" fmla="*/ 210574 w 2664269"/>
              <a:gd name="T5" fmla="*/ 756 h 1368171"/>
              <a:gd name="T6" fmla="*/ 156881 w 2664269"/>
              <a:gd name="T7" fmla="*/ 11655 h 1368171"/>
              <a:gd name="T8" fmla="*/ 108556 w 2664269"/>
              <a:gd name="T9" fmla="*/ 34254 h 1368171"/>
              <a:gd name="T10" fmla="*/ 67188 w 2664269"/>
              <a:gd name="T11" fmla="*/ 66969 h 1368171"/>
              <a:gd name="T12" fmla="*/ 34371 w 2664269"/>
              <a:gd name="T13" fmla="*/ 108217 h 1368171"/>
              <a:gd name="T14" fmla="*/ 11694 w 2664269"/>
              <a:gd name="T15" fmla="*/ 156398 h 1368171"/>
              <a:gd name="T16" fmla="*/ 755 w 2664269"/>
              <a:gd name="T17" fmla="*/ 209929 h 1368171"/>
              <a:gd name="T18" fmla="*/ 0 w 2664269"/>
              <a:gd name="T19" fmla="*/ 228680 h 1368171"/>
              <a:gd name="T20" fmla="*/ 0 w 2664269"/>
              <a:gd name="T21" fmla="*/ 1143174 h 1368171"/>
              <a:gd name="T22" fmla="*/ 6668 w 2664269"/>
              <a:gd name="T23" fmla="*/ 1198082 h 1368171"/>
              <a:gd name="T24" fmla="*/ 25604 w 2664269"/>
              <a:gd name="T25" fmla="*/ 1248189 h 1368171"/>
              <a:gd name="T26" fmla="*/ 55222 w 2664269"/>
              <a:gd name="T27" fmla="*/ 1291898 h 1368171"/>
              <a:gd name="T28" fmla="*/ 93911 w 2664269"/>
              <a:gd name="T29" fmla="*/ 1327618 h 1368171"/>
              <a:gd name="T30" fmla="*/ 140100 w 2664269"/>
              <a:gd name="T31" fmla="*/ 1353764 h 1368171"/>
              <a:gd name="T32" fmla="*/ 192179 w 2664269"/>
              <a:gd name="T33" fmla="*/ 1368740 h 1368171"/>
              <a:gd name="T34" fmla="*/ 229388 w 2664269"/>
              <a:gd name="T35" fmla="*/ 1371730 h 1368171"/>
              <a:gd name="T36" fmla="*/ 2450999 w 2664269"/>
              <a:gd name="T37" fmla="*/ 1371730 h 1368171"/>
              <a:gd name="T38" fmla="*/ 2506097 w 2664269"/>
              <a:gd name="T39" fmla="*/ 1365085 h 1368171"/>
              <a:gd name="T40" fmla="*/ 2556370 w 2664269"/>
              <a:gd name="T41" fmla="*/ 1346212 h 1368171"/>
              <a:gd name="T42" fmla="*/ 2600231 w 2664269"/>
              <a:gd name="T43" fmla="*/ 1316696 h 1368171"/>
              <a:gd name="T44" fmla="*/ 2636074 w 2664269"/>
              <a:gd name="T45" fmla="*/ 1278137 h 1368171"/>
              <a:gd name="T46" fmla="*/ 2662308 w 2664269"/>
              <a:gd name="T47" fmla="*/ 1232119 h 1368171"/>
              <a:gd name="T48" fmla="*/ 2677336 w 2664269"/>
              <a:gd name="T49" fmla="*/ 1180238 h 1368171"/>
              <a:gd name="T50" fmla="*/ 2680333 w 2664269"/>
              <a:gd name="T51" fmla="*/ 1143174 h 1368171"/>
              <a:gd name="T52" fmla="*/ 2680333 w 2664269"/>
              <a:gd name="T53" fmla="*/ 228680 h 1368171"/>
              <a:gd name="T54" fmla="*/ 2673671 w 2664269"/>
              <a:gd name="T55" fmla="*/ 173722 h 1368171"/>
              <a:gd name="T56" fmla="*/ 2654730 w 2664269"/>
              <a:gd name="T57" fmla="*/ 123587 h 1368171"/>
              <a:gd name="T58" fmla="*/ 2625114 w 2664269"/>
              <a:gd name="T59" fmla="*/ 79857 h 1368171"/>
              <a:gd name="T60" fmla="*/ 2586423 w 2664269"/>
              <a:gd name="T61" fmla="*/ 44116 h 1368171"/>
              <a:gd name="T62" fmla="*/ 2540247 w 2664269"/>
              <a:gd name="T63" fmla="*/ 17964 h 1368171"/>
              <a:gd name="T64" fmla="*/ 2488187 w 2664269"/>
              <a:gd name="T65" fmla="*/ 2999 h 1368171"/>
              <a:gd name="T66" fmla="*/ 2450999 w 2664269"/>
              <a:gd name="T67" fmla="*/ 0 h 1368171"/>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2664269"/>
              <a:gd name="T103" fmla="*/ 0 h 1368171"/>
              <a:gd name="T104" fmla="*/ 2664269 w 2664269"/>
              <a:gd name="T105" fmla="*/ 1368171 h 1368171"/>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2664269" h="1368171">
                <a:moveTo>
                  <a:pt x="2436304" y="0"/>
                </a:moveTo>
                <a:lnTo>
                  <a:pt x="228015" y="0"/>
                </a:lnTo>
                <a:lnTo>
                  <a:pt x="209314" y="756"/>
                </a:lnTo>
                <a:lnTo>
                  <a:pt x="155943" y="11627"/>
                </a:lnTo>
                <a:lnTo>
                  <a:pt x="107905" y="34170"/>
                </a:lnTo>
                <a:lnTo>
                  <a:pt x="66782" y="66801"/>
                </a:lnTo>
                <a:lnTo>
                  <a:pt x="34161" y="107937"/>
                </a:lnTo>
                <a:lnTo>
                  <a:pt x="11624" y="155992"/>
                </a:lnTo>
                <a:lnTo>
                  <a:pt x="755" y="209383"/>
                </a:lnTo>
                <a:lnTo>
                  <a:pt x="0" y="228092"/>
                </a:lnTo>
                <a:lnTo>
                  <a:pt x="0" y="1140206"/>
                </a:lnTo>
                <a:lnTo>
                  <a:pt x="6626" y="1194974"/>
                </a:lnTo>
                <a:lnTo>
                  <a:pt x="25450" y="1244949"/>
                </a:lnTo>
                <a:lnTo>
                  <a:pt x="54886" y="1288544"/>
                </a:lnTo>
                <a:lnTo>
                  <a:pt x="93351" y="1324174"/>
                </a:lnTo>
                <a:lnTo>
                  <a:pt x="139260" y="1350250"/>
                </a:lnTo>
                <a:lnTo>
                  <a:pt x="191029" y="1365186"/>
                </a:lnTo>
                <a:lnTo>
                  <a:pt x="228015" y="1368171"/>
                </a:lnTo>
                <a:lnTo>
                  <a:pt x="2436304" y="1368171"/>
                </a:lnTo>
                <a:lnTo>
                  <a:pt x="2491072" y="1361543"/>
                </a:lnTo>
                <a:lnTo>
                  <a:pt x="2541047" y="1342717"/>
                </a:lnTo>
                <a:lnTo>
                  <a:pt x="2584643" y="1313280"/>
                </a:lnTo>
                <a:lnTo>
                  <a:pt x="2620272" y="1274819"/>
                </a:lnTo>
                <a:lnTo>
                  <a:pt x="2646348" y="1228921"/>
                </a:lnTo>
                <a:lnTo>
                  <a:pt x="2661284" y="1177172"/>
                </a:lnTo>
                <a:lnTo>
                  <a:pt x="2664269" y="1140206"/>
                </a:lnTo>
                <a:lnTo>
                  <a:pt x="2664269" y="228092"/>
                </a:lnTo>
                <a:lnTo>
                  <a:pt x="2657641" y="173274"/>
                </a:lnTo>
                <a:lnTo>
                  <a:pt x="2638816" y="123265"/>
                </a:lnTo>
                <a:lnTo>
                  <a:pt x="2609379" y="79647"/>
                </a:lnTo>
                <a:lnTo>
                  <a:pt x="2570918" y="44004"/>
                </a:lnTo>
                <a:lnTo>
                  <a:pt x="2525019" y="17922"/>
                </a:lnTo>
                <a:lnTo>
                  <a:pt x="2473270" y="2985"/>
                </a:lnTo>
                <a:lnTo>
                  <a:pt x="2436304" y="0"/>
                </a:lnTo>
                <a:close/>
              </a:path>
            </a:pathLst>
          </a:custGeom>
          <a:solidFill>
            <a:srgbClr val="FFFFCC"/>
          </a:solidFill>
          <a:ln w="9525">
            <a:noFill/>
            <a:round/>
            <a:headEnd/>
            <a:tailEnd/>
          </a:ln>
        </p:spPr>
        <p:txBody>
          <a:bodyPr lIns="0" tIns="0" rIns="0" bIns="0">
            <a:spAutoFit/>
          </a:bodyPr>
          <a:lstStyle/>
          <a:p>
            <a:endParaRPr lang="ru-RU"/>
          </a:p>
        </p:txBody>
      </p:sp>
      <p:sp>
        <p:nvSpPr>
          <p:cNvPr id="21513" name="object 10"/>
          <p:cNvSpPr>
            <a:spLocks/>
          </p:cNvSpPr>
          <p:nvPr/>
        </p:nvSpPr>
        <p:spPr bwMode="auto">
          <a:xfrm>
            <a:off x="250825" y="2276475"/>
            <a:ext cx="2665413" cy="1368425"/>
          </a:xfrm>
          <a:custGeom>
            <a:avLst/>
            <a:gdLst>
              <a:gd name="T0" fmla="*/ 0 w 2664269"/>
              <a:gd name="T1" fmla="*/ 228680 h 1368171"/>
              <a:gd name="T2" fmla="*/ 6668 w 2664269"/>
              <a:gd name="T3" fmla="*/ 173722 h 1368171"/>
              <a:gd name="T4" fmla="*/ 25604 w 2664269"/>
              <a:gd name="T5" fmla="*/ 123587 h 1368171"/>
              <a:gd name="T6" fmla="*/ 55222 w 2664269"/>
              <a:gd name="T7" fmla="*/ 79857 h 1368171"/>
              <a:gd name="T8" fmla="*/ 93911 w 2664269"/>
              <a:gd name="T9" fmla="*/ 44116 h 1368171"/>
              <a:gd name="T10" fmla="*/ 140100 w 2664269"/>
              <a:gd name="T11" fmla="*/ 17964 h 1368171"/>
              <a:gd name="T12" fmla="*/ 192179 w 2664269"/>
              <a:gd name="T13" fmla="*/ 2999 h 1368171"/>
              <a:gd name="T14" fmla="*/ 229388 w 2664269"/>
              <a:gd name="T15" fmla="*/ 0 h 1368171"/>
              <a:gd name="T16" fmla="*/ 2450999 w 2664269"/>
              <a:gd name="T17" fmla="*/ 0 h 1368171"/>
              <a:gd name="T18" fmla="*/ 2506097 w 2664269"/>
              <a:gd name="T19" fmla="*/ 6642 h 1368171"/>
              <a:gd name="T20" fmla="*/ 2556370 w 2664269"/>
              <a:gd name="T21" fmla="*/ 25526 h 1368171"/>
              <a:gd name="T22" fmla="*/ 2600231 w 2664269"/>
              <a:gd name="T23" fmla="*/ 55041 h 1368171"/>
              <a:gd name="T24" fmla="*/ 2636074 w 2664269"/>
              <a:gd name="T25" fmla="*/ 93616 h 1368171"/>
              <a:gd name="T26" fmla="*/ 2662308 w 2664269"/>
              <a:gd name="T27" fmla="*/ 139667 h 1368171"/>
              <a:gd name="T28" fmla="*/ 2677336 w 2664269"/>
              <a:gd name="T29" fmla="*/ 191590 h 1368171"/>
              <a:gd name="T30" fmla="*/ 2680333 w 2664269"/>
              <a:gd name="T31" fmla="*/ 228680 h 1368171"/>
              <a:gd name="T32" fmla="*/ 2680333 w 2664269"/>
              <a:gd name="T33" fmla="*/ 1143174 h 1368171"/>
              <a:gd name="T34" fmla="*/ 2673671 w 2664269"/>
              <a:gd name="T35" fmla="*/ 1198082 h 1368171"/>
              <a:gd name="T36" fmla="*/ 2654730 w 2664269"/>
              <a:gd name="T37" fmla="*/ 1248189 h 1368171"/>
              <a:gd name="T38" fmla="*/ 2625114 w 2664269"/>
              <a:gd name="T39" fmla="*/ 1291898 h 1368171"/>
              <a:gd name="T40" fmla="*/ 2586423 w 2664269"/>
              <a:gd name="T41" fmla="*/ 1327618 h 1368171"/>
              <a:gd name="T42" fmla="*/ 2540247 w 2664269"/>
              <a:gd name="T43" fmla="*/ 1353764 h 1368171"/>
              <a:gd name="T44" fmla="*/ 2488187 w 2664269"/>
              <a:gd name="T45" fmla="*/ 1368740 h 1368171"/>
              <a:gd name="T46" fmla="*/ 2450999 w 2664269"/>
              <a:gd name="T47" fmla="*/ 1371730 h 1368171"/>
              <a:gd name="T48" fmla="*/ 229388 w 2664269"/>
              <a:gd name="T49" fmla="*/ 1371730 h 1368171"/>
              <a:gd name="T50" fmla="*/ 174267 w 2664269"/>
              <a:gd name="T51" fmla="*/ 1365085 h 1368171"/>
              <a:gd name="T52" fmla="*/ 123969 w 2664269"/>
              <a:gd name="T53" fmla="*/ 1346212 h 1368171"/>
              <a:gd name="T54" fmla="*/ 80100 w 2664269"/>
              <a:gd name="T55" fmla="*/ 1316696 h 1368171"/>
              <a:gd name="T56" fmla="*/ 44258 w 2664269"/>
              <a:gd name="T57" fmla="*/ 1278137 h 1368171"/>
              <a:gd name="T58" fmla="*/ 18030 w 2664269"/>
              <a:gd name="T59" fmla="*/ 1232119 h 1368171"/>
              <a:gd name="T60" fmla="*/ 2998 w 2664269"/>
              <a:gd name="T61" fmla="*/ 1180238 h 1368171"/>
              <a:gd name="T62" fmla="*/ 0 w 2664269"/>
              <a:gd name="T63" fmla="*/ 1143174 h 1368171"/>
              <a:gd name="T64" fmla="*/ 0 w 2664269"/>
              <a:gd name="T65" fmla="*/ 228680 h 1368171"/>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664269"/>
              <a:gd name="T100" fmla="*/ 0 h 1368171"/>
              <a:gd name="T101" fmla="*/ 2664269 w 2664269"/>
              <a:gd name="T102" fmla="*/ 1368171 h 1368171"/>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664269" h="1368171">
                <a:moveTo>
                  <a:pt x="0" y="228092"/>
                </a:moveTo>
                <a:lnTo>
                  <a:pt x="6626" y="173274"/>
                </a:lnTo>
                <a:lnTo>
                  <a:pt x="25450" y="123265"/>
                </a:lnTo>
                <a:lnTo>
                  <a:pt x="54886" y="79647"/>
                </a:lnTo>
                <a:lnTo>
                  <a:pt x="93351" y="44004"/>
                </a:lnTo>
                <a:lnTo>
                  <a:pt x="139260" y="17922"/>
                </a:lnTo>
                <a:lnTo>
                  <a:pt x="191029" y="2985"/>
                </a:lnTo>
                <a:lnTo>
                  <a:pt x="228015" y="0"/>
                </a:lnTo>
                <a:lnTo>
                  <a:pt x="2436304" y="0"/>
                </a:lnTo>
                <a:lnTo>
                  <a:pt x="2491072" y="6628"/>
                </a:lnTo>
                <a:lnTo>
                  <a:pt x="2541047" y="25456"/>
                </a:lnTo>
                <a:lnTo>
                  <a:pt x="2584643" y="54901"/>
                </a:lnTo>
                <a:lnTo>
                  <a:pt x="2620272" y="93378"/>
                </a:lnTo>
                <a:lnTo>
                  <a:pt x="2646348" y="139303"/>
                </a:lnTo>
                <a:lnTo>
                  <a:pt x="2661284" y="191091"/>
                </a:lnTo>
                <a:lnTo>
                  <a:pt x="2664269" y="228092"/>
                </a:lnTo>
                <a:lnTo>
                  <a:pt x="2664269" y="1140206"/>
                </a:lnTo>
                <a:lnTo>
                  <a:pt x="2657641" y="1194974"/>
                </a:lnTo>
                <a:lnTo>
                  <a:pt x="2638816" y="1244949"/>
                </a:lnTo>
                <a:lnTo>
                  <a:pt x="2609379" y="1288544"/>
                </a:lnTo>
                <a:lnTo>
                  <a:pt x="2570918" y="1324174"/>
                </a:lnTo>
                <a:lnTo>
                  <a:pt x="2525019" y="1350250"/>
                </a:lnTo>
                <a:lnTo>
                  <a:pt x="2473270" y="1365186"/>
                </a:lnTo>
                <a:lnTo>
                  <a:pt x="2436304" y="1368171"/>
                </a:lnTo>
                <a:lnTo>
                  <a:pt x="228015" y="1368171"/>
                </a:lnTo>
                <a:lnTo>
                  <a:pt x="173219" y="1361543"/>
                </a:lnTo>
                <a:lnTo>
                  <a:pt x="123227" y="1342717"/>
                </a:lnTo>
                <a:lnTo>
                  <a:pt x="79624" y="1313280"/>
                </a:lnTo>
                <a:lnTo>
                  <a:pt x="43992" y="1274819"/>
                </a:lnTo>
                <a:lnTo>
                  <a:pt x="17918" y="1228921"/>
                </a:lnTo>
                <a:lnTo>
                  <a:pt x="2984" y="1177172"/>
                </a:lnTo>
                <a:lnTo>
                  <a:pt x="0" y="1140206"/>
                </a:lnTo>
                <a:lnTo>
                  <a:pt x="0" y="228092"/>
                </a:lnTo>
                <a:close/>
              </a:path>
            </a:pathLst>
          </a:custGeom>
          <a:noFill/>
          <a:ln w="25399">
            <a:solidFill>
              <a:srgbClr val="385D89"/>
            </a:solidFill>
            <a:round/>
            <a:headEnd/>
            <a:tailEnd/>
          </a:ln>
        </p:spPr>
        <p:txBody>
          <a:bodyPr lIns="0" tIns="0" rIns="0" bIns="0">
            <a:spAutoFit/>
          </a:bodyPr>
          <a:lstStyle/>
          <a:p>
            <a:endParaRPr lang="ru-RU"/>
          </a:p>
        </p:txBody>
      </p:sp>
      <p:sp>
        <p:nvSpPr>
          <p:cNvPr id="21514" name="object 18"/>
          <p:cNvSpPr>
            <a:spLocks noGrp="1"/>
          </p:cNvSpPr>
          <p:nvPr>
            <p:ph sz="half" idx="2"/>
          </p:nvPr>
        </p:nvSpPr>
        <p:spPr>
          <a:xfrm>
            <a:off x="79375" y="2487613"/>
            <a:ext cx="4106863" cy="4029075"/>
          </a:xfrm>
        </p:spPr>
        <p:txBody>
          <a:bodyPr/>
          <a:lstStyle/>
          <a:p>
            <a:pPr marL="385763" indent="0" algn="ctr" eaLnBrk="1" hangingPunct="1">
              <a:spcBef>
                <a:spcPct val="0"/>
              </a:spcBef>
            </a:pPr>
            <a:r>
              <a:rPr lang="ru-RU" smtClean="0">
                <a:latin typeface="Calibri" pitchFamily="34" charset="0"/>
                <a:ea typeface="Calibri" pitchFamily="34" charset="0"/>
                <a:cs typeface="Calibri" pitchFamily="34" charset="0"/>
              </a:rPr>
              <a:t>Глава 23 Налогового кодекса Российской Федерации</a:t>
            </a:r>
          </a:p>
          <a:p>
            <a:pPr marL="385763" indent="0" eaLnBrk="1" hangingPunct="1">
              <a:lnSpc>
                <a:spcPts val="500"/>
              </a:lnSpc>
              <a:spcBef>
                <a:spcPts val="13"/>
              </a:spcBef>
            </a:pPr>
            <a:endParaRPr lang="ru-RU" sz="500" smtClean="0">
              <a:latin typeface="Calibri" pitchFamily="34" charset="0"/>
              <a:ea typeface="Calibri" pitchFamily="34" charset="0"/>
              <a:cs typeface="Calibri" pitchFamily="34" charset="0"/>
            </a:endParaRPr>
          </a:p>
          <a:p>
            <a:pPr marL="385763" indent="0" eaLnBrk="1" hangingPunct="1">
              <a:lnSpc>
                <a:spcPts val="1000"/>
              </a:lnSpc>
              <a:spcBef>
                <a:spcPct val="0"/>
              </a:spcBef>
            </a:pPr>
            <a:endParaRPr lang="ru-RU" sz="1000" smtClean="0">
              <a:latin typeface="Calibri" pitchFamily="34" charset="0"/>
              <a:ea typeface="Calibri" pitchFamily="34" charset="0"/>
              <a:cs typeface="Calibri" pitchFamily="34" charset="0"/>
            </a:endParaRPr>
          </a:p>
          <a:p>
            <a:pPr marL="385763" indent="0" eaLnBrk="1" hangingPunct="1">
              <a:lnSpc>
                <a:spcPts val="4250"/>
              </a:lnSpc>
              <a:spcBef>
                <a:spcPct val="0"/>
              </a:spcBef>
            </a:pPr>
            <a:r>
              <a:rPr lang="ru-RU" sz="2800" u="sng" smtClean="0">
                <a:latin typeface="Calibri" pitchFamily="34" charset="0"/>
                <a:ea typeface="Calibri" pitchFamily="34" charset="0"/>
                <a:cs typeface="Calibri" pitchFamily="34" charset="0"/>
              </a:rPr>
              <a:t> Ставка  налога  </a:t>
            </a:r>
            <a:r>
              <a:rPr lang="ru-RU" sz="3600" smtClean="0">
                <a:solidFill>
                  <a:srgbClr val="C00000"/>
                </a:solidFill>
                <a:latin typeface="Calibri" pitchFamily="34" charset="0"/>
                <a:ea typeface="Calibri" pitchFamily="34" charset="0"/>
                <a:cs typeface="Calibri" pitchFamily="34" charset="0"/>
              </a:rPr>
              <a:t>13 </a:t>
            </a:r>
            <a:r>
              <a:rPr lang="ru-RU" sz="3600" smtClean="0">
                <a:latin typeface="Calibri" pitchFamily="34" charset="0"/>
                <a:ea typeface="Calibri" pitchFamily="34" charset="0"/>
                <a:cs typeface="Calibri" pitchFamily="34" charset="0"/>
              </a:rPr>
              <a:t>%</a:t>
            </a:r>
          </a:p>
          <a:p>
            <a:pPr marL="385763" indent="0" eaLnBrk="1" hangingPunct="1">
              <a:lnSpc>
                <a:spcPts val="2213"/>
              </a:lnSpc>
              <a:spcBef>
                <a:spcPct val="0"/>
              </a:spcBef>
            </a:pPr>
            <a:r>
              <a:rPr lang="ru-RU" sz="2400" smtClean="0">
                <a:solidFill>
                  <a:srgbClr val="CC0000"/>
                </a:solidFill>
                <a:latin typeface="Calibri" pitchFamily="34" charset="0"/>
                <a:ea typeface="Calibri" pitchFamily="34" charset="0"/>
                <a:cs typeface="Calibri" pitchFamily="34" charset="0"/>
              </a:rPr>
              <a:t>В отдельных случаях:</a:t>
            </a:r>
            <a:endParaRPr lang="ru-RU" sz="2400" smtClean="0">
              <a:latin typeface="Calibri" pitchFamily="34" charset="0"/>
              <a:ea typeface="Calibri" pitchFamily="34" charset="0"/>
              <a:cs typeface="Calibri" pitchFamily="34" charset="0"/>
            </a:endParaRPr>
          </a:p>
          <a:p>
            <a:pPr marL="385763" indent="0" eaLnBrk="1" hangingPunct="1">
              <a:spcBef>
                <a:spcPct val="0"/>
              </a:spcBef>
            </a:pPr>
            <a:r>
              <a:rPr lang="ru-RU" sz="2400" b="0" smtClean="0">
                <a:solidFill>
                  <a:srgbClr val="CC0000"/>
                </a:solidFill>
                <a:latin typeface="Wingdings" pitchFamily="2" charset="2"/>
                <a:ea typeface="Calibri" pitchFamily="34" charset="0"/>
                <a:cs typeface="Calibri" pitchFamily="34" charset="0"/>
              </a:rPr>
              <a:t></a:t>
            </a:r>
            <a:r>
              <a:rPr lang="ru-RU" sz="2400" smtClean="0">
                <a:solidFill>
                  <a:srgbClr val="CC0000"/>
                </a:solidFill>
                <a:latin typeface="Calibri" pitchFamily="34" charset="0"/>
                <a:ea typeface="Calibri" pitchFamily="34" charset="0"/>
                <a:cs typeface="Calibri" pitchFamily="34" charset="0"/>
              </a:rPr>
              <a:t>9% </a:t>
            </a:r>
            <a:r>
              <a:rPr lang="ru-RU" sz="1800" smtClean="0">
                <a:latin typeface="Calibri" pitchFamily="34" charset="0"/>
                <a:ea typeface="Calibri" pitchFamily="34" charset="0"/>
                <a:cs typeface="Calibri" pitchFamily="34" charset="0"/>
              </a:rPr>
              <a:t>- </a:t>
            </a:r>
            <a:r>
              <a:rPr lang="ru-RU" sz="1600" smtClean="0">
                <a:latin typeface="Calibri" pitchFamily="34" charset="0"/>
                <a:ea typeface="Calibri" pitchFamily="34" charset="0"/>
                <a:cs typeface="Calibri" pitchFamily="34" charset="0"/>
              </a:rPr>
              <a:t>в отношении доходов от долевого</a:t>
            </a:r>
          </a:p>
          <a:p>
            <a:pPr marL="385763" indent="0" eaLnBrk="1" hangingPunct="1">
              <a:spcBef>
                <a:spcPts val="50"/>
              </a:spcBef>
            </a:pPr>
            <a:r>
              <a:rPr lang="ru-RU" sz="1600" smtClean="0">
                <a:latin typeface="Calibri" pitchFamily="34" charset="0"/>
                <a:ea typeface="Calibri" pitchFamily="34" charset="0"/>
                <a:cs typeface="Calibri" pitchFamily="34" charset="0"/>
              </a:rPr>
              <a:t>участия в деятельности организаций, полученных в виде дивидендов;</a:t>
            </a:r>
          </a:p>
          <a:p>
            <a:pPr marL="385763" indent="0" eaLnBrk="1" hangingPunct="1">
              <a:lnSpc>
                <a:spcPts val="2825"/>
              </a:lnSpc>
              <a:spcBef>
                <a:spcPct val="0"/>
              </a:spcBef>
            </a:pPr>
            <a:r>
              <a:rPr lang="ru-RU" sz="2400" b="0" smtClean="0">
                <a:solidFill>
                  <a:srgbClr val="CC0000"/>
                </a:solidFill>
                <a:latin typeface="Wingdings" pitchFamily="2" charset="2"/>
                <a:ea typeface="Calibri" pitchFamily="34" charset="0"/>
                <a:cs typeface="Calibri" pitchFamily="34" charset="0"/>
              </a:rPr>
              <a:t></a:t>
            </a:r>
            <a:r>
              <a:rPr lang="ru-RU" sz="2400" smtClean="0">
                <a:solidFill>
                  <a:srgbClr val="CC0000"/>
                </a:solidFill>
                <a:latin typeface="Calibri" pitchFamily="34" charset="0"/>
                <a:ea typeface="Calibri" pitchFamily="34" charset="0"/>
                <a:cs typeface="Calibri" pitchFamily="34" charset="0"/>
              </a:rPr>
              <a:t>30% </a:t>
            </a:r>
            <a:r>
              <a:rPr lang="ru-RU" sz="1600" smtClean="0">
                <a:latin typeface="Calibri" pitchFamily="34" charset="0"/>
                <a:ea typeface="Calibri" pitchFamily="34" charset="0"/>
                <a:cs typeface="Calibri" pitchFamily="34" charset="0"/>
              </a:rPr>
              <a:t>- в отношении доходов, получаемых</a:t>
            </a:r>
          </a:p>
          <a:p>
            <a:pPr marL="385763" indent="0" eaLnBrk="1" hangingPunct="1">
              <a:spcBef>
                <a:spcPts val="50"/>
              </a:spcBef>
            </a:pPr>
            <a:r>
              <a:rPr lang="ru-RU" sz="1600" smtClean="0">
                <a:latin typeface="Calibri" pitchFamily="34" charset="0"/>
                <a:ea typeface="Calibri" pitchFamily="34" charset="0"/>
                <a:cs typeface="Calibri" pitchFamily="34" charset="0"/>
              </a:rPr>
              <a:t>физическими лицами – иностранными гражданами;</a:t>
            </a:r>
          </a:p>
          <a:p>
            <a:pPr marL="385763" indent="0" eaLnBrk="1" hangingPunct="1">
              <a:lnSpc>
                <a:spcPts val="2825"/>
              </a:lnSpc>
              <a:spcBef>
                <a:spcPct val="0"/>
              </a:spcBef>
            </a:pPr>
            <a:r>
              <a:rPr lang="ru-RU" sz="2400" b="0" smtClean="0">
                <a:solidFill>
                  <a:srgbClr val="CC0000"/>
                </a:solidFill>
                <a:latin typeface="Wingdings" pitchFamily="2" charset="2"/>
                <a:ea typeface="Calibri" pitchFamily="34" charset="0"/>
                <a:cs typeface="Calibri" pitchFamily="34" charset="0"/>
              </a:rPr>
              <a:t></a:t>
            </a:r>
            <a:r>
              <a:rPr lang="ru-RU" sz="2400" smtClean="0">
                <a:solidFill>
                  <a:srgbClr val="CC0000"/>
                </a:solidFill>
                <a:latin typeface="Calibri" pitchFamily="34" charset="0"/>
                <a:ea typeface="Calibri" pitchFamily="34" charset="0"/>
                <a:cs typeface="Calibri" pitchFamily="34" charset="0"/>
              </a:rPr>
              <a:t>35% </a:t>
            </a:r>
            <a:r>
              <a:rPr lang="ru-RU" sz="1600" smtClean="0">
                <a:latin typeface="Calibri" pitchFamily="34" charset="0"/>
                <a:ea typeface="Calibri" pitchFamily="34" charset="0"/>
                <a:cs typeface="Calibri" pitchFamily="34" charset="0"/>
              </a:rPr>
              <a:t>- в отношении стоимости полученных</a:t>
            </a:r>
          </a:p>
        </p:txBody>
      </p:sp>
      <p:sp>
        <p:nvSpPr>
          <p:cNvPr id="21515" name="object 22"/>
          <p:cNvSpPr txBox="1">
            <a:spLocks noChangeArrowheads="1"/>
          </p:cNvSpPr>
          <p:nvPr/>
        </p:nvSpPr>
        <p:spPr bwMode="auto">
          <a:xfrm>
            <a:off x="79375" y="6496050"/>
            <a:ext cx="1908175" cy="266700"/>
          </a:xfrm>
          <a:prstGeom prst="rect">
            <a:avLst/>
          </a:prstGeom>
          <a:noFill/>
          <a:ln w="9525">
            <a:noFill/>
            <a:miter lim="800000"/>
            <a:headEnd/>
            <a:tailEnd/>
          </a:ln>
        </p:spPr>
        <p:txBody>
          <a:bodyPr lIns="0" tIns="0" rIns="0" bIns="0">
            <a:spAutoFit/>
          </a:bodyPr>
          <a:lstStyle/>
          <a:p>
            <a:pPr marL="12700"/>
            <a:r>
              <a:rPr lang="ru-RU" sz="1600" b="1">
                <a:solidFill>
                  <a:srgbClr val="0000FF"/>
                </a:solidFill>
                <a:latin typeface="Calibri" pitchFamily="34" charset="0"/>
              </a:rPr>
              <a:t>выигрышей и призов</a:t>
            </a:r>
            <a:endParaRPr lang="ru-RU" sz="1600">
              <a:latin typeface="Calibri" pitchFamily="34" charset="0"/>
            </a:endParaRPr>
          </a:p>
        </p:txBody>
      </p:sp>
      <p:sp>
        <p:nvSpPr>
          <p:cNvPr id="24" name="Скругленный прямоугольник 23"/>
          <p:cNvSpPr/>
          <p:nvPr/>
        </p:nvSpPr>
        <p:spPr>
          <a:xfrm>
            <a:off x="3886200" y="685800"/>
            <a:ext cx="4267200" cy="1219200"/>
          </a:xfrm>
          <a:prstGeom prst="roundRect">
            <a:avLst/>
          </a:prstGeom>
          <a:gradFill>
            <a:gsLst>
              <a:gs pos="0">
                <a:srgbClr val="CCCCFF"/>
              </a:gs>
              <a:gs pos="17999">
                <a:srgbClr val="99CCFF"/>
              </a:gs>
              <a:gs pos="36000">
                <a:srgbClr val="9966FF"/>
              </a:gs>
              <a:gs pos="61000">
                <a:srgbClr val="CC99FF"/>
              </a:gs>
              <a:gs pos="82001">
                <a:srgbClr val="99CCFF"/>
              </a:gs>
              <a:gs pos="100000">
                <a:srgbClr val="CCCCFF"/>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ru-RU" dirty="0">
                <a:solidFill>
                  <a:srgbClr val="FFFFFF"/>
                </a:solidFill>
              </a:rPr>
              <a:t>Является основным источником налоговых доходов</a:t>
            </a:r>
          </a:p>
          <a:p>
            <a:pPr algn="ctr">
              <a:defRPr/>
            </a:pPr>
            <a:r>
              <a:rPr lang="ru-RU" sz="3600" dirty="0">
                <a:solidFill>
                  <a:srgbClr val="FFFFFF"/>
                </a:solidFill>
                <a:latin typeface="Arial" charset="0"/>
              </a:rPr>
              <a:t>60,1</a:t>
            </a:r>
            <a:r>
              <a:rPr lang="ru-RU" sz="3600" dirty="0">
                <a:solidFill>
                  <a:srgbClr val="FFFFFF"/>
                </a:solidFill>
              </a:rPr>
              <a:t>%</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7586" name="Object 4"/>
          <p:cNvGraphicFramePr>
            <a:graphicFrameLocks/>
          </p:cNvGraphicFramePr>
          <p:nvPr/>
        </p:nvGraphicFramePr>
        <p:xfrm>
          <a:off x="2133600" y="2133600"/>
          <a:ext cx="7056438" cy="4668838"/>
        </p:xfrm>
        <a:graphic>
          <a:graphicData uri="http://schemas.openxmlformats.org/presentationml/2006/ole">
            <p:oleObj spid="_x0000_s91138" name="Worksheet" r:id="rId3" imgW="6347428" imgH="4282450" progId="Excel.Sheet.8">
              <p:embed/>
            </p:oleObj>
          </a:graphicData>
        </a:graphic>
      </p:graphicFrame>
      <p:sp>
        <p:nvSpPr>
          <p:cNvPr id="67587" name="object 2"/>
          <p:cNvSpPr txBox="1">
            <a:spLocks noChangeArrowheads="1"/>
          </p:cNvSpPr>
          <p:nvPr/>
        </p:nvSpPr>
        <p:spPr bwMode="auto">
          <a:xfrm>
            <a:off x="1219200" y="22225"/>
            <a:ext cx="6781800" cy="427038"/>
          </a:xfrm>
          <a:prstGeom prst="rect">
            <a:avLst/>
          </a:prstGeom>
          <a:noFill/>
          <a:ln w="9525">
            <a:noFill/>
            <a:miter lim="800000"/>
            <a:headEnd/>
            <a:tailEnd/>
          </a:ln>
        </p:spPr>
        <p:txBody>
          <a:bodyPr lIns="0" tIns="0" rIns="0" bIns="0">
            <a:spAutoFit/>
          </a:bodyPr>
          <a:lstStyle/>
          <a:p>
            <a:pPr marL="12700"/>
            <a:r>
              <a:rPr lang="ru-RU" sz="2800" b="1" u="sng">
                <a:latin typeface="Calibri" pitchFamily="34" charset="0"/>
              </a:rPr>
              <a:t> Налог  на  доходы  физических  лиц </a:t>
            </a:r>
            <a:endParaRPr lang="ru-RU" sz="2800">
              <a:latin typeface="Calibri" pitchFamily="34" charset="0"/>
            </a:endParaRPr>
          </a:p>
        </p:txBody>
      </p:sp>
      <p:sp>
        <p:nvSpPr>
          <p:cNvPr id="67588" name="object 17"/>
          <p:cNvSpPr txBox="1">
            <a:spLocks noChangeArrowheads="1"/>
          </p:cNvSpPr>
          <p:nvPr/>
        </p:nvSpPr>
        <p:spPr bwMode="auto">
          <a:xfrm>
            <a:off x="42863" y="534988"/>
            <a:ext cx="6846887" cy="319087"/>
          </a:xfrm>
          <a:prstGeom prst="rect">
            <a:avLst/>
          </a:prstGeom>
          <a:noFill/>
          <a:ln w="9525">
            <a:noFill/>
            <a:miter lim="800000"/>
            <a:headEnd/>
            <a:tailEnd/>
          </a:ln>
        </p:spPr>
        <p:txBody>
          <a:bodyPr lIns="0" tIns="0" rIns="0" bIns="0">
            <a:spAutoFit/>
          </a:bodyPr>
          <a:lstStyle/>
          <a:p>
            <a:pPr marL="12700"/>
            <a:r>
              <a:rPr lang="ru-RU" sz="2000" b="1">
                <a:solidFill>
                  <a:srgbClr val="CC0066"/>
                </a:solidFill>
                <a:latin typeface="Calibri" pitchFamily="34" charset="0"/>
              </a:rPr>
              <a:t>В соответствии со ст. 218-220 главы 23 Налогового кодекса РФ</a:t>
            </a:r>
            <a:endParaRPr lang="ru-RU" sz="2000">
              <a:latin typeface="Calibri" pitchFamily="34" charset="0"/>
            </a:endParaRPr>
          </a:p>
        </p:txBody>
      </p:sp>
      <p:sp>
        <p:nvSpPr>
          <p:cNvPr id="67589" name="object 18"/>
          <p:cNvSpPr txBox="1">
            <a:spLocks noChangeArrowheads="1"/>
          </p:cNvSpPr>
          <p:nvPr/>
        </p:nvSpPr>
        <p:spPr bwMode="auto">
          <a:xfrm>
            <a:off x="42863" y="839788"/>
            <a:ext cx="4151312" cy="1000125"/>
          </a:xfrm>
          <a:prstGeom prst="rect">
            <a:avLst/>
          </a:prstGeom>
          <a:noFill/>
          <a:ln w="9525">
            <a:noFill/>
            <a:miter lim="800000"/>
            <a:headEnd/>
            <a:tailEnd/>
          </a:ln>
        </p:spPr>
        <p:txBody>
          <a:bodyPr lIns="0" tIns="0" rIns="0" bIns="0">
            <a:spAutoFit/>
          </a:bodyPr>
          <a:lstStyle/>
          <a:p>
            <a:pPr marL="12700"/>
            <a:r>
              <a:rPr lang="ru-RU" sz="2000" b="1" dirty="0">
                <a:solidFill>
                  <a:srgbClr val="CC0066"/>
                </a:solidFill>
                <a:latin typeface="Calibri" pitchFamily="34" charset="0"/>
              </a:rPr>
              <a:t>предоставляются налоговые вычеты,</a:t>
            </a:r>
            <a:endParaRPr lang="ru-RU" sz="2000" dirty="0">
              <a:latin typeface="Calibri" pitchFamily="34" charset="0"/>
            </a:endParaRPr>
          </a:p>
          <a:p>
            <a:pPr marL="12700"/>
            <a:r>
              <a:rPr lang="ru-RU" sz="2000" b="1" dirty="0">
                <a:solidFill>
                  <a:srgbClr val="CC0066"/>
                </a:solidFill>
                <a:latin typeface="Calibri" pitchFamily="34" charset="0"/>
              </a:rPr>
              <a:t>в том числе:</a:t>
            </a:r>
            <a:endParaRPr lang="ru-RU" sz="2000" dirty="0">
              <a:latin typeface="Calibri" pitchFamily="34" charset="0"/>
            </a:endParaRPr>
          </a:p>
          <a:p>
            <a:pPr marL="12700">
              <a:lnSpc>
                <a:spcPts val="2850"/>
              </a:lnSpc>
            </a:pPr>
            <a:r>
              <a:rPr lang="ru-RU" sz="2400" b="1" dirty="0">
                <a:solidFill>
                  <a:srgbClr val="C00000"/>
                </a:solidFill>
                <a:latin typeface="Calibri" pitchFamily="34" charset="0"/>
              </a:rPr>
              <a:t>Социальные</a:t>
            </a:r>
            <a:endParaRPr lang="ru-RU" sz="2400" dirty="0">
              <a:latin typeface="Calibri" pitchFamily="34" charset="0"/>
            </a:endParaRPr>
          </a:p>
        </p:txBody>
      </p:sp>
      <p:sp>
        <p:nvSpPr>
          <p:cNvPr id="67590" name="object 19"/>
          <p:cNvSpPr>
            <a:spLocks/>
          </p:cNvSpPr>
          <p:nvPr/>
        </p:nvSpPr>
        <p:spPr bwMode="auto">
          <a:xfrm>
            <a:off x="55563" y="1795463"/>
            <a:ext cx="1663700" cy="0"/>
          </a:xfrm>
          <a:custGeom>
            <a:avLst/>
            <a:gdLst>
              <a:gd name="T0" fmla="*/ 0 w 1664208"/>
              <a:gd name="T1" fmla="*/ 1656604 w 1664208"/>
              <a:gd name="T2" fmla="*/ 0 60000 65536"/>
              <a:gd name="T3" fmla="*/ 0 60000 65536"/>
              <a:gd name="T4" fmla="*/ 0 w 1664208"/>
              <a:gd name="T5" fmla="*/ 1664208 w 1664208"/>
            </a:gdLst>
            <a:ahLst/>
            <a:cxnLst>
              <a:cxn ang="T2">
                <a:pos x="T0" y="0"/>
              </a:cxn>
              <a:cxn ang="T3">
                <a:pos x="T1" y="0"/>
              </a:cxn>
            </a:cxnLst>
            <a:rect l="T4" t="0" r="T5" b="0"/>
            <a:pathLst>
              <a:path w="1664208">
                <a:moveTo>
                  <a:pt x="0" y="0"/>
                </a:moveTo>
                <a:lnTo>
                  <a:pt x="1664208" y="0"/>
                </a:lnTo>
              </a:path>
            </a:pathLst>
          </a:custGeom>
          <a:noFill/>
          <a:ln w="21082">
            <a:solidFill>
              <a:srgbClr val="C00000"/>
            </a:solidFill>
            <a:round/>
            <a:headEnd/>
            <a:tailEnd/>
          </a:ln>
        </p:spPr>
        <p:txBody>
          <a:bodyPr lIns="0" tIns="0" rIns="0" bIns="0">
            <a:spAutoFit/>
          </a:bodyPr>
          <a:lstStyle/>
          <a:p>
            <a:endParaRPr lang="ru-RU"/>
          </a:p>
        </p:txBody>
      </p:sp>
      <p:sp>
        <p:nvSpPr>
          <p:cNvPr id="67591" name="object 20"/>
          <p:cNvSpPr txBox="1">
            <a:spLocks noChangeArrowheads="1"/>
          </p:cNvSpPr>
          <p:nvPr/>
        </p:nvSpPr>
        <p:spPr bwMode="auto">
          <a:xfrm>
            <a:off x="42863" y="1816100"/>
            <a:ext cx="5534025" cy="1093788"/>
          </a:xfrm>
          <a:prstGeom prst="rect">
            <a:avLst/>
          </a:prstGeom>
          <a:noFill/>
          <a:ln w="9525">
            <a:noFill/>
            <a:miter lim="800000"/>
            <a:headEnd/>
            <a:tailEnd/>
          </a:ln>
        </p:spPr>
        <p:txBody>
          <a:bodyPr lIns="0" tIns="0" rIns="0" bIns="0">
            <a:spAutoFit/>
          </a:bodyPr>
          <a:lstStyle/>
          <a:p>
            <a:pPr marL="12700"/>
            <a:r>
              <a:rPr lang="ru-RU" b="1" dirty="0">
                <a:solidFill>
                  <a:srgbClr val="0000FF"/>
                </a:solidFill>
                <a:latin typeface="Calibri" pitchFamily="34" charset="0"/>
              </a:rPr>
              <a:t>в сумме, уплаченной: за обучение </a:t>
            </a:r>
            <a:r>
              <a:rPr lang="ru-RU" sz="1400" b="1" dirty="0">
                <a:solidFill>
                  <a:srgbClr val="FF00FF"/>
                </a:solidFill>
                <a:latin typeface="Calibri" pitchFamily="34" charset="0"/>
              </a:rPr>
              <a:t>(не более 50 тыс. рублей)</a:t>
            </a:r>
            <a:r>
              <a:rPr lang="ru-RU" b="1" dirty="0">
                <a:solidFill>
                  <a:srgbClr val="0000FF"/>
                </a:solidFill>
                <a:latin typeface="Calibri" pitchFamily="34" charset="0"/>
              </a:rPr>
              <a:t>, на лечение, дополнительных страховых взносов на накопительную часть трудовой пенсии</a:t>
            </a:r>
            <a:endParaRPr lang="ru-RU" dirty="0">
              <a:latin typeface="Calibri" pitchFamily="34" charset="0"/>
            </a:endParaRPr>
          </a:p>
          <a:p>
            <a:pPr marL="12700">
              <a:spcBef>
                <a:spcPts val="25"/>
              </a:spcBef>
            </a:pPr>
            <a:r>
              <a:rPr lang="ru-RU" sz="1600" b="1" i="1" dirty="0">
                <a:solidFill>
                  <a:srgbClr val="FF00FF"/>
                </a:solidFill>
                <a:latin typeface="Calibri" pitchFamily="34" charset="0"/>
              </a:rPr>
              <a:t>(не более 120 тыс. рублей)</a:t>
            </a:r>
            <a:endParaRPr lang="ru-RU" sz="1600" dirty="0">
              <a:latin typeface="Calibri" pitchFamily="34" charset="0"/>
            </a:endParaRPr>
          </a:p>
        </p:txBody>
      </p:sp>
      <p:sp>
        <p:nvSpPr>
          <p:cNvPr id="67592" name="object 21"/>
          <p:cNvSpPr txBox="1">
            <a:spLocks noChangeArrowheads="1"/>
          </p:cNvSpPr>
          <p:nvPr/>
        </p:nvSpPr>
        <p:spPr bwMode="auto">
          <a:xfrm>
            <a:off x="42863" y="2879725"/>
            <a:ext cx="3643312" cy="3595688"/>
          </a:xfrm>
          <a:prstGeom prst="rect">
            <a:avLst/>
          </a:prstGeom>
          <a:noFill/>
          <a:ln w="9525">
            <a:noFill/>
            <a:miter lim="800000"/>
            <a:headEnd/>
            <a:tailEnd/>
          </a:ln>
        </p:spPr>
        <p:txBody>
          <a:bodyPr lIns="0" tIns="0" rIns="0" bIns="0">
            <a:spAutoFit/>
          </a:bodyPr>
          <a:lstStyle/>
          <a:p>
            <a:pPr marL="12700"/>
            <a:r>
              <a:rPr lang="ru-RU" sz="2400" b="1" u="sng" dirty="0">
                <a:solidFill>
                  <a:srgbClr val="C00000"/>
                </a:solidFill>
                <a:latin typeface="Calibri" pitchFamily="34" charset="0"/>
              </a:rPr>
              <a:t> Стандартные </a:t>
            </a:r>
            <a:endParaRPr lang="ru-RU" sz="2400" dirty="0">
              <a:latin typeface="Calibri" pitchFamily="34" charset="0"/>
            </a:endParaRPr>
          </a:p>
          <a:p>
            <a:pPr marL="12700">
              <a:spcBef>
                <a:spcPts val="38"/>
              </a:spcBef>
            </a:pPr>
            <a:r>
              <a:rPr lang="ru-RU" b="1" dirty="0">
                <a:solidFill>
                  <a:srgbClr val="0000FF"/>
                </a:solidFill>
                <a:latin typeface="Calibri" pitchFamily="34" charset="0"/>
              </a:rPr>
              <a:t>в том числе на детей</a:t>
            </a:r>
            <a:endParaRPr lang="ru-RU" dirty="0">
              <a:latin typeface="Calibri" pitchFamily="34" charset="0"/>
            </a:endParaRPr>
          </a:p>
          <a:p>
            <a:pPr marL="12700"/>
            <a:r>
              <a:rPr lang="ru-RU" dirty="0">
                <a:solidFill>
                  <a:srgbClr val="0000FF"/>
                </a:solidFill>
                <a:latin typeface="Wingdings" pitchFamily="2" charset="2"/>
              </a:rPr>
              <a:t></a:t>
            </a:r>
            <a:r>
              <a:rPr lang="ru-RU" b="1" dirty="0">
                <a:solidFill>
                  <a:srgbClr val="0000FF"/>
                </a:solidFill>
                <a:latin typeface="Calibri" pitchFamily="34" charset="0"/>
              </a:rPr>
              <a:t>1400 – на первого ребенка;</a:t>
            </a:r>
            <a:endParaRPr lang="ru-RU" dirty="0">
              <a:latin typeface="Calibri" pitchFamily="34" charset="0"/>
            </a:endParaRPr>
          </a:p>
          <a:p>
            <a:pPr marL="12700"/>
            <a:r>
              <a:rPr lang="ru-RU" dirty="0">
                <a:solidFill>
                  <a:srgbClr val="0000FF"/>
                </a:solidFill>
                <a:latin typeface="Wingdings" pitchFamily="2" charset="2"/>
              </a:rPr>
              <a:t></a:t>
            </a:r>
            <a:r>
              <a:rPr lang="ru-RU" b="1" dirty="0">
                <a:solidFill>
                  <a:srgbClr val="0000FF"/>
                </a:solidFill>
                <a:latin typeface="Calibri" pitchFamily="34" charset="0"/>
              </a:rPr>
              <a:t>1400 – на второго ребенка;</a:t>
            </a:r>
            <a:endParaRPr lang="ru-RU" dirty="0">
              <a:latin typeface="Calibri" pitchFamily="34" charset="0"/>
            </a:endParaRPr>
          </a:p>
          <a:p>
            <a:pPr marL="12700"/>
            <a:r>
              <a:rPr lang="ru-RU" dirty="0">
                <a:solidFill>
                  <a:srgbClr val="0000FF"/>
                </a:solidFill>
                <a:latin typeface="Wingdings" pitchFamily="2" charset="2"/>
              </a:rPr>
              <a:t></a:t>
            </a:r>
            <a:r>
              <a:rPr lang="ru-RU" b="1" dirty="0">
                <a:solidFill>
                  <a:srgbClr val="0000FF"/>
                </a:solidFill>
                <a:latin typeface="Calibri" pitchFamily="34" charset="0"/>
              </a:rPr>
              <a:t>3 000 – на третьего и каждого последующего ребенка</a:t>
            </a:r>
            <a:endParaRPr lang="ru-RU" dirty="0">
              <a:latin typeface="Calibri" pitchFamily="34" charset="0"/>
            </a:endParaRPr>
          </a:p>
          <a:p>
            <a:pPr marL="12700">
              <a:lnSpc>
                <a:spcPts val="2850"/>
              </a:lnSpc>
            </a:pPr>
            <a:r>
              <a:rPr lang="ru-RU" sz="2400" b="1" u="sng" dirty="0">
                <a:solidFill>
                  <a:srgbClr val="C00000"/>
                </a:solidFill>
                <a:latin typeface="Calibri" pitchFamily="34" charset="0"/>
              </a:rPr>
              <a:t> Профессиональные </a:t>
            </a:r>
            <a:endParaRPr lang="ru-RU" sz="2400" dirty="0">
              <a:latin typeface="Calibri" pitchFamily="34" charset="0"/>
            </a:endParaRPr>
          </a:p>
          <a:p>
            <a:pPr marL="12700">
              <a:spcBef>
                <a:spcPts val="38"/>
              </a:spcBef>
            </a:pPr>
            <a:r>
              <a:rPr lang="ru-RU" b="1" dirty="0">
                <a:solidFill>
                  <a:srgbClr val="0000FF"/>
                </a:solidFill>
                <a:latin typeface="Calibri" pitchFamily="34" charset="0"/>
              </a:rPr>
              <a:t>для  лиц, получающих</a:t>
            </a:r>
            <a:endParaRPr lang="ru-RU" dirty="0">
              <a:latin typeface="Calibri" pitchFamily="34" charset="0"/>
            </a:endParaRPr>
          </a:p>
          <a:p>
            <a:pPr marL="12700"/>
            <a:r>
              <a:rPr lang="ru-RU" b="1" dirty="0">
                <a:solidFill>
                  <a:srgbClr val="0000FF"/>
                </a:solidFill>
                <a:latin typeface="Calibri" pitchFamily="34" charset="0"/>
              </a:rPr>
              <a:t>авторские вознаграждения</a:t>
            </a:r>
            <a:endParaRPr lang="ru-RU" dirty="0">
              <a:latin typeface="Calibri" pitchFamily="34" charset="0"/>
            </a:endParaRPr>
          </a:p>
          <a:p>
            <a:pPr marL="12700">
              <a:lnSpc>
                <a:spcPts val="2850"/>
              </a:lnSpc>
            </a:pPr>
            <a:r>
              <a:rPr lang="ru-RU" sz="2400" b="1" u="sng" dirty="0">
                <a:solidFill>
                  <a:srgbClr val="C00000"/>
                </a:solidFill>
                <a:latin typeface="Calibri" pitchFamily="34" charset="0"/>
              </a:rPr>
              <a:t> Имущественные </a:t>
            </a:r>
            <a:endParaRPr lang="ru-RU" sz="2400" dirty="0">
              <a:latin typeface="Calibri" pitchFamily="34" charset="0"/>
            </a:endParaRPr>
          </a:p>
          <a:p>
            <a:pPr marL="12700">
              <a:spcBef>
                <a:spcPts val="38"/>
              </a:spcBef>
            </a:pPr>
            <a:r>
              <a:rPr lang="ru-RU" b="1" dirty="0">
                <a:solidFill>
                  <a:srgbClr val="0000FF"/>
                </a:solidFill>
                <a:latin typeface="Calibri" pitchFamily="34" charset="0"/>
              </a:rPr>
              <a:t>в том числе на приобретение жилья</a:t>
            </a:r>
            <a:endParaRPr lang="ru-RU" dirty="0">
              <a:latin typeface="Calibri" pitchFamily="34" charset="0"/>
            </a:endParaRPr>
          </a:p>
          <a:p>
            <a:pPr marL="12700"/>
            <a:r>
              <a:rPr lang="ru-RU" b="1" i="1" dirty="0">
                <a:solidFill>
                  <a:srgbClr val="FF00FF"/>
                </a:solidFill>
                <a:latin typeface="Calibri" pitchFamily="34" charset="0"/>
              </a:rPr>
              <a:t>(</a:t>
            </a:r>
            <a:r>
              <a:rPr lang="ru-RU" sz="1400" b="1" i="1" dirty="0">
                <a:solidFill>
                  <a:srgbClr val="FF00FF"/>
                </a:solidFill>
                <a:latin typeface="Calibri" pitchFamily="34" charset="0"/>
              </a:rPr>
              <a:t>один или несколько объектов имущества,</a:t>
            </a:r>
            <a:endParaRPr lang="ru-RU" sz="1400" dirty="0">
              <a:latin typeface="Calibri" pitchFamily="34" charset="0"/>
            </a:endParaRPr>
          </a:p>
        </p:txBody>
      </p:sp>
      <p:sp>
        <p:nvSpPr>
          <p:cNvPr id="67593" name="object 22"/>
          <p:cNvSpPr txBox="1">
            <a:spLocks noChangeArrowheads="1"/>
          </p:cNvSpPr>
          <p:nvPr/>
        </p:nvSpPr>
        <p:spPr bwMode="auto">
          <a:xfrm>
            <a:off x="5867400" y="838200"/>
            <a:ext cx="3127375" cy="1046163"/>
          </a:xfrm>
          <a:prstGeom prst="rect">
            <a:avLst/>
          </a:prstGeom>
          <a:noFill/>
          <a:ln w="9525">
            <a:noFill/>
            <a:miter lim="800000"/>
            <a:headEnd/>
            <a:tailEnd/>
          </a:ln>
        </p:spPr>
        <p:txBody>
          <a:bodyPr lIns="0" tIns="0" rIns="0" bIns="0">
            <a:spAutoFit/>
          </a:bodyPr>
          <a:lstStyle/>
          <a:p>
            <a:pPr marL="1588" algn="ctr"/>
            <a:r>
              <a:rPr lang="ru-RU" sz="1700" b="1" dirty="0">
                <a:solidFill>
                  <a:srgbClr val="00AF50"/>
                </a:solidFill>
                <a:latin typeface="Calibri" pitchFamily="34" charset="0"/>
              </a:rPr>
              <a:t>Динамика поступления НДФЛ</a:t>
            </a:r>
            <a:endParaRPr lang="ru-RU" sz="1700" dirty="0">
              <a:latin typeface="Calibri" pitchFamily="34" charset="0"/>
            </a:endParaRPr>
          </a:p>
          <a:p>
            <a:pPr marL="1588" algn="ctr"/>
            <a:r>
              <a:rPr lang="ru-RU" sz="1700" b="1" dirty="0">
                <a:solidFill>
                  <a:srgbClr val="00AF50"/>
                </a:solidFill>
                <a:latin typeface="Calibri" pitchFamily="34" charset="0"/>
              </a:rPr>
              <a:t>в бюджет муниципального района</a:t>
            </a:r>
            <a:endParaRPr lang="ru-RU" sz="1700" dirty="0">
              <a:latin typeface="Calibri" pitchFamily="34" charset="0"/>
            </a:endParaRPr>
          </a:p>
          <a:p>
            <a:pPr marL="1588" algn="ctr"/>
            <a:r>
              <a:rPr lang="ru-RU" sz="1700" b="1" dirty="0">
                <a:solidFill>
                  <a:srgbClr val="00AF50"/>
                </a:solidFill>
                <a:latin typeface="Calibri" pitchFamily="34" charset="0"/>
              </a:rPr>
              <a:t>в </a:t>
            </a:r>
            <a:r>
              <a:rPr lang="ru-RU" sz="1700" b="1" dirty="0" smtClean="0">
                <a:solidFill>
                  <a:srgbClr val="00AF50"/>
                </a:solidFill>
                <a:latin typeface="Calibri" pitchFamily="34" charset="0"/>
              </a:rPr>
              <a:t>2015-2022годах</a:t>
            </a:r>
            <a:r>
              <a:rPr lang="ru-RU" sz="1700" b="1" dirty="0">
                <a:solidFill>
                  <a:srgbClr val="00AF50"/>
                </a:solidFill>
                <a:latin typeface="Calibri" pitchFamily="34" charset="0"/>
              </a:rPr>
              <a:t>, тыс. рублей</a:t>
            </a:r>
            <a:endParaRPr lang="ru-RU" sz="1700" dirty="0">
              <a:latin typeface="Calibri" pitchFamily="34" charset="0"/>
            </a:endParaRPr>
          </a:p>
        </p:txBody>
      </p:sp>
      <p:sp>
        <p:nvSpPr>
          <p:cNvPr id="67594" name="object 35"/>
          <p:cNvSpPr txBox="1">
            <a:spLocks noChangeArrowheads="1"/>
          </p:cNvSpPr>
          <p:nvPr/>
        </p:nvSpPr>
        <p:spPr bwMode="auto">
          <a:xfrm>
            <a:off x="42863" y="6454775"/>
            <a:ext cx="2779712" cy="234950"/>
          </a:xfrm>
          <a:prstGeom prst="rect">
            <a:avLst/>
          </a:prstGeom>
          <a:noFill/>
          <a:ln w="9525">
            <a:noFill/>
            <a:miter lim="800000"/>
            <a:headEnd/>
            <a:tailEnd/>
          </a:ln>
        </p:spPr>
        <p:txBody>
          <a:bodyPr lIns="0" tIns="0" rIns="0" bIns="0">
            <a:spAutoFit/>
          </a:bodyPr>
          <a:lstStyle/>
          <a:p>
            <a:pPr marL="12700"/>
            <a:r>
              <a:rPr lang="ru-RU" sz="1400" b="1" i="1">
                <a:solidFill>
                  <a:srgbClr val="FF00FF"/>
                </a:solidFill>
                <a:latin typeface="Calibri" pitchFamily="34" charset="0"/>
              </a:rPr>
              <a:t>не превышающем 2,0 млн. рублей)</a:t>
            </a:r>
            <a:endParaRPr lang="ru-RU" sz="1400">
              <a:latin typeface="Calibri" pitchFamily="34" charset="0"/>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09" name="object 2"/>
          <p:cNvSpPr>
            <a:spLocks noChangeArrowheads="1"/>
          </p:cNvSpPr>
          <p:nvPr/>
        </p:nvSpPr>
        <p:spPr bwMode="auto">
          <a:xfrm>
            <a:off x="174625" y="0"/>
            <a:ext cx="8942388" cy="1550988"/>
          </a:xfrm>
          <a:prstGeom prst="rect">
            <a:avLst/>
          </a:prstGeom>
          <a:blipFill dpi="0" rotWithShape="1">
            <a:blip r:embed="rId2"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68610" name="object 3"/>
          <p:cNvSpPr txBox="1">
            <a:spLocks noChangeArrowheads="1"/>
          </p:cNvSpPr>
          <p:nvPr/>
        </p:nvSpPr>
        <p:spPr bwMode="auto">
          <a:xfrm>
            <a:off x="114300" y="1320800"/>
            <a:ext cx="8788400" cy="696913"/>
          </a:xfrm>
          <a:prstGeom prst="rect">
            <a:avLst/>
          </a:prstGeom>
          <a:noFill/>
          <a:ln w="9525">
            <a:noFill/>
            <a:miter lim="800000"/>
            <a:headEnd/>
            <a:tailEnd/>
          </a:ln>
        </p:spPr>
        <p:txBody>
          <a:bodyPr lIns="0" tIns="0" rIns="0" bIns="0">
            <a:spAutoFit/>
          </a:bodyPr>
          <a:lstStyle/>
          <a:p>
            <a:pPr marL="12700"/>
            <a:r>
              <a:rPr lang="ru-RU" sz="2200" b="1">
                <a:solidFill>
                  <a:srgbClr val="0000FF"/>
                </a:solidFill>
                <a:latin typeface="Calibri" pitchFamily="34" charset="0"/>
              </a:rPr>
              <a:t>Межбюджетные трансферты </a:t>
            </a:r>
            <a:r>
              <a:rPr lang="ru-RU" sz="2200">
                <a:latin typeface="Calibri" pitchFamily="34" charset="0"/>
              </a:rPr>
              <a:t>– это денежные средства, перечисляемые из одного бюджета бюджетной системы Российской Федерации другому.</a:t>
            </a:r>
          </a:p>
        </p:txBody>
      </p:sp>
      <p:sp>
        <p:nvSpPr>
          <p:cNvPr id="68611" name="object 4"/>
          <p:cNvSpPr>
            <a:spLocks noChangeArrowheads="1"/>
          </p:cNvSpPr>
          <p:nvPr/>
        </p:nvSpPr>
        <p:spPr bwMode="auto">
          <a:xfrm>
            <a:off x="80963" y="2195513"/>
            <a:ext cx="8994775" cy="4572000"/>
          </a:xfrm>
          <a:prstGeom prst="rect">
            <a:avLst/>
          </a:prstGeom>
          <a:blipFill dpi="0" rotWithShape="1">
            <a:blip r:embed="rId3"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68612" name="object 5"/>
          <p:cNvSpPr>
            <a:spLocks/>
          </p:cNvSpPr>
          <p:nvPr/>
        </p:nvSpPr>
        <p:spPr bwMode="auto">
          <a:xfrm>
            <a:off x="106363" y="2276475"/>
            <a:ext cx="4445000" cy="647700"/>
          </a:xfrm>
          <a:custGeom>
            <a:avLst/>
            <a:gdLst>
              <a:gd name="T0" fmla="*/ 0 w 4443984"/>
              <a:gd name="T1" fmla="*/ 662917 h 646544"/>
              <a:gd name="T2" fmla="*/ 4458211 w 4443984"/>
              <a:gd name="T3" fmla="*/ 662917 h 646544"/>
              <a:gd name="T4" fmla="*/ 4458211 w 4443984"/>
              <a:gd name="T5" fmla="*/ 0 h 646544"/>
              <a:gd name="T6" fmla="*/ 0 w 4443984"/>
              <a:gd name="T7" fmla="*/ 0 h 646544"/>
              <a:gd name="T8" fmla="*/ 0 w 4443984"/>
              <a:gd name="T9" fmla="*/ 662917 h 646544"/>
              <a:gd name="T10" fmla="*/ 0 60000 65536"/>
              <a:gd name="T11" fmla="*/ 0 60000 65536"/>
              <a:gd name="T12" fmla="*/ 0 60000 65536"/>
              <a:gd name="T13" fmla="*/ 0 60000 65536"/>
              <a:gd name="T14" fmla="*/ 0 60000 65536"/>
              <a:gd name="T15" fmla="*/ 0 w 4443984"/>
              <a:gd name="T16" fmla="*/ 0 h 646544"/>
              <a:gd name="T17" fmla="*/ 4443984 w 4443984"/>
              <a:gd name="T18" fmla="*/ 646544 h 646544"/>
            </a:gdLst>
            <a:ahLst/>
            <a:cxnLst>
              <a:cxn ang="T10">
                <a:pos x="T0" y="T1"/>
              </a:cxn>
              <a:cxn ang="T11">
                <a:pos x="T2" y="T3"/>
              </a:cxn>
              <a:cxn ang="T12">
                <a:pos x="T4" y="T5"/>
              </a:cxn>
              <a:cxn ang="T13">
                <a:pos x="T6" y="T7"/>
              </a:cxn>
              <a:cxn ang="T14">
                <a:pos x="T8" y="T9"/>
              </a:cxn>
            </a:cxnLst>
            <a:rect l="T15" t="T16" r="T17" b="T18"/>
            <a:pathLst>
              <a:path w="4443984" h="646544">
                <a:moveTo>
                  <a:pt x="0" y="646544"/>
                </a:moveTo>
                <a:lnTo>
                  <a:pt x="4443984" y="646544"/>
                </a:lnTo>
                <a:lnTo>
                  <a:pt x="4443984" y="0"/>
                </a:lnTo>
                <a:lnTo>
                  <a:pt x="0" y="0"/>
                </a:lnTo>
                <a:lnTo>
                  <a:pt x="0" y="646544"/>
                </a:lnTo>
                <a:close/>
              </a:path>
            </a:pathLst>
          </a:custGeom>
          <a:solidFill>
            <a:srgbClr val="4F81BC"/>
          </a:solidFill>
          <a:ln w="9525">
            <a:noFill/>
            <a:round/>
            <a:headEnd/>
            <a:tailEnd/>
          </a:ln>
        </p:spPr>
        <p:txBody>
          <a:bodyPr lIns="0" tIns="0" rIns="0" bIns="0">
            <a:spAutoFit/>
          </a:bodyPr>
          <a:lstStyle/>
          <a:p>
            <a:endParaRPr lang="ru-RU"/>
          </a:p>
        </p:txBody>
      </p:sp>
      <p:sp>
        <p:nvSpPr>
          <p:cNvPr id="68613" name="object 6"/>
          <p:cNvSpPr>
            <a:spLocks/>
          </p:cNvSpPr>
          <p:nvPr/>
        </p:nvSpPr>
        <p:spPr bwMode="auto">
          <a:xfrm>
            <a:off x="4551363" y="2276475"/>
            <a:ext cx="4443412" cy="647700"/>
          </a:xfrm>
          <a:custGeom>
            <a:avLst/>
            <a:gdLst>
              <a:gd name="T0" fmla="*/ 0 w 4443984"/>
              <a:gd name="T1" fmla="*/ 662917 h 646544"/>
              <a:gd name="T2" fmla="*/ 4435977 w 4443984"/>
              <a:gd name="T3" fmla="*/ 662917 h 646544"/>
              <a:gd name="T4" fmla="*/ 4435977 w 4443984"/>
              <a:gd name="T5" fmla="*/ 0 h 646544"/>
              <a:gd name="T6" fmla="*/ 0 w 4443984"/>
              <a:gd name="T7" fmla="*/ 0 h 646544"/>
              <a:gd name="T8" fmla="*/ 0 w 4443984"/>
              <a:gd name="T9" fmla="*/ 662917 h 646544"/>
              <a:gd name="T10" fmla="*/ 0 60000 65536"/>
              <a:gd name="T11" fmla="*/ 0 60000 65536"/>
              <a:gd name="T12" fmla="*/ 0 60000 65536"/>
              <a:gd name="T13" fmla="*/ 0 60000 65536"/>
              <a:gd name="T14" fmla="*/ 0 60000 65536"/>
              <a:gd name="T15" fmla="*/ 0 w 4443984"/>
              <a:gd name="T16" fmla="*/ 0 h 646544"/>
              <a:gd name="T17" fmla="*/ 4443984 w 4443984"/>
              <a:gd name="T18" fmla="*/ 646544 h 646544"/>
            </a:gdLst>
            <a:ahLst/>
            <a:cxnLst>
              <a:cxn ang="T10">
                <a:pos x="T0" y="T1"/>
              </a:cxn>
              <a:cxn ang="T11">
                <a:pos x="T2" y="T3"/>
              </a:cxn>
              <a:cxn ang="T12">
                <a:pos x="T4" y="T5"/>
              </a:cxn>
              <a:cxn ang="T13">
                <a:pos x="T6" y="T7"/>
              </a:cxn>
              <a:cxn ang="T14">
                <a:pos x="T8" y="T9"/>
              </a:cxn>
            </a:cxnLst>
            <a:rect l="T15" t="T16" r="T17" b="T18"/>
            <a:pathLst>
              <a:path w="4443984" h="646544">
                <a:moveTo>
                  <a:pt x="0" y="646544"/>
                </a:moveTo>
                <a:lnTo>
                  <a:pt x="4443984" y="646544"/>
                </a:lnTo>
                <a:lnTo>
                  <a:pt x="4443984" y="0"/>
                </a:lnTo>
                <a:lnTo>
                  <a:pt x="0" y="0"/>
                </a:lnTo>
                <a:lnTo>
                  <a:pt x="0" y="646544"/>
                </a:lnTo>
                <a:close/>
              </a:path>
            </a:pathLst>
          </a:custGeom>
          <a:solidFill>
            <a:srgbClr val="4F81BC"/>
          </a:solidFill>
          <a:ln w="9525">
            <a:noFill/>
            <a:round/>
            <a:headEnd/>
            <a:tailEnd/>
          </a:ln>
        </p:spPr>
        <p:txBody>
          <a:bodyPr lIns="0" tIns="0" rIns="0" bIns="0">
            <a:spAutoFit/>
          </a:bodyPr>
          <a:lstStyle/>
          <a:p>
            <a:endParaRPr lang="ru-RU"/>
          </a:p>
        </p:txBody>
      </p:sp>
      <p:sp>
        <p:nvSpPr>
          <p:cNvPr id="68614" name="object 7"/>
          <p:cNvSpPr>
            <a:spLocks noChangeArrowheads="1"/>
          </p:cNvSpPr>
          <p:nvPr/>
        </p:nvSpPr>
        <p:spPr bwMode="auto">
          <a:xfrm>
            <a:off x="106363" y="2924175"/>
            <a:ext cx="4445000" cy="1130300"/>
          </a:xfrm>
          <a:prstGeom prst="rect">
            <a:avLst/>
          </a:prstGeom>
          <a:blipFill dpi="0" rotWithShape="1">
            <a:blip r:embed="rId4"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68615" name="object 8"/>
          <p:cNvSpPr>
            <a:spLocks noChangeArrowheads="1"/>
          </p:cNvSpPr>
          <p:nvPr/>
        </p:nvSpPr>
        <p:spPr bwMode="auto">
          <a:xfrm>
            <a:off x="4551363" y="2924175"/>
            <a:ext cx="4443412" cy="1130300"/>
          </a:xfrm>
          <a:prstGeom prst="rect">
            <a:avLst/>
          </a:prstGeom>
          <a:blipFill dpi="0" rotWithShape="1">
            <a:blip r:embed="rId4"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68616" name="object 9"/>
          <p:cNvSpPr>
            <a:spLocks noChangeArrowheads="1"/>
          </p:cNvSpPr>
          <p:nvPr/>
        </p:nvSpPr>
        <p:spPr bwMode="auto">
          <a:xfrm>
            <a:off x="106363" y="4054475"/>
            <a:ext cx="4445000" cy="1343025"/>
          </a:xfrm>
          <a:prstGeom prst="rect">
            <a:avLst/>
          </a:prstGeom>
          <a:blipFill dpi="0" rotWithShape="1">
            <a:blip r:embed="rId5"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68617" name="object 10"/>
          <p:cNvSpPr>
            <a:spLocks noChangeArrowheads="1"/>
          </p:cNvSpPr>
          <p:nvPr/>
        </p:nvSpPr>
        <p:spPr bwMode="auto">
          <a:xfrm>
            <a:off x="4551363" y="4054475"/>
            <a:ext cx="4443412" cy="1343025"/>
          </a:xfrm>
          <a:prstGeom prst="rect">
            <a:avLst/>
          </a:prstGeom>
          <a:blipFill dpi="0" rotWithShape="1">
            <a:blip r:embed="rId5"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68618" name="object 11"/>
          <p:cNvSpPr>
            <a:spLocks noChangeArrowheads="1"/>
          </p:cNvSpPr>
          <p:nvPr/>
        </p:nvSpPr>
        <p:spPr bwMode="auto">
          <a:xfrm>
            <a:off x="106363" y="5397500"/>
            <a:ext cx="4445000" cy="1344613"/>
          </a:xfrm>
          <a:prstGeom prst="rect">
            <a:avLst/>
          </a:prstGeom>
          <a:blipFill dpi="0" rotWithShape="1">
            <a:blip r:embed="rId6"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68619" name="object 12"/>
          <p:cNvSpPr>
            <a:spLocks noChangeArrowheads="1"/>
          </p:cNvSpPr>
          <p:nvPr/>
        </p:nvSpPr>
        <p:spPr bwMode="auto">
          <a:xfrm>
            <a:off x="4551363" y="5397500"/>
            <a:ext cx="4443412" cy="1344613"/>
          </a:xfrm>
          <a:prstGeom prst="rect">
            <a:avLst/>
          </a:prstGeom>
          <a:blipFill dpi="0" rotWithShape="1">
            <a:blip r:embed="rId6"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68620" name="object 13"/>
          <p:cNvSpPr>
            <a:spLocks/>
          </p:cNvSpPr>
          <p:nvPr/>
        </p:nvSpPr>
        <p:spPr bwMode="auto">
          <a:xfrm>
            <a:off x="4551363" y="2276475"/>
            <a:ext cx="0" cy="4465638"/>
          </a:xfrm>
          <a:custGeom>
            <a:avLst/>
            <a:gdLst>
              <a:gd name="T0" fmla="*/ 0 h 4464512"/>
              <a:gd name="T1" fmla="*/ 4480282 h 4464512"/>
              <a:gd name="T2" fmla="*/ 0 60000 65536"/>
              <a:gd name="T3" fmla="*/ 0 60000 65536"/>
              <a:gd name="T4" fmla="*/ 0 h 4464512"/>
              <a:gd name="T5" fmla="*/ 4464512 h 4464512"/>
            </a:gdLst>
            <a:ahLst/>
            <a:cxnLst>
              <a:cxn ang="T2">
                <a:pos x="0" y="T0"/>
              </a:cxn>
              <a:cxn ang="T3">
                <a:pos x="0" y="T1"/>
              </a:cxn>
            </a:cxnLst>
            <a:rect l="0" t="T4" r="0" b="T5"/>
            <a:pathLst>
              <a:path h="4464512">
                <a:moveTo>
                  <a:pt x="0" y="0"/>
                </a:moveTo>
                <a:lnTo>
                  <a:pt x="0" y="4464512"/>
                </a:lnTo>
              </a:path>
            </a:pathLst>
          </a:custGeom>
          <a:noFill/>
          <a:ln w="12700">
            <a:solidFill>
              <a:srgbClr val="000000"/>
            </a:solidFill>
            <a:round/>
            <a:headEnd/>
            <a:tailEnd/>
          </a:ln>
        </p:spPr>
        <p:txBody>
          <a:bodyPr lIns="0" tIns="0" rIns="0" bIns="0">
            <a:spAutoFit/>
          </a:bodyPr>
          <a:lstStyle/>
          <a:p>
            <a:endParaRPr lang="ru-RU"/>
          </a:p>
        </p:txBody>
      </p:sp>
      <p:sp>
        <p:nvSpPr>
          <p:cNvPr id="68621" name="object 14"/>
          <p:cNvSpPr txBox="1">
            <a:spLocks noChangeArrowheads="1"/>
          </p:cNvSpPr>
          <p:nvPr/>
        </p:nvSpPr>
        <p:spPr bwMode="auto">
          <a:xfrm>
            <a:off x="185738" y="2432050"/>
            <a:ext cx="4124325" cy="3952875"/>
          </a:xfrm>
          <a:prstGeom prst="rect">
            <a:avLst/>
          </a:prstGeom>
          <a:noFill/>
          <a:ln w="9525">
            <a:noFill/>
            <a:miter lim="800000"/>
            <a:headEnd/>
            <a:tailEnd/>
          </a:ln>
        </p:spPr>
        <p:txBody>
          <a:bodyPr lIns="0" tIns="0" rIns="0" bIns="0">
            <a:spAutoFit/>
          </a:bodyPr>
          <a:lstStyle/>
          <a:p>
            <a:pPr marL="173038"/>
            <a:r>
              <a:rPr lang="ru-RU" sz="2000" b="1">
                <a:solidFill>
                  <a:srgbClr val="FFFFFF"/>
                </a:solidFill>
                <a:latin typeface="Calibri" pitchFamily="34" charset="0"/>
              </a:rPr>
              <a:t>Виды межбюджетных трансфертов</a:t>
            </a:r>
            <a:endParaRPr lang="ru-RU" sz="2000">
              <a:latin typeface="Calibri" pitchFamily="34" charset="0"/>
            </a:endParaRPr>
          </a:p>
          <a:p>
            <a:pPr marL="173038">
              <a:lnSpc>
                <a:spcPts val="1000"/>
              </a:lnSpc>
            </a:pPr>
            <a:endParaRPr lang="ru-RU" sz="1000">
              <a:latin typeface="Calibri" pitchFamily="34" charset="0"/>
            </a:endParaRPr>
          </a:p>
          <a:p>
            <a:pPr marL="173038">
              <a:lnSpc>
                <a:spcPts val="1000"/>
              </a:lnSpc>
            </a:pPr>
            <a:endParaRPr lang="ru-RU" sz="1000">
              <a:latin typeface="Calibri" pitchFamily="34" charset="0"/>
            </a:endParaRPr>
          </a:p>
          <a:p>
            <a:pPr marL="173038">
              <a:lnSpc>
                <a:spcPts val="1400"/>
              </a:lnSpc>
            </a:pPr>
            <a:endParaRPr lang="ru-RU" sz="1400">
              <a:latin typeface="Calibri" pitchFamily="34" charset="0"/>
            </a:endParaRPr>
          </a:p>
          <a:p>
            <a:pPr marL="173038"/>
            <a:r>
              <a:rPr lang="ru-RU" sz="2000" b="1">
                <a:latin typeface="Calibri" pitchFamily="34" charset="0"/>
              </a:rPr>
              <a:t>Дотации (от лат. «Dotatio» - дар, пожертвование)</a:t>
            </a:r>
            <a:endParaRPr lang="ru-RU" sz="2000">
              <a:latin typeface="Calibri" pitchFamily="34" charset="0"/>
            </a:endParaRPr>
          </a:p>
          <a:p>
            <a:pPr marL="173038">
              <a:lnSpc>
                <a:spcPts val="900"/>
              </a:lnSpc>
              <a:spcBef>
                <a:spcPts val="50"/>
              </a:spcBef>
            </a:pPr>
            <a:endParaRPr lang="ru-RU" sz="900">
              <a:latin typeface="Calibri" pitchFamily="34" charset="0"/>
            </a:endParaRPr>
          </a:p>
          <a:p>
            <a:pPr marL="173038">
              <a:lnSpc>
                <a:spcPts val="1000"/>
              </a:lnSpc>
            </a:pPr>
            <a:endParaRPr lang="ru-RU" sz="1000">
              <a:latin typeface="Calibri" pitchFamily="34" charset="0"/>
            </a:endParaRPr>
          </a:p>
          <a:p>
            <a:pPr marL="173038">
              <a:lnSpc>
                <a:spcPts val="1000"/>
              </a:lnSpc>
            </a:pPr>
            <a:endParaRPr lang="ru-RU" sz="1000">
              <a:latin typeface="Calibri" pitchFamily="34" charset="0"/>
            </a:endParaRPr>
          </a:p>
          <a:p>
            <a:pPr marL="173038">
              <a:lnSpc>
                <a:spcPts val="1000"/>
              </a:lnSpc>
            </a:pPr>
            <a:endParaRPr lang="ru-RU" sz="1000">
              <a:latin typeface="Calibri" pitchFamily="34" charset="0"/>
            </a:endParaRPr>
          </a:p>
          <a:p>
            <a:pPr marL="173038">
              <a:lnSpc>
                <a:spcPts val="1000"/>
              </a:lnSpc>
            </a:pPr>
            <a:endParaRPr lang="ru-RU" sz="1000">
              <a:latin typeface="Calibri" pitchFamily="34" charset="0"/>
            </a:endParaRPr>
          </a:p>
          <a:p>
            <a:pPr marL="173038"/>
            <a:r>
              <a:rPr lang="ru-RU" sz="2000" b="1">
                <a:latin typeface="Calibri" pitchFamily="34" charset="0"/>
              </a:rPr>
              <a:t>Субвенции (от лат. «Subvenire» -</a:t>
            </a:r>
            <a:endParaRPr lang="ru-RU" sz="2000">
              <a:latin typeface="Calibri" pitchFamily="34" charset="0"/>
            </a:endParaRPr>
          </a:p>
          <a:p>
            <a:pPr marL="173038"/>
            <a:r>
              <a:rPr lang="ru-RU" sz="2000" b="1">
                <a:latin typeface="Calibri" pitchFamily="34" charset="0"/>
              </a:rPr>
              <a:t>приходить на помощь)</a:t>
            </a:r>
            <a:endParaRPr lang="ru-RU" sz="2000">
              <a:latin typeface="Calibri" pitchFamily="34" charset="0"/>
            </a:endParaRPr>
          </a:p>
          <a:p>
            <a:pPr marL="173038">
              <a:lnSpc>
                <a:spcPts val="750"/>
              </a:lnSpc>
              <a:spcBef>
                <a:spcPts val="25"/>
              </a:spcBef>
            </a:pPr>
            <a:endParaRPr lang="ru-RU" sz="700">
              <a:latin typeface="Calibri" pitchFamily="34" charset="0"/>
            </a:endParaRPr>
          </a:p>
          <a:p>
            <a:pPr marL="173038">
              <a:lnSpc>
                <a:spcPts val="1000"/>
              </a:lnSpc>
            </a:pPr>
            <a:endParaRPr lang="ru-RU" sz="1000">
              <a:latin typeface="Calibri" pitchFamily="34" charset="0"/>
            </a:endParaRPr>
          </a:p>
          <a:p>
            <a:pPr marL="173038">
              <a:lnSpc>
                <a:spcPts val="1000"/>
              </a:lnSpc>
            </a:pPr>
            <a:endParaRPr lang="ru-RU" sz="1000">
              <a:latin typeface="Calibri" pitchFamily="34" charset="0"/>
            </a:endParaRPr>
          </a:p>
          <a:p>
            <a:pPr marL="173038">
              <a:lnSpc>
                <a:spcPts val="1000"/>
              </a:lnSpc>
            </a:pPr>
            <a:endParaRPr lang="ru-RU" sz="1000">
              <a:latin typeface="Calibri" pitchFamily="34" charset="0"/>
            </a:endParaRPr>
          </a:p>
          <a:p>
            <a:pPr marL="173038">
              <a:lnSpc>
                <a:spcPts val="1000"/>
              </a:lnSpc>
            </a:pPr>
            <a:endParaRPr lang="ru-RU" sz="1000">
              <a:latin typeface="Calibri" pitchFamily="34" charset="0"/>
            </a:endParaRPr>
          </a:p>
          <a:p>
            <a:pPr marL="173038">
              <a:lnSpc>
                <a:spcPts val="1000"/>
              </a:lnSpc>
            </a:pPr>
            <a:endParaRPr lang="ru-RU" sz="1000">
              <a:latin typeface="Calibri" pitchFamily="34" charset="0"/>
            </a:endParaRPr>
          </a:p>
          <a:p>
            <a:pPr marL="173038"/>
            <a:r>
              <a:rPr lang="ru-RU" sz="2000" b="1">
                <a:latin typeface="Calibri" pitchFamily="34" charset="0"/>
              </a:rPr>
              <a:t>Субсидии (от лат. «Subsidium» -</a:t>
            </a:r>
            <a:endParaRPr lang="ru-RU" sz="2000">
              <a:latin typeface="Calibri" pitchFamily="34" charset="0"/>
            </a:endParaRPr>
          </a:p>
          <a:p>
            <a:pPr marL="173038"/>
            <a:r>
              <a:rPr lang="ru-RU" sz="2000" b="1">
                <a:latin typeface="Calibri" pitchFamily="34" charset="0"/>
              </a:rPr>
              <a:t>поддержка)</a:t>
            </a:r>
            <a:endParaRPr lang="ru-RU" sz="2000">
              <a:latin typeface="Calibri" pitchFamily="34" charset="0"/>
            </a:endParaRPr>
          </a:p>
        </p:txBody>
      </p:sp>
      <p:sp>
        <p:nvSpPr>
          <p:cNvPr id="68622" name="object 15"/>
          <p:cNvSpPr txBox="1">
            <a:spLocks noChangeArrowheads="1"/>
          </p:cNvSpPr>
          <p:nvPr/>
        </p:nvSpPr>
        <p:spPr bwMode="auto">
          <a:xfrm>
            <a:off x="4646613" y="2432050"/>
            <a:ext cx="4329112" cy="4124325"/>
          </a:xfrm>
          <a:prstGeom prst="rect">
            <a:avLst/>
          </a:prstGeom>
          <a:noFill/>
          <a:ln w="9525">
            <a:noFill/>
            <a:miter lim="800000"/>
            <a:headEnd/>
            <a:tailEnd/>
          </a:ln>
        </p:spPr>
        <p:txBody>
          <a:bodyPr lIns="0" tIns="0" rIns="0" bIns="0">
            <a:spAutoFit/>
          </a:bodyPr>
          <a:lstStyle/>
          <a:p>
            <a:pPr algn="ctr"/>
            <a:r>
              <a:rPr lang="ru-RU" sz="2000" b="1">
                <a:solidFill>
                  <a:srgbClr val="FFFFFF"/>
                </a:solidFill>
                <a:latin typeface="Calibri" pitchFamily="34" charset="0"/>
              </a:rPr>
              <a:t>Определение</a:t>
            </a:r>
            <a:endParaRPr lang="ru-RU" sz="2000">
              <a:latin typeface="Calibri" pitchFamily="34" charset="0"/>
            </a:endParaRPr>
          </a:p>
          <a:p>
            <a:pPr>
              <a:lnSpc>
                <a:spcPts val="1000"/>
              </a:lnSpc>
            </a:pPr>
            <a:endParaRPr lang="ru-RU" sz="1000">
              <a:latin typeface="Calibri" pitchFamily="34" charset="0"/>
            </a:endParaRPr>
          </a:p>
          <a:p>
            <a:pPr>
              <a:lnSpc>
                <a:spcPts val="1000"/>
              </a:lnSpc>
            </a:pPr>
            <a:endParaRPr lang="ru-RU" sz="1000">
              <a:latin typeface="Calibri" pitchFamily="34" charset="0"/>
            </a:endParaRPr>
          </a:p>
          <a:p>
            <a:pPr>
              <a:lnSpc>
                <a:spcPts val="1300"/>
              </a:lnSpc>
              <a:spcBef>
                <a:spcPts val="63"/>
              </a:spcBef>
            </a:pPr>
            <a:endParaRPr lang="ru-RU" sz="1300">
              <a:latin typeface="Calibri" pitchFamily="34" charset="0"/>
            </a:endParaRPr>
          </a:p>
          <a:p>
            <a:pPr algn="ctr"/>
            <a:r>
              <a:rPr lang="ru-RU" sz="2000">
                <a:latin typeface="Calibri" pitchFamily="34" charset="0"/>
              </a:rPr>
              <a:t>Предоставляются без определения конкретной цели их использования</a:t>
            </a:r>
          </a:p>
          <a:p>
            <a:pPr>
              <a:lnSpc>
                <a:spcPts val="900"/>
              </a:lnSpc>
              <a:spcBef>
                <a:spcPts val="25"/>
              </a:spcBef>
            </a:pPr>
            <a:endParaRPr lang="ru-RU" sz="900">
              <a:latin typeface="Calibri" pitchFamily="34" charset="0"/>
            </a:endParaRPr>
          </a:p>
          <a:p>
            <a:pPr>
              <a:lnSpc>
                <a:spcPts val="1000"/>
              </a:lnSpc>
            </a:pPr>
            <a:endParaRPr lang="ru-RU" sz="1000">
              <a:latin typeface="Calibri" pitchFamily="34" charset="0"/>
            </a:endParaRPr>
          </a:p>
          <a:p>
            <a:pPr>
              <a:lnSpc>
                <a:spcPts val="1000"/>
              </a:lnSpc>
            </a:pPr>
            <a:endParaRPr lang="ru-RU" sz="1000">
              <a:latin typeface="Calibri" pitchFamily="34" charset="0"/>
            </a:endParaRPr>
          </a:p>
          <a:p>
            <a:pPr>
              <a:lnSpc>
                <a:spcPts val="1000"/>
              </a:lnSpc>
            </a:pPr>
            <a:endParaRPr lang="ru-RU" sz="1000">
              <a:latin typeface="Calibri" pitchFamily="34" charset="0"/>
            </a:endParaRPr>
          </a:p>
          <a:p>
            <a:pPr algn="ctr"/>
            <a:r>
              <a:rPr lang="ru-RU" sz="2000">
                <a:latin typeface="Calibri" pitchFamily="34" charset="0"/>
              </a:rPr>
              <a:t>Предоставляются на финансирование</a:t>
            </a:r>
          </a:p>
          <a:p>
            <a:pPr algn="ctr"/>
            <a:r>
              <a:rPr lang="ru-RU" sz="2000">
                <a:latin typeface="Calibri" pitchFamily="34" charset="0"/>
              </a:rPr>
              <a:t>«переданных» другим публично-</a:t>
            </a:r>
          </a:p>
          <a:p>
            <a:pPr algn="ctr"/>
            <a:r>
              <a:rPr lang="ru-RU" sz="2000">
                <a:latin typeface="Calibri" pitchFamily="34" charset="0"/>
              </a:rPr>
              <a:t>правовым образованиям полномочий</a:t>
            </a:r>
          </a:p>
          <a:p>
            <a:pPr>
              <a:lnSpc>
                <a:spcPts val="1000"/>
              </a:lnSpc>
            </a:pPr>
            <a:endParaRPr lang="ru-RU" sz="1000">
              <a:latin typeface="Calibri" pitchFamily="34" charset="0"/>
            </a:endParaRPr>
          </a:p>
          <a:p>
            <a:pPr>
              <a:lnSpc>
                <a:spcPts val="1000"/>
              </a:lnSpc>
            </a:pPr>
            <a:endParaRPr lang="ru-RU" sz="1000">
              <a:latin typeface="Calibri" pitchFamily="34" charset="0"/>
            </a:endParaRPr>
          </a:p>
          <a:p>
            <a:pPr>
              <a:lnSpc>
                <a:spcPts val="1300"/>
              </a:lnSpc>
              <a:spcBef>
                <a:spcPts val="75"/>
              </a:spcBef>
            </a:pPr>
            <a:endParaRPr lang="ru-RU" sz="1300">
              <a:latin typeface="Calibri" pitchFamily="34" charset="0"/>
            </a:endParaRPr>
          </a:p>
          <a:p>
            <a:pPr algn="ctr"/>
            <a:r>
              <a:rPr lang="ru-RU" sz="2000">
                <a:latin typeface="Calibri" pitchFamily="34" charset="0"/>
              </a:rPr>
              <a:t>Предоставляются на условиях долевого</a:t>
            </a:r>
          </a:p>
          <a:p>
            <a:pPr algn="ctr"/>
            <a:r>
              <a:rPr lang="ru-RU" sz="2000">
                <a:latin typeface="Calibri" pitchFamily="34" charset="0"/>
              </a:rPr>
              <a:t>софинансирования расходов других</a:t>
            </a:r>
          </a:p>
          <a:p>
            <a:pPr algn="ctr"/>
            <a:r>
              <a:rPr lang="ru-RU" sz="2000">
                <a:latin typeface="Calibri" pitchFamily="34" charset="0"/>
              </a:rPr>
              <a:t>бюджетов</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3" name="object 4"/>
          <p:cNvSpPr>
            <a:spLocks noChangeArrowheads="1"/>
          </p:cNvSpPr>
          <p:nvPr/>
        </p:nvSpPr>
        <p:spPr bwMode="auto">
          <a:xfrm>
            <a:off x="0" y="1960563"/>
            <a:ext cx="6434138" cy="3597275"/>
          </a:xfrm>
          <a:prstGeom prst="rect">
            <a:avLst/>
          </a:prstGeom>
          <a:blipFill dpi="0" rotWithShape="1">
            <a:blip r:embed="rId2"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69634" name="object 5"/>
          <p:cNvSpPr>
            <a:spLocks noChangeArrowheads="1"/>
          </p:cNvSpPr>
          <p:nvPr/>
        </p:nvSpPr>
        <p:spPr bwMode="auto">
          <a:xfrm>
            <a:off x="1217613" y="2233613"/>
            <a:ext cx="5003800" cy="2462212"/>
          </a:xfrm>
          <a:prstGeom prst="rect">
            <a:avLst/>
          </a:prstGeom>
          <a:blipFill dpi="0" rotWithShape="1">
            <a:blip r:embed="rId3"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69635" name="object 6"/>
          <p:cNvSpPr>
            <a:spLocks noChangeArrowheads="1"/>
          </p:cNvSpPr>
          <p:nvPr/>
        </p:nvSpPr>
        <p:spPr bwMode="auto">
          <a:xfrm>
            <a:off x="3359150" y="2432050"/>
            <a:ext cx="2830513" cy="1784350"/>
          </a:xfrm>
          <a:prstGeom prst="rect">
            <a:avLst/>
          </a:prstGeom>
          <a:blipFill dpi="0" rotWithShape="1">
            <a:blip r:embed="rId4"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69636" name="object 8"/>
          <p:cNvSpPr>
            <a:spLocks noChangeArrowheads="1"/>
          </p:cNvSpPr>
          <p:nvPr/>
        </p:nvSpPr>
        <p:spPr bwMode="auto">
          <a:xfrm>
            <a:off x="2811463" y="2703513"/>
            <a:ext cx="531812" cy="738187"/>
          </a:xfrm>
          <a:prstGeom prst="rect">
            <a:avLst/>
          </a:prstGeom>
          <a:blipFill dpi="0" rotWithShape="1">
            <a:blip r:embed="rId5"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69637" name="object 10"/>
          <p:cNvSpPr>
            <a:spLocks noChangeArrowheads="1"/>
          </p:cNvSpPr>
          <p:nvPr/>
        </p:nvSpPr>
        <p:spPr bwMode="auto">
          <a:xfrm>
            <a:off x="2752725" y="3068638"/>
            <a:ext cx="531813" cy="738187"/>
          </a:xfrm>
          <a:prstGeom prst="rect">
            <a:avLst/>
          </a:prstGeom>
          <a:blipFill dpi="0" rotWithShape="1">
            <a:blip r:embed="rId5"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69638" name="object 11"/>
          <p:cNvSpPr txBox="1">
            <a:spLocks noChangeArrowheads="1"/>
          </p:cNvSpPr>
          <p:nvPr/>
        </p:nvSpPr>
        <p:spPr bwMode="auto">
          <a:xfrm>
            <a:off x="1600200" y="2971800"/>
            <a:ext cx="1676400" cy="677863"/>
          </a:xfrm>
          <a:prstGeom prst="rect">
            <a:avLst/>
          </a:prstGeom>
          <a:noFill/>
          <a:ln w="9525">
            <a:noFill/>
            <a:miter lim="800000"/>
            <a:headEnd/>
            <a:tailEnd/>
          </a:ln>
        </p:spPr>
        <p:txBody>
          <a:bodyPr lIns="0" tIns="0" rIns="0" bIns="0">
            <a:spAutoFit/>
          </a:bodyPr>
          <a:lstStyle/>
          <a:p>
            <a:pPr marL="12700"/>
            <a:r>
              <a:rPr lang="ru-RU" sz="2000" b="1" dirty="0" smtClean="0">
                <a:solidFill>
                  <a:srgbClr val="FFFFFF"/>
                </a:solidFill>
                <a:latin typeface="Arial" charset="0"/>
              </a:rPr>
              <a:t>1460791,8</a:t>
            </a:r>
            <a:endParaRPr lang="ru-RU" sz="2000" dirty="0">
              <a:latin typeface="Arial" charset="0"/>
            </a:endParaRPr>
          </a:p>
          <a:p>
            <a:pPr marL="12700"/>
            <a:r>
              <a:rPr lang="ru-RU" sz="2400" b="1" dirty="0" smtClean="0">
                <a:solidFill>
                  <a:srgbClr val="FFFFFF"/>
                </a:solidFill>
                <a:latin typeface="Calibri" pitchFamily="34" charset="0"/>
              </a:rPr>
              <a:t>(78,1%)</a:t>
            </a:r>
            <a:endParaRPr lang="ru-RU" sz="2400" dirty="0">
              <a:latin typeface="Calibri" pitchFamily="34" charset="0"/>
            </a:endParaRPr>
          </a:p>
        </p:txBody>
      </p:sp>
      <p:sp>
        <p:nvSpPr>
          <p:cNvPr id="69639" name="object 13"/>
          <p:cNvSpPr>
            <a:spLocks noChangeArrowheads="1"/>
          </p:cNvSpPr>
          <p:nvPr/>
        </p:nvSpPr>
        <p:spPr bwMode="auto">
          <a:xfrm>
            <a:off x="1030288" y="2941638"/>
            <a:ext cx="511175" cy="706437"/>
          </a:xfrm>
          <a:prstGeom prst="rect">
            <a:avLst/>
          </a:prstGeom>
          <a:blipFill dpi="0" rotWithShape="1">
            <a:blip r:embed="rId6"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69640" name="object 15"/>
          <p:cNvSpPr>
            <a:spLocks noChangeArrowheads="1"/>
          </p:cNvSpPr>
          <p:nvPr/>
        </p:nvSpPr>
        <p:spPr bwMode="auto">
          <a:xfrm>
            <a:off x="935038" y="3292475"/>
            <a:ext cx="511175" cy="706438"/>
          </a:xfrm>
          <a:prstGeom prst="rect">
            <a:avLst/>
          </a:prstGeom>
          <a:blipFill dpi="0" rotWithShape="1">
            <a:blip r:embed="rId6"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69641" name="object 16"/>
          <p:cNvSpPr txBox="1">
            <a:spLocks noChangeArrowheads="1"/>
          </p:cNvSpPr>
          <p:nvPr/>
        </p:nvSpPr>
        <p:spPr bwMode="auto">
          <a:xfrm>
            <a:off x="152400" y="3048000"/>
            <a:ext cx="1219200" cy="655638"/>
          </a:xfrm>
          <a:prstGeom prst="rect">
            <a:avLst/>
          </a:prstGeom>
          <a:noFill/>
          <a:ln w="9525">
            <a:noFill/>
            <a:miter lim="800000"/>
            <a:headEnd/>
            <a:tailEnd/>
          </a:ln>
        </p:spPr>
        <p:txBody>
          <a:bodyPr lIns="0" tIns="0" rIns="0" bIns="0">
            <a:spAutoFit/>
          </a:bodyPr>
          <a:lstStyle/>
          <a:p>
            <a:pPr algn="ctr"/>
            <a:r>
              <a:rPr lang="ru-RU" sz="2000" b="1" dirty="0" smtClean="0">
                <a:solidFill>
                  <a:srgbClr val="FFFFFF"/>
                </a:solidFill>
                <a:latin typeface="Arial" charset="0"/>
              </a:rPr>
              <a:t>1871276,6</a:t>
            </a:r>
            <a:endParaRPr lang="ru-RU" sz="2000" dirty="0">
              <a:latin typeface="Arial" charset="0"/>
            </a:endParaRPr>
          </a:p>
          <a:p>
            <a:pPr algn="ctr"/>
            <a:r>
              <a:rPr lang="ru-RU" sz="2300" b="1" dirty="0">
                <a:solidFill>
                  <a:srgbClr val="FFFFFF"/>
                </a:solidFill>
                <a:latin typeface="Calibri" pitchFamily="34" charset="0"/>
              </a:rPr>
              <a:t>(100%)</a:t>
            </a:r>
            <a:endParaRPr lang="ru-RU" sz="2300" dirty="0">
              <a:latin typeface="Calibri" pitchFamily="34" charset="0"/>
            </a:endParaRPr>
          </a:p>
        </p:txBody>
      </p:sp>
      <p:sp>
        <p:nvSpPr>
          <p:cNvPr id="69642" name="object 17"/>
          <p:cNvSpPr>
            <a:spLocks noChangeArrowheads="1"/>
          </p:cNvSpPr>
          <p:nvPr/>
        </p:nvSpPr>
        <p:spPr bwMode="auto">
          <a:xfrm>
            <a:off x="4676775" y="2767013"/>
            <a:ext cx="1471613" cy="930275"/>
          </a:xfrm>
          <a:prstGeom prst="rect">
            <a:avLst/>
          </a:prstGeom>
          <a:blipFill dpi="0" rotWithShape="1">
            <a:blip r:embed="rId7"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69643" name="object 18"/>
          <p:cNvSpPr txBox="1">
            <a:spLocks noChangeArrowheads="1"/>
          </p:cNvSpPr>
          <p:nvPr/>
        </p:nvSpPr>
        <p:spPr bwMode="auto">
          <a:xfrm>
            <a:off x="7734300" y="866775"/>
            <a:ext cx="1282700" cy="277813"/>
          </a:xfrm>
          <a:prstGeom prst="rect">
            <a:avLst/>
          </a:prstGeom>
          <a:noFill/>
          <a:ln w="9525">
            <a:noFill/>
            <a:miter lim="800000"/>
            <a:headEnd/>
            <a:tailEnd/>
          </a:ln>
        </p:spPr>
        <p:txBody>
          <a:bodyPr lIns="0" tIns="0" rIns="0" bIns="0">
            <a:spAutoFit/>
          </a:bodyPr>
          <a:lstStyle/>
          <a:p>
            <a:pPr marL="12700"/>
            <a:r>
              <a:rPr lang="ru-RU" b="1" i="1">
                <a:latin typeface="Calibri" pitchFamily="34" charset="0"/>
              </a:rPr>
              <a:t>Тыс. рублей</a:t>
            </a:r>
            <a:endParaRPr lang="ru-RU">
              <a:latin typeface="Calibri" pitchFamily="34" charset="0"/>
            </a:endParaRPr>
          </a:p>
        </p:txBody>
      </p:sp>
      <p:sp>
        <p:nvSpPr>
          <p:cNvPr id="69644" name="object 20"/>
          <p:cNvSpPr>
            <a:spLocks noChangeArrowheads="1"/>
          </p:cNvSpPr>
          <p:nvPr/>
        </p:nvSpPr>
        <p:spPr bwMode="auto">
          <a:xfrm>
            <a:off x="5626100" y="2719388"/>
            <a:ext cx="406400" cy="558800"/>
          </a:xfrm>
          <a:prstGeom prst="rect">
            <a:avLst/>
          </a:prstGeom>
          <a:blipFill dpi="0" rotWithShape="1">
            <a:blip r:embed="rId8"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69645" name="object 23"/>
          <p:cNvSpPr txBox="1">
            <a:spLocks noChangeArrowheads="1"/>
          </p:cNvSpPr>
          <p:nvPr/>
        </p:nvSpPr>
        <p:spPr bwMode="auto">
          <a:xfrm>
            <a:off x="5029200" y="2895600"/>
            <a:ext cx="838200" cy="554038"/>
          </a:xfrm>
          <a:prstGeom prst="rect">
            <a:avLst/>
          </a:prstGeom>
          <a:noFill/>
          <a:ln w="9525">
            <a:noFill/>
            <a:miter lim="800000"/>
            <a:headEnd/>
            <a:tailEnd/>
          </a:ln>
        </p:spPr>
        <p:txBody>
          <a:bodyPr lIns="0" tIns="0" rIns="0" bIns="0">
            <a:spAutoFit/>
          </a:bodyPr>
          <a:lstStyle/>
          <a:p>
            <a:pPr marL="12700"/>
            <a:r>
              <a:rPr lang="ru-RU" b="1" dirty="0">
                <a:solidFill>
                  <a:srgbClr val="FFFFFF"/>
                </a:solidFill>
                <a:latin typeface="Calibri" pitchFamily="34" charset="0"/>
              </a:rPr>
              <a:t> </a:t>
            </a:r>
            <a:r>
              <a:rPr lang="ru-RU" b="1" dirty="0" smtClean="0">
                <a:solidFill>
                  <a:srgbClr val="FFFFFF"/>
                </a:solidFill>
                <a:latin typeface="Calibri" pitchFamily="34" charset="0"/>
              </a:rPr>
              <a:t>69933,6</a:t>
            </a:r>
            <a:endParaRPr lang="ru-RU" dirty="0">
              <a:latin typeface="Arial" charset="0"/>
            </a:endParaRPr>
          </a:p>
          <a:p>
            <a:pPr marL="12700"/>
            <a:r>
              <a:rPr lang="ru-RU" b="1" dirty="0" smtClean="0">
                <a:solidFill>
                  <a:srgbClr val="FFFFFF"/>
                </a:solidFill>
                <a:latin typeface="Calibri" pitchFamily="34" charset="0"/>
              </a:rPr>
              <a:t>(</a:t>
            </a:r>
            <a:r>
              <a:rPr lang="ru-RU" b="1" dirty="0" smtClean="0">
                <a:solidFill>
                  <a:srgbClr val="FFFFFF"/>
                </a:solidFill>
                <a:latin typeface="Arial" charset="0"/>
              </a:rPr>
              <a:t>3,7</a:t>
            </a:r>
            <a:r>
              <a:rPr lang="ru-RU" b="1" dirty="0" smtClean="0">
                <a:solidFill>
                  <a:srgbClr val="FFFFFF"/>
                </a:solidFill>
                <a:latin typeface="Calibri" pitchFamily="34" charset="0"/>
              </a:rPr>
              <a:t>%)</a:t>
            </a:r>
            <a:endParaRPr lang="ru-RU" dirty="0">
              <a:latin typeface="Calibri" pitchFamily="34" charset="0"/>
            </a:endParaRPr>
          </a:p>
        </p:txBody>
      </p:sp>
      <p:sp>
        <p:nvSpPr>
          <p:cNvPr id="69646" name="object 24"/>
          <p:cNvSpPr>
            <a:spLocks noChangeArrowheads="1"/>
          </p:cNvSpPr>
          <p:nvPr/>
        </p:nvSpPr>
        <p:spPr bwMode="auto">
          <a:xfrm>
            <a:off x="4530725" y="5622925"/>
            <a:ext cx="1524000" cy="366713"/>
          </a:xfrm>
          <a:prstGeom prst="rect">
            <a:avLst/>
          </a:prstGeom>
          <a:blipFill dpi="0" rotWithShape="1">
            <a:blip r:embed="rId9"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69647" name="object 25"/>
          <p:cNvSpPr>
            <a:spLocks noChangeArrowheads="1"/>
          </p:cNvSpPr>
          <p:nvPr/>
        </p:nvSpPr>
        <p:spPr bwMode="auto">
          <a:xfrm>
            <a:off x="4379913" y="5100638"/>
            <a:ext cx="1824037" cy="854075"/>
          </a:xfrm>
          <a:prstGeom prst="rect">
            <a:avLst/>
          </a:prstGeom>
          <a:blipFill dpi="0" rotWithShape="1">
            <a:blip r:embed="rId10"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69648" name="object 26"/>
          <p:cNvSpPr>
            <a:spLocks noChangeArrowheads="1"/>
          </p:cNvSpPr>
          <p:nvPr/>
        </p:nvSpPr>
        <p:spPr bwMode="auto">
          <a:xfrm>
            <a:off x="4356100" y="5103813"/>
            <a:ext cx="1931988" cy="923925"/>
          </a:xfrm>
          <a:prstGeom prst="rect">
            <a:avLst/>
          </a:prstGeom>
          <a:blipFill dpi="0" rotWithShape="1">
            <a:blip r:embed="rId11"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69649" name="object 27"/>
          <p:cNvSpPr>
            <a:spLocks noChangeArrowheads="1"/>
          </p:cNvSpPr>
          <p:nvPr/>
        </p:nvSpPr>
        <p:spPr bwMode="auto">
          <a:xfrm>
            <a:off x="4427538" y="5126038"/>
            <a:ext cx="1728787" cy="757237"/>
          </a:xfrm>
          <a:prstGeom prst="rect">
            <a:avLst/>
          </a:prstGeom>
          <a:blipFill dpi="0" rotWithShape="1">
            <a:blip r:embed="rId12"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69650" name="object 28"/>
          <p:cNvSpPr>
            <a:spLocks/>
          </p:cNvSpPr>
          <p:nvPr/>
        </p:nvSpPr>
        <p:spPr bwMode="auto">
          <a:xfrm>
            <a:off x="4427538" y="5126038"/>
            <a:ext cx="1728787" cy="757237"/>
          </a:xfrm>
          <a:custGeom>
            <a:avLst/>
            <a:gdLst>
              <a:gd name="T0" fmla="*/ 0 w 1728215"/>
              <a:gd name="T1" fmla="*/ 747234 h 758012"/>
              <a:gd name="T2" fmla="*/ 1736240 w 1728215"/>
              <a:gd name="T3" fmla="*/ 747234 h 758012"/>
              <a:gd name="T4" fmla="*/ 1736240 w 1728215"/>
              <a:gd name="T5" fmla="*/ 0 h 758012"/>
              <a:gd name="T6" fmla="*/ 0 w 1728215"/>
              <a:gd name="T7" fmla="*/ 0 h 758012"/>
              <a:gd name="T8" fmla="*/ 0 w 1728215"/>
              <a:gd name="T9" fmla="*/ 747234 h 758012"/>
              <a:gd name="T10" fmla="*/ 0 60000 65536"/>
              <a:gd name="T11" fmla="*/ 0 60000 65536"/>
              <a:gd name="T12" fmla="*/ 0 60000 65536"/>
              <a:gd name="T13" fmla="*/ 0 60000 65536"/>
              <a:gd name="T14" fmla="*/ 0 60000 65536"/>
              <a:gd name="T15" fmla="*/ 0 w 1728215"/>
              <a:gd name="T16" fmla="*/ 0 h 758012"/>
              <a:gd name="T17" fmla="*/ 1728215 w 1728215"/>
              <a:gd name="T18" fmla="*/ 758012 h 758012"/>
            </a:gdLst>
            <a:ahLst/>
            <a:cxnLst>
              <a:cxn ang="T10">
                <a:pos x="T0" y="T1"/>
              </a:cxn>
              <a:cxn ang="T11">
                <a:pos x="T2" y="T3"/>
              </a:cxn>
              <a:cxn ang="T12">
                <a:pos x="T4" y="T5"/>
              </a:cxn>
              <a:cxn ang="T13">
                <a:pos x="T6" y="T7"/>
              </a:cxn>
              <a:cxn ang="T14">
                <a:pos x="T8" y="T9"/>
              </a:cxn>
            </a:cxnLst>
            <a:rect l="T15" t="T16" r="T17" b="T18"/>
            <a:pathLst>
              <a:path w="1728215" h="758012">
                <a:moveTo>
                  <a:pt x="0" y="758012"/>
                </a:moveTo>
                <a:lnTo>
                  <a:pt x="1728215" y="758012"/>
                </a:lnTo>
                <a:lnTo>
                  <a:pt x="1728215" y="0"/>
                </a:lnTo>
                <a:lnTo>
                  <a:pt x="0" y="0"/>
                </a:lnTo>
                <a:lnTo>
                  <a:pt x="0" y="758012"/>
                </a:lnTo>
                <a:close/>
              </a:path>
            </a:pathLst>
          </a:custGeom>
          <a:noFill/>
          <a:ln w="9525">
            <a:solidFill>
              <a:srgbClr val="BD4A47"/>
            </a:solidFill>
            <a:round/>
            <a:headEnd/>
            <a:tailEnd/>
          </a:ln>
        </p:spPr>
        <p:txBody>
          <a:bodyPr lIns="0" tIns="0" rIns="0" bIns="0">
            <a:spAutoFit/>
          </a:bodyPr>
          <a:lstStyle/>
          <a:p>
            <a:endParaRPr lang="ru-RU"/>
          </a:p>
        </p:txBody>
      </p:sp>
      <p:sp>
        <p:nvSpPr>
          <p:cNvPr id="69651" name="object 29"/>
          <p:cNvSpPr>
            <a:spLocks noChangeArrowheads="1"/>
          </p:cNvSpPr>
          <p:nvPr/>
        </p:nvSpPr>
        <p:spPr bwMode="auto">
          <a:xfrm>
            <a:off x="3540125" y="1341438"/>
            <a:ext cx="1778000" cy="365125"/>
          </a:xfrm>
          <a:prstGeom prst="rect">
            <a:avLst/>
          </a:prstGeom>
          <a:blipFill dpi="0" rotWithShape="1">
            <a:blip r:embed="rId13"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69652" name="object 30"/>
          <p:cNvSpPr>
            <a:spLocks noChangeArrowheads="1"/>
          </p:cNvSpPr>
          <p:nvPr/>
        </p:nvSpPr>
        <p:spPr bwMode="auto">
          <a:xfrm>
            <a:off x="3371850" y="811213"/>
            <a:ext cx="2111375" cy="852487"/>
          </a:xfrm>
          <a:prstGeom prst="rect">
            <a:avLst/>
          </a:prstGeom>
          <a:blipFill dpi="0" rotWithShape="1">
            <a:blip r:embed="rId14"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69653" name="object 31"/>
          <p:cNvSpPr>
            <a:spLocks noChangeArrowheads="1"/>
          </p:cNvSpPr>
          <p:nvPr/>
        </p:nvSpPr>
        <p:spPr bwMode="auto">
          <a:xfrm>
            <a:off x="3351213" y="814388"/>
            <a:ext cx="2209800" cy="922337"/>
          </a:xfrm>
          <a:prstGeom prst="rect">
            <a:avLst/>
          </a:prstGeom>
          <a:blipFill dpi="0" rotWithShape="1">
            <a:blip r:embed="rId15"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69654" name="object 32"/>
          <p:cNvSpPr>
            <a:spLocks noChangeArrowheads="1"/>
          </p:cNvSpPr>
          <p:nvPr/>
        </p:nvSpPr>
        <p:spPr bwMode="auto">
          <a:xfrm>
            <a:off x="3419475" y="835025"/>
            <a:ext cx="2016125" cy="758825"/>
          </a:xfrm>
          <a:prstGeom prst="rect">
            <a:avLst/>
          </a:prstGeom>
          <a:blipFill dpi="0" rotWithShape="1">
            <a:blip r:embed="rId16"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69655" name="object 33"/>
          <p:cNvSpPr>
            <a:spLocks/>
          </p:cNvSpPr>
          <p:nvPr/>
        </p:nvSpPr>
        <p:spPr bwMode="auto">
          <a:xfrm>
            <a:off x="3419475" y="835025"/>
            <a:ext cx="2016125" cy="758825"/>
          </a:xfrm>
          <a:custGeom>
            <a:avLst/>
            <a:gdLst>
              <a:gd name="T0" fmla="*/ 0 w 2016252"/>
              <a:gd name="T1" fmla="*/ 769474 h 758012"/>
              <a:gd name="T2" fmla="*/ 2014474 w 2016252"/>
              <a:gd name="T3" fmla="*/ 769474 h 758012"/>
              <a:gd name="T4" fmla="*/ 2014474 w 2016252"/>
              <a:gd name="T5" fmla="*/ 0 h 758012"/>
              <a:gd name="T6" fmla="*/ 0 w 2016252"/>
              <a:gd name="T7" fmla="*/ 0 h 758012"/>
              <a:gd name="T8" fmla="*/ 0 w 2016252"/>
              <a:gd name="T9" fmla="*/ 769474 h 758012"/>
              <a:gd name="T10" fmla="*/ 0 60000 65536"/>
              <a:gd name="T11" fmla="*/ 0 60000 65536"/>
              <a:gd name="T12" fmla="*/ 0 60000 65536"/>
              <a:gd name="T13" fmla="*/ 0 60000 65536"/>
              <a:gd name="T14" fmla="*/ 0 60000 65536"/>
              <a:gd name="T15" fmla="*/ 0 w 2016252"/>
              <a:gd name="T16" fmla="*/ 0 h 758012"/>
              <a:gd name="T17" fmla="*/ 2016252 w 2016252"/>
              <a:gd name="T18" fmla="*/ 758012 h 758012"/>
            </a:gdLst>
            <a:ahLst/>
            <a:cxnLst>
              <a:cxn ang="T10">
                <a:pos x="T0" y="T1"/>
              </a:cxn>
              <a:cxn ang="T11">
                <a:pos x="T2" y="T3"/>
              </a:cxn>
              <a:cxn ang="T12">
                <a:pos x="T4" y="T5"/>
              </a:cxn>
              <a:cxn ang="T13">
                <a:pos x="T6" y="T7"/>
              </a:cxn>
              <a:cxn ang="T14">
                <a:pos x="T8" y="T9"/>
              </a:cxn>
            </a:cxnLst>
            <a:rect l="T15" t="T16" r="T17" b="T18"/>
            <a:pathLst>
              <a:path w="2016252" h="758012">
                <a:moveTo>
                  <a:pt x="0" y="758012"/>
                </a:moveTo>
                <a:lnTo>
                  <a:pt x="2016252" y="758012"/>
                </a:lnTo>
                <a:lnTo>
                  <a:pt x="2016252" y="0"/>
                </a:lnTo>
                <a:lnTo>
                  <a:pt x="0" y="0"/>
                </a:lnTo>
                <a:lnTo>
                  <a:pt x="0" y="758012"/>
                </a:lnTo>
                <a:close/>
              </a:path>
            </a:pathLst>
          </a:custGeom>
          <a:noFill/>
          <a:ln w="9525">
            <a:solidFill>
              <a:srgbClr val="E36C09"/>
            </a:solidFill>
            <a:round/>
            <a:headEnd/>
            <a:tailEnd/>
          </a:ln>
        </p:spPr>
        <p:txBody>
          <a:bodyPr lIns="0" tIns="0" rIns="0" bIns="0">
            <a:spAutoFit/>
          </a:bodyPr>
          <a:lstStyle/>
          <a:p>
            <a:endParaRPr lang="ru-RU"/>
          </a:p>
        </p:txBody>
      </p:sp>
      <p:sp>
        <p:nvSpPr>
          <p:cNvPr id="69656" name="object 34"/>
          <p:cNvSpPr>
            <a:spLocks/>
          </p:cNvSpPr>
          <p:nvPr/>
        </p:nvSpPr>
        <p:spPr bwMode="auto">
          <a:xfrm>
            <a:off x="4391025" y="1593850"/>
            <a:ext cx="76200" cy="1042988"/>
          </a:xfrm>
          <a:custGeom>
            <a:avLst/>
            <a:gdLst>
              <a:gd name="T0" fmla="*/ 43053 w 76200"/>
              <a:gd name="T1" fmla="*/ 12630 h 1043431"/>
              <a:gd name="T2" fmla="*/ 30353 w 76200"/>
              <a:gd name="T3" fmla="*/ 37876 h 1043431"/>
              <a:gd name="T4" fmla="*/ 30353 w 76200"/>
              <a:gd name="T5" fmla="*/ 50499 h 1043431"/>
              <a:gd name="T6" fmla="*/ 43053 w 76200"/>
              <a:gd name="T7" fmla="*/ 75752 h 1043431"/>
              <a:gd name="T8" fmla="*/ 43053 w 76200"/>
              <a:gd name="T9" fmla="*/ 75752 h 1043431"/>
              <a:gd name="T10" fmla="*/ 43053 w 76200"/>
              <a:gd name="T11" fmla="*/ 113626 h 1043431"/>
              <a:gd name="T12" fmla="*/ 30353 w 76200"/>
              <a:gd name="T13" fmla="*/ 138874 h 1043431"/>
              <a:gd name="T14" fmla="*/ 30353 w 76200"/>
              <a:gd name="T15" fmla="*/ 151497 h 1043431"/>
              <a:gd name="T16" fmla="*/ 43053 w 76200"/>
              <a:gd name="T17" fmla="*/ 176750 h 1043431"/>
              <a:gd name="T18" fmla="*/ 43053 w 76200"/>
              <a:gd name="T19" fmla="*/ 176750 h 1043431"/>
              <a:gd name="T20" fmla="*/ 43053 w 76200"/>
              <a:gd name="T21" fmla="*/ 214622 h 1043431"/>
              <a:gd name="T22" fmla="*/ 30353 w 76200"/>
              <a:gd name="T23" fmla="*/ 239872 h 1043431"/>
              <a:gd name="T24" fmla="*/ 30353 w 76200"/>
              <a:gd name="T25" fmla="*/ 252494 h 1043431"/>
              <a:gd name="T26" fmla="*/ 43053 w 76200"/>
              <a:gd name="T27" fmla="*/ 277746 h 1043431"/>
              <a:gd name="T28" fmla="*/ 43053 w 76200"/>
              <a:gd name="T29" fmla="*/ 277746 h 1043431"/>
              <a:gd name="T30" fmla="*/ 43053 w 76200"/>
              <a:gd name="T31" fmla="*/ 315619 h 1043431"/>
              <a:gd name="T32" fmla="*/ 30353 w 76200"/>
              <a:gd name="T33" fmla="*/ 340869 h 1043431"/>
              <a:gd name="T34" fmla="*/ 30353 w 76200"/>
              <a:gd name="T35" fmla="*/ 353493 h 1043431"/>
              <a:gd name="T36" fmla="*/ 43053 w 76200"/>
              <a:gd name="T37" fmla="*/ 378742 h 1043431"/>
              <a:gd name="T38" fmla="*/ 43053 w 76200"/>
              <a:gd name="T39" fmla="*/ 378742 h 1043431"/>
              <a:gd name="T40" fmla="*/ 43053 w 76200"/>
              <a:gd name="T41" fmla="*/ 416616 h 1043431"/>
              <a:gd name="T42" fmla="*/ 30353 w 76200"/>
              <a:gd name="T43" fmla="*/ 441865 h 1043431"/>
              <a:gd name="T44" fmla="*/ 30353 w 76200"/>
              <a:gd name="T45" fmla="*/ 454490 h 1043431"/>
              <a:gd name="T46" fmla="*/ 43053 w 76200"/>
              <a:gd name="T47" fmla="*/ 479739 h 1043431"/>
              <a:gd name="T48" fmla="*/ 43053 w 76200"/>
              <a:gd name="T49" fmla="*/ 479739 h 1043431"/>
              <a:gd name="T50" fmla="*/ 43053 w 76200"/>
              <a:gd name="T51" fmla="*/ 517613 h 1043431"/>
              <a:gd name="T52" fmla="*/ 31750 w 76200"/>
              <a:gd name="T53" fmla="*/ 541475 h 1043431"/>
              <a:gd name="T54" fmla="*/ 31750 w 76200"/>
              <a:gd name="T55" fmla="*/ 554100 h 1043431"/>
              <a:gd name="T56" fmla="*/ 44450 w 76200"/>
              <a:gd name="T57" fmla="*/ 579350 h 1043431"/>
              <a:gd name="T58" fmla="*/ 44450 w 76200"/>
              <a:gd name="T59" fmla="*/ 579350 h 1043431"/>
              <a:gd name="T60" fmla="*/ 44450 w 76200"/>
              <a:gd name="T61" fmla="*/ 617223 h 1043431"/>
              <a:gd name="T62" fmla="*/ 31750 w 76200"/>
              <a:gd name="T63" fmla="*/ 642473 h 1043431"/>
              <a:gd name="T64" fmla="*/ 31750 w 76200"/>
              <a:gd name="T65" fmla="*/ 655097 h 1043431"/>
              <a:gd name="T66" fmla="*/ 44450 w 76200"/>
              <a:gd name="T67" fmla="*/ 680348 h 1043431"/>
              <a:gd name="T68" fmla="*/ 44450 w 76200"/>
              <a:gd name="T69" fmla="*/ 680348 h 1043431"/>
              <a:gd name="T70" fmla="*/ 44450 w 76200"/>
              <a:gd name="T71" fmla="*/ 718221 h 1043431"/>
              <a:gd name="T72" fmla="*/ 31750 w 76200"/>
              <a:gd name="T73" fmla="*/ 743470 h 1043431"/>
              <a:gd name="T74" fmla="*/ 31750 w 76200"/>
              <a:gd name="T75" fmla="*/ 756095 h 1043431"/>
              <a:gd name="T76" fmla="*/ 44450 w 76200"/>
              <a:gd name="T77" fmla="*/ 781343 h 1043431"/>
              <a:gd name="T78" fmla="*/ 44450 w 76200"/>
              <a:gd name="T79" fmla="*/ 781343 h 1043431"/>
              <a:gd name="T80" fmla="*/ 44450 w 76200"/>
              <a:gd name="T81" fmla="*/ 819218 h 1043431"/>
              <a:gd name="T82" fmla="*/ 31750 w 76200"/>
              <a:gd name="T83" fmla="*/ 844467 h 1043431"/>
              <a:gd name="T84" fmla="*/ 31750 w 76200"/>
              <a:gd name="T85" fmla="*/ 857092 h 1043431"/>
              <a:gd name="T86" fmla="*/ 44450 w 76200"/>
              <a:gd name="T87" fmla="*/ 882341 h 1043431"/>
              <a:gd name="T88" fmla="*/ 44450 w 76200"/>
              <a:gd name="T89" fmla="*/ 882341 h 1043431"/>
              <a:gd name="T90" fmla="*/ 44450 w 76200"/>
              <a:gd name="T91" fmla="*/ 920216 h 1043431"/>
              <a:gd name="T92" fmla="*/ 31750 w 76200"/>
              <a:gd name="T93" fmla="*/ 945464 h 1043431"/>
              <a:gd name="T94" fmla="*/ 0 w 76200"/>
              <a:gd name="T95" fmla="*/ 961498 h 1043431"/>
              <a:gd name="T96" fmla="*/ 31750 w 76200"/>
              <a:gd name="T97" fmla="*/ 961498 h 1043431"/>
              <a:gd name="T98" fmla="*/ 44450 w 76200"/>
              <a:gd name="T99" fmla="*/ 970714 h 1043431"/>
              <a:gd name="T100" fmla="*/ 44450 w 76200"/>
              <a:gd name="T101" fmla="*/ 970714 h 1043431"/>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76200"/>
              <a:gd name="T154" fmla="*/ 0 h 1043431"/>
              <a:gd name="T155" fmla="*/ 76200 w 76200"/>
              <a:gd name="T156" fmla="*/ 1043431 h 1043431"/>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76200" h="1043431">
                <a:moveTo>
                  <a:pt x="43053" y="0"/>
                </a:moveTo>
                <a:lnTo>
                  <a:pt x="30353" y="0"/>
                </a:lnTo>
                <a:lnTo>
                  <a:pt x="30353" y="12700"/>
                </a:lnTo>
                <a:lnTo>
                  <a:pt x="43053" y="12700"/>
                </a:lnTo>
                <a:lnTo>
                  <a:pt x="43053" y="0"/>
                </a:lnTo>
                <a:close/>
              </a:path>
              <a:path w="76200" h="1043431">
                <a:moveTo>
                  <a:pt x="43053" y="25400"/>
                </a:moveTo>
                <a:lnTo>
                  <a:pt x="30353" y="25400"/>
                </a:lnTo>
                <a:lnTo>
                  <a:pt x="30353" y="38100"/>
                </a:lnTo>
                <a:lnTo>
                  <a:pt x="43053" y="38100"/>
                </a:lnTo>
                <a:lnTo>
                  <a:pt x="43053" y="25400"/>
                </a:lnTo>
                <a:close/>
              </a:path>
              <a:path w="76200" h="1043431">
                <a:moveTo>
                  <a:pt x="43053" y="50800"/>
                </a:moveTo>
                <a:lnTo>
                  <a:pt x="30353" y="50800"/>
                </a:lnTo>
                <a:lnTo>
                  <a:pt x="30353" y="63500"/>
                </a:lnTo>
                <a:lnTo>
                  <a:pt x="43053" y="63500"/>
                </a:lnTo>
                <a:lnTo>
                  <a:pt x="43053" y="50800"/>
                </a:lnTo>
                <a:close/>
              </a:path>
              <a:path w="76200" h="1043431">
                <a:moveTo>
                  <a:pt x="43053" y="76200"/>
                </a:moveTo>
                <a:lnTo>
                  <a:pt x="30353" y="76200"/>
                </a:lnTo>
                <a:lnTo>
                  <a:pt x="30353" y="88900"/>
                </a:lnTo>
                <a:lnTo>
                  <a:pt x="43053" y="88900"/>
                </a:lnTo>
                <a:lnTo>
                  <a:pt x="43053" y="76200"/>
                </a:lnTo>
                <a:close/>
              </a:path>
              <a:path w="76200" h="1043431">
                <a:moveTo>
                  <a:pt x="43053" y="101600"/>
                </a:moveTo>
                <a:lnTo>
                  <a:pt x="30353" y="101600"/>
                </a:lnTo>
                <a:lnTo>
                  <a:pt x="30353" y="114300"/>
                </a:lnTo>
                <a:lnTo>
                  <a:pt x="43053" y="114300"/>
                </a:lnTo>
                <a:lnTo>
                  <a:pt x="43053" y="101600"/>
                </a:lnTo>
                <a:close/>
              </a:path>
              <a:path w="76200" h="1043431">
                <a:moveTo>
                  <a:pt x="43053" y="127000"/>
                </a:moveTo>
                <a:lnTo>
                  <a:pt x="30353" y="127000"/>
                </a:lnTo>
                <a:lnTo>
                  <a:pt x="30353" y="139700"/>
                </a:lnTo>
                <a:lnTo>
                  <a:pt x="43053" y="139700"/>
                </a:lnTo>
                <a:lnTo>
                  <a:pt x="43053" y="127000"/>
                </a:lnTo>
                <a:close/>
              </a:path>
              <a:path w="76200" h="1043431">
                <a:moveTo>
                  <a:pt x="43053" y="152400"/>
                </a:moveTo>
                <a:lnTo>
                  <a:pt x="30353" y="152400"/>
                </a:lnTo>
                <a:lnTo>
                  <a:pt x="30353" y="165100"/>
                </a:lnTo>
                <a:lnTo>
                  <a:pt x="43053" y="165100"/>
                </a:lnTo>
                <a:lnTo>
                  <a:pt x="43053" y="152400"/>
                </a:lnTo>
                <a:close/>
              </a:path>
              <a:path w="76200" h="1043431">
                <a:moveTo>
                  <a:pt x="43053" y="177800"/>
                </a:moveTo>
                <a:lnTo>
                  <a:pt x="30353" y="177800"/>
                </a:lnTo>
                <a:lnTo>
                  <a:pt x="30353" y="190500"/>
                </a:lnTo>
                <a:lnTo>
                  <a:pt x="43053" y="190500"/>
                </a:lnTo>
                <a:lnTo>
                  <a:pt x="43053" y="177800"/>
                </a:lnTo>
                <a:close/>
              </a:path>
              <a:path w="76200" h="1043431">
                <a:moveTo>
                  <a:pt x="43053" y="203200"/>
                </a:moveTo>
                <a:lnTo>
                  <a:pt x="30353" y="203200"/>
                </a:lnTo>
                <a:lnTo>
                  <a:pt x="30353" y="215900"/>
                </a:lnTo>
                <a:lnTo>
                  <a:pt x="43053" y="215900"/>
                </a:lnTo>
                <a:lnTo>
                  <a:pt x="43053" y="203200"/>
                </a:lnTo>
                <a:close/>
              </a:path>
              <a:path w="76200" h="1043431">
                <a:moveTo>
                  <a:pt x="43053" y="228600"/>
                </a:moveTo>
                <a:lnTo>
                  <a:pt x="30353" y="228600"/>
                </a:lnTo>
                <a:lnTo>
                  <a:pt x="30353" y="241300"/>
                </a:lnTo>
                <a:lnTo>
                  <a:pt x="43053" y="241300"/>
                </a:lnTo>
                <a:lnTo>
                  <a:pt x="43053" y="228600"/>
                </a:lnTo>
                <a:close/>
              </a:path>
              <a:path w="76200" h="1043431">
                <a:moveTo>
                  <a:pt x="43053" y="254000"/>
                </a:moveTo>
                <a:lnTo>
                  <a:pt x="30353" y="254000"/>
                </a:lnTo>
                <a:lnTo>
                  <a:pt x="30353" y="266700"/>
                </a:lnTo>
                <a:lnTo>
                  <a:pt x="43053" y="266700"/>
                </a:lnTo>
                <a:lnTo>
                  <a:pt x="43053" y="254000"/>
                </a:lnTo>
                <a:close/>
              </a:path>
              <a:path w="76200" h="1043431">
                <a:moveTo>
                  <a:pt x="43053" y="279400"/>
                </a:moveTo>
                <a:lnTo>
                  <a:pt x="30353" y="279400"/>
                </a:lnTo>
                <a:lnTo>
                  <a:pt x="30353" y="292100"/>
                </a:lnTo>
                <a:lnTo>
                  <a:pt x="43053" y="292100"/>
                </a:lnTo>
                <a:lnTo>
                  <a:pt x="43053" y="279400"/>
                </a:lnTo>
                <a:close/>
              </a:path>
              <a:path w="76200" h="1043431">
                <a:moveTo>
                  <a:pt x="43053" y="304800"/>
                </a:moveTo>
                <a:lnTo>
                  <a:pt x="30353" y="304800"/>
                </a:lnTo>
                <a:lnTo>
                  <a:pt x="30353" y="317500"/>
                </a:lnTo>
                <a:lnTo>
                  <a:pt x="43053" y="317500"/>
                </a:lnTo>
                <a:lnTo>
                  <a:pt x="43053" y="304800"/>
                </a:lnTo>
                <a:close/>
              </a:path>
              <a:path w="76200" h="1043431">
                <a:moveTo>
                  <a:pt x="43053" y="330200"/>
                </a:moveTo>
                <a:lnTo>
                  <a:pt x="30353" y="330200"/>
                </a:lnTo>
                <a:lnTo>
                  <a:pt x="30353" y="342900"/>
                </a:lnTo>
                <a:lnTo>
                  <a:pt x="43053" y="342900"/>
                </a:lnTo>
                <a:lnTo>
                  <a:pt x="43053" y="330200"/>
                </a:lnTo>
                <a:close/>
              </a:path>
              <a:path w="76200" h="1043431">
                <a:moveTo>
                  <a:pt x="43053" y="355600"/>
                </a:moveTo>
                <a:lnTo>
                  <a:pt x="30353" y="355600"/>
                </a:lnTo>
                <a:lnTo>
                  <a:pt x="30353" y="368300"/>
                </a:lnTo>
                <a:lnTo>
                  <a:pt x="43053" y="368300"/>
                </a:lnTo>
                <a:lnTo>
                  <a:pt x="43053" y="355600"/>
                </a:lnTo>
                <a:close/>
              </a:path>
              <a:path w="76200" h="1043431">
                <a:moveTo>
                  <a:pt x="43053" y="381000"/>
                </a:moveTo>
                <a:lnTo>
                  <a:pt x="30353" y="381000"/>
                </a:lnTo>
                <a:lnTo>
                  <a:pt x="30353" y="393700"/>
                </a:lnTo>
                <a:lnTo>
                  <a:pt x="43053" y="393700"/>
                </a:lnTo>
                <a:lnTo>
                  <a:pt x="43053" y="381000"/>
                </a:lnTo>
                <a:close/>
              </a:path>
              <a:path w="76200" h="1043431">
                <a:moveTo>
                  <a:pt x="43053" y="406400"/>
                </a:moveTo>
                <a:lnTo>
                  <a:pt x="30353" y="406400"/>
                </a:lnTo>
                <a:lnTo>
                  <a:pt x="30353" y="419100"/>
                </a:lnTo>
                <a:lnTo>
                  <a:pt x="43053" y="419100"/>
                </a:lnTo>
                <a:lnTo>
                  <a:pt x="43053" y="406400"/>
                </a:lnTo>
                <a:close/>
              </a:path>
              <a:path w="76200" h="1043431">
                <a:moveTo>
                  <a:pt x="43053" y="431800"/>
                </a:moveTo>
                <a:lnTo>
                  <a:pt x="30353" y="431800"/>
                </a:lnTo>
                <a:lnTo>
                  <a:pt x="30353" y="444500"/>
                </a:lnTo>
                <a:lnTo>
                  <a:pt x="43053" y="444500"/>
                </a:lnTo>
                <a:lnTo>
                  <a:pt x="43053" y="431800"/>
                </a:lnTo>
                <a:close/>
              </a:path>
              <a:path w="76200" h="1043431">
                <a:moveTo>
                  <a:pt x="43053" y="457200"/>
                </a:moveTo>
                <a:lnTo>
                  <a:pt x="30353" y="457200"/>
                </a:lnTo>
                <a:lnTo>
                  <a:pt x="30353" y="469900"/>
                </a:lnTo>
                <a:lnTo>
                  <a:pt x="43053" y="469900"/>
                </a:lnTo>
                <a:lnTo>
                  <a:pt x="43053" y="457200"/>
                </a:lnTo>
                <a:close/>
              </a:path>
              <a:path w="76200" h="1043431">
                <a:moveTo>
                  <a:pt x="43053" y="482600"/>
                </a:moveTo>
                <a:lnTo>
                  <a:pt x="30353" y="482600"/>
                </a:lnTo>
                <a:lnTo>
                  <a:pt x="30353" y="495300"/>
                </a:lnTo>
                <a:lnTo>
                  <a:pt x="43053" y="495300"/>
                </a:lnTo>
                <a:lnTo>
                  <a:pt x="43053" y="482600"/>
                </a:lnTo>
                <a:close/>
              </a:path>
              <a:path w="76200" h="1043431">
                <a:moveTo>
                  <a:pt x="43053" y="508000"/>
                </a:moveTo>
                <a:lnTo>
                  <a:pt x="30353" y="508000"/>
                </a:lnTo>
                <a:lnTo>
                  <a:pt x="30353" y="520700"/>
                </a:lnTo>
                <a:lnTo>
                  <a:pt x="43053" y="520700"/>
                </a:lnTo>
                <a:lnTo>
                  <a:pt x="43053" y="508000"/>
                </a:lnTo>
                <a:close/>
              </a:path>
              <a:path w="76200" h="1043431">
                <a:moveTo>
                  <a:pt x="44450" y="532002"/>
                </a:moveTo>
                <a:lnTo>
                  <a:pt x="31750" y="532002"/>
                </a:lnTo>
                <a:lnTo>
                  <a:pt x="31750" y="544702"/>
                </a:lnTo>
                <a:lnTo>
                  <a:pt x="44450" y="544702"/>
                </a:lnTo>
                <a:lnTo>
                  <a:pt x="44450" y="532002"/>
                </a:lnTo>
                <a:close/>
              </a:path>
              <a:path w="76200" h="1043431">
                <a:moveTo>
                  <a:pt x="44450" y="557402"/>
                </a:moveTo>
                <a:lnTo>
                  <a:pt x="31750" y="557402"/>
                </a:lnTo>
                <a:lnTo>
                  <a:pt x="31750" y="570102"/>
                </a:lnTo>
                <a:lnTo>
                  <a:pt x="44450" y="570102"/>
                </a:lnTo>
                <a:lnTo>
                  <a:pt x="44450" y="557402"/>
                </a:lnTo>
                <a:close/>
              </a:path>
              <a:path w="76200" h="1043431">
                <a:moveTo>
                  <a:pt x="44450" y="582802"/>
                </a:moveTo>
                <a:lnTo>
                  <a:pt x="31750" y="582802"/>
                </a:lnTo>
                <a:lnTo>
                  <a:pt x="31750" y="595502"/>
                </a:lnTo>
                <a:lnTo>
                  <a:pt x="44450" y="595502"/>
                </a:lnTo>
                <a:lnTo>
                  <a:pt x="44450" y="582802"/>
                </a:lnTo>
                <a:close/>
              </a:path>
              <a:path w="76200" h="1043431">
                <a:moveTo>
                  <a:pt x="44450" y="608202"/>
                </a:moveTo>
                <a:lnTo>
                  <a:pt x="31750" y="608202"/>
                </a:lnTo>
                <a:lnTo>
                  <a:pt x="31750" y="620902"/>
                </a:lnTo>
                <a:lnTo>
                  <a:pt x="44450" y="620902"/>
                </a:lnTo>
                <a:lnTo>
                  <a:pt x="44450" y="608202"/>
                </a:lnTo>
                <a:close/>
              </a:path>
              <a:path w="76200" h="1043431">
                <a:moveTo>
                  <a:pt x="44450" y="633602"/>
                </a:moveTo>
                <a:lnTo>
                  <a:pt x="31750" y="633602"/>
                </a:lnTo>
                <a:lnTo>
                  <a:pt x="31750" y="646302"/>
                </a:lnTo>
                <a:lnTo>
                  <a:pt x="44450" y="646302"/>
                </a:lnTo>
                <a:lnTo>
                  <a:pt x="44450" y="633602"/>
                </a:lnTo>
                <a:close/>
              </a:path>
              <a:path w="76200" h="1043431">
                <a:moveTo>
                  <a:pt x="44450" y="659002"/>
                </a:moveTo>
                <a:lnTo>
                  <a:pt x="31750" y="659002"/>
                </a:lnTo>
                <a:lnTo>
                  <a:pt x="31750" y="671702"/>
                </a:lnTo>
                <a:lnTo>
                  <a:pt x="44450" y="671702"/>
                </a:lnTo>
                <a:lnTo>
                  <a:pt x="44450" y="659002"/>
                </a:lnTo>
                <a:close/>
              </a:path>
              <a:path w="76200" h="1043431">
                <a:moveTo>
                  <a:pt x="44450" y="684402"/>
                </a:moveTo>
                <a:lnTo>
                  <a:pt x="31750" y="684402"/>
                </a:lnTo>
                <a:lnTo>
                  <a:pt x="31750" y="697102"/>
                </a:lnTo>
                <a:lnTo>
                  <a:pt x="44450" y="697102"/>
                </a:lnTo>
                <a:lnTo>
                  <a:pt x="44450" y="684402"/>
                </a:lnTo>
                <a:close/>
              </a:path>
              <a:path w="76200" h="1043431">
                <a:moveTo>
                  <a:pt x="44450" y="709802"/>
                </a:moveTo>
                <a:lnTo>
                  <a:pt x="31750" y="709802"/>
                </a:lnTo>
                <a:lnTo>
                  <a:pt x="31750" y="722502"/>
                </a:lnTo>
                <a:lnTo>
                  <a:pt x="44450" y="722502"/>
                </a:lnTo>
                <a:lnTo>
                  <a:pt x="44450" y="709802"/>
                </a:lnTo>
                <a:close/>
              </a:path>
              <a:path w="76200" h="1043431">
                <a:moveTo>
                  <a:pt x="44450" y="735202"/>
                </a:moveTo>
                <a:lnTo>
                  <a:pt x="31750" y="735202"/>
                </a:lnTo>
                <a:lnTo>
                  <a:pt x="31750" y="747902"/>
                </a:lnTo>
                <a:lnTo>
                  <a:pt x="44450" y="747902"/>
                </a:lnTo>
                <a:lnTo>
                  <a:pt x="44450" y="735202"/>
                </a:lnTo>
                <a:close/>
              </a:path>
              <a:path w="76200" h="1043431">
                <a:moveTo>
                  <a:pt x="44450" y="760602"/>
                </a:moveTo>
                <a:lnTo>
                  <a:pt x="31750" y="760602"/>
                </a:lnTo>
                <a:lnTo>
                  <a:pt x="31750" y="773302"/>
                </a:lnTo>
                <a:lnTo>
                  <a:pt x="44450" y="773302"/>
                </a:lnTo>
                <a:lnTo>
                  <a:pt x="44450" y="760602"/>
                </a:lnTo>
                <a:close/>
              </a:path>
              <a:path w="76200" h="1043431">
                <a:moveTo>
                  <a:pt x="44450" y="786002"/>
                </a:moveTo>
                <a:lnTo>
                  <a:pt x="31750" y="786002"/>
                </a:lnTo>
                <a:lnTo>
                  <a:pt x="31750" y="798702"/>
                </a:lnTo>
                <a:lnTo>
                  <a:pt x="44450" y="798702"/>
                </a:lnTo>
                <a:lnTo>
                  <a:pt x="44450" y="786002"/>
                </a:lnTo>
                <a:close/>
              </a:path>
              <a:path w="76200" h="1043431">
                <a:moveTo>
                  <a:pt x="44450" y="811402"/>
                </a:moveTo>
                <a:lnTo>
                  <a:pt x="31750" y="811402"/>
                </a:lnTo>
                <a:lnTo>
                  <a:pt x="31750" y="824102"/>
                </a:lnTo>
                <a:lnTo>
                  <a:pt x="44450" y="824102"/>
                </a:lnTo>
                <a:lnTo>
                  <a:pt x="44450" y="811402"/>
                </a:lnTo>
                <a:close/>
              </a:path>
              <a:path w="76200" h="1043431">
                <a:moveTo>
                  <a:pt x="44450" y="836802"/>
                </a:moveTo>
                <a:lnTo>
                  <a:pt x="31750" y="836802"/>
                </a:lnTo>
                <a:lnTo>
                  <a:pt x="31750" y="849502"/>
                </a:lnTo>
                <a:lnTo>
                  <a:pt x="44450" y="849502"/>
                </a:lnTo>
                <a:lnTo>
                  <a:pt x="44450" y="836802"/>
                </a:lnTo>
                <a:close/>
              </a:path>
              <a:path w="76200" h="1043431">
                <a:moveTo>
                  <a:pt x="44450" y="862202"/>
                </a:moveTo>
                <a:lnTo>
                  <a:pt x="31750" y="862202"/>
                </a:lnTo>
                <a:lnTo>
                  <a:pt x="31750" y="874902"/>
                </a:lnTo>
                <a:lnTo>
                  <a:pt x="44450" y="874902"/>
                </a:lnTo>
                <a:lnTo>
                  <a:pt x="44450" y="862202"/>
                </a:lnTo>
                <a:close/>
              </a:path>
              <a:path w="76200" h="1043431">
                <a:moveTo>
                  <a:pt x="44450" y="887602"/>
                </a:moveTo>
                <a:lnTo>
                  <a:pt x="31750" y="887602"/>
                </a:lnTo>
                <a:lnTo>
                  <a:pt x="31750" y="900302"/>
                </a:lnTo>
                <a:lnTo>
                  <a:pt x="44450" y="900302"/>
                </a:lnTo>
                <a:lnTo>
                  <a:pt x="44450" y="887602"/>
                </a:lnTo>
                <a:close/>
              </a:path>
              <a:path w="76200" h="1043431">
                <a:moveTo>
                  <a:pt x="44450" y="913002"/>
                </a:moveTo>
                <a:lnTo>
                  <a:pt x="31750" y="913002"/>
                </a:lnTo>
                <a:lnTo>
                  <a:pt x="31750" y="925702"/>
                </a:lnTo>
                <a:lnTo>
                  <a:pt x="44450" y="925702"/>
                </a:lnTo>
                <a:lnTo>
                  <a:pt x="44450" y="913002"/>
                </a:lnTo>
                <a:close/>
              </a:path>
              <a:path w="76200" h="1043431">
                <a:moveTo>
                  <a:pt x="44450" y="938402"/>
                </a:moveTo>
                <a:lnTo>
                  <a:pt x="31750" y="938402"/>
                </a:lnTo>
                <a:lnTo>
                  <a:pt x="31750" y="951102"/>
                </a:lnTo>
                <a:lnTo>
                  <a:pt x="44450" y="951102"/>
                </a:lnTo>
                <a:lnTo>
                  <a:pt x="44450" y="938402"/>
                </a:lnTo>
                <a:close/>
              </a:path>
              <a:path w="76200" h="1043431">
                <a:moveTo>
                  <a:pt x="31750" y="967231"/>
                </a:moveTo>
                <a:lnTo>
                  <a:pt x="0" y="967231"/>
                </a:lnTo>
                <a:lnTo>
                  <a:pt x="38100" y="1043431"/>
                </a:lnTo>
                <a:lnTo>
                  <a:pt x="71564" y="976502"/>
                </a:lnTo>
                <a:lnTo>
                  <a:pt x="31750" y="976502"/>
                </a:lnTo>
                <a:lnTo>
                  <a:pt x="31750" y="967231"/>
                </a:lnTo>
                <a:close/>
              </a:path>
              <a:path w="76200" h="1043431">
                <a:moveTo>
                  <a:pt x="44450" y="963802"/>
                </a:moveTo>
                <a:lnTo>
                  <a:pt x="31750" y="963802"/>
                </a:lnTo>
                <a:lnTo>
                  <a:pt x="31750" y="976502"/>
                </a:lnTo>
                <a:lnTo>
                  <a:pt x="44450" y="976502"/>
                </a:lnTo>
                <a:lnTo>
                  <a:pt x="44450" y="963802"/>
                </a:lnTo>
                <a:close/>
              </a:path>
              <a:path w="76200" h="1043431">
                <a:moveTo>
                  <a:pt x="76200" y="967231"/>
                </a:moveTo>
                <a:lnTo>
                  <a:pt x="44450" y="967231"/>
                </a:lnTo>
                <a:lnTo>
                  <a:pt x="44450" y="976502"/>
                </a:lnTo>
                <a:lnTo>
                  <a:pt x="71564" y="976502"/>
                </a:lnTo>
                <a:lnTo>
                  <a:pt x="76200" y="967231"/>
                </a:lnTo>
                <a:close/>
              </a:path>
            </a:pathLst>
          </a:custGeom>
          <a:solidFill>
            <a:srgbClr val="E36C09"/>
          </a:solidFill>
          <a:ln w="9525">
            <a:noFill/>
            <a:round/>
            <a:headEnd/>
            <a:tailEnd/>
          </a:ln>
        </p:spPr>
        <p:txBody>
          <a:bodyPr lIns="0" tIns="0" rIns="0" bIns="0">
            <a:spAutoFit/>
          </a:bodyPr>
          <a:lstStyle/>
          <a:p>
            <a:endParaRPr lang="ru-RU"/>
          </a:p>
        </p:txBody>
      </p:sp>
      <p:sp>
        <p:nvSpPr>
          <p:cNvPr id="69657" name="object 35"/>
          <p:cNvSpPr>
            <a:spLocks/>
          </p:cNvSpPr>
          <p:nvPr/>
        </p:nvSpPr>
        <p:spPr bwMode="auto">
          <a:xfrm>
            <a:off x="5254625" y="3509963"/>
            <a:ext cx="69850" cy="1616075"/>
          </a:xfrm>
          <a:custGeom>
            <a:avLst/>
            <a:gdLst>
              <a:gd name="T0" fmla="*/ 34115 w 71183"/>
              <a:gd name="T1" fmla="*/ 1584425 h 1615567"/>
              <a:gd name="T2" fmla="*/ 24366 w 71183"/>
              <a:gd name="T3" fmla="*/ 1558914 h 1615567"/>
              <a:gd name="T4" fmla="*/ 24366 w 71183"/>
              <a:gd name="T5" fmla="*/ 1546158 h 1615567"/>
              <a:gd name="T6" fmla="*/ 34115 w 71183"/>
              <a:gd name="T7" fmla="*/ 1520646 h 1615567"/>
              <a:gd name="T8" fmla="*/ 34115 w 71183"/>
              <a:gd name="T9" fmla="*/ 1482378 h 1615567"/>
              <a:gd name="T10" fmla="*/ 34115 w 71183"/>
              <a:gd name="T11" fmla="*/ 1431354 h 1615567"/>
              <a:gd name="T12" fmla="*/ 24366 w 71183"/>
              <a:gd name="T13" fmla="*/ 1405842 h 1615567"/>
              <a:gd name="T14" fmla="*/ 24366 w 71183"/>
              <a:gd name="T15" fmla="*/ 1393086 h 1615567"/>
              <a:gd name="T16" fmla="*/ 34115 w 71183"/>
              <a:gd name="T17" fmla="*/ 1367574 h 1615567"/>
              <a:gd name="T18" fmla="*/ 34115 w 71183"/>
              <a:gd name="T19" fmla="*/ 1329307 h 1615567"/>
              <a:gd name="T20" fmla="*/ 34115 w 71183"/>
              <a:gd name="T21" fmla="*/ 1278283 h 1615567"/>
              <a:gd name="T22" fmla="*/ 24366 w 71183"/>
              <a:gd name="T23" fmla="*/ 1252771 h 1615567"/>
              <a:gd name="T24" fmla="*/ 24366 w 71183"/>
              <a:gd name="T25" fmla="*/ 1240015 h 1615567"/>
              <a:gd name="T26" fmla="*/ 34115 w 71183"/>
              <a:gd name="T27" fmla="*/ 1214503 h 1615567"/>
              <a:gd name="T28" fmla="*/ 34115 w 71183"/>
              <a:gd name="T29" fmla="*/ 1176235 h 1615567"/>
              <a:gd name="T30" fmla="*/ 34115 w 71183"/>
              <a:gd name="T31" fmla="*/ 1125212 h 1615567"/>
              <a:gd name="T32" fmla="*/ 24366 w 71183"/>
              <a:gd name="T33" fmla="*/ 1099700 h 1615567"/>
              <a:gd name="T34" fmla="*/ 24366 w 71183"/>
              <a:gd name="T35" fmla="*/ 1086944 h 1615567"/>
              <a:gd name="T36" fmla="*/ 34115 w 71183"/>
              <a:gd name="T37" fmla="*/ 1061432 h 1615567"/>
              <a:gd name="T38" fmla="*/ 34115 w 71183"/>
              <a:gd name="T39" fmla="*/ 1023159 h 1615567"/>
              <a:gd name="T40" fmla="*/ 34115 w 71183"/>
              <a:gd name="T41" fmla="*/ 972135 h 1615567"/>
              <a:gd name="T42" fmla="*/ 24366 w 71183"/>
              <a:gd name="T43" fmla="*/ 946623 h 1615567"/>
              <a:gd name="T44" fmla="*/ 24366 w 71183"/>
              <a:gd name="T45" fmla="*/ 933868 h 1615567"/>
              <a:gd name="T46" fmla="*/ 34115 w 71183"/>
              <a:gd name="T47" fmla="*/ 908356 h 1615567"/>
              <a:gd name="T48" fmla="*/ 34115 w 71183"/>
              <a:gd name="T49" fmla="*/ 870087 h 1615567"/>
              <a:gd name="T50" fmla="*/ 34115 w 71183"/>
              <a:gd name="T51" fmla="*/ 819063 h 1615567"/>
              <a:gd name="T52" fmla="*/ 24366 w 71183"/>
              <a:gd name="T53" fmla="*/ 793552 h 1615567"/>
              <a:gd name="T54" fmla="*/ 24366 w 71183"/>
              <a:gd name="T55" fmla="*/ 780796 h 1615567"/>
              <a:gd name="T56" fmla="*/ 34115 w 71183"/>
              <a:gd name="T57" fmla="*/ 755284 h 1615567"/>
              <a:gd name="T58" fmla="*/ 34115 w 71183"/>
              <a:gd name="T59" fmla="*/ 717016 h 1615567"/>
              <a:gd name="T60" fmla="*/ 34115 w 71183"/>
              <a:gd name="T61" fmla="*/ 665993 h 1615567"/>
              <a:gd name="T62" fmla="*/ 24366 w 71183"/>
              <a:gd name="T63" fmla="*/ 640481 h 1615567"/>
              <a:gd name="T64" fmla="*/ 24366 w 71183"/>
              <a:gd name="T65" fmla="*/ 627725 h 1615567"/>
              <a:gd name="T66" fmla="*/ 34115 w 71183"/>
              <a:gd name="T67" fmla="*/ 602213 h 1615567"/>
              <a:gd name="T68" fmla="*/ 34115 w 71183"/>
              <a:gd name="T69" fmla="*/ 563945 h 1615567"/>
              <a:gd name="T70" fmla="*/ 34115 w 71183"/>
              <a:gd name="T71" fmla="*/ 512921 h 1615567"/>
              <a:gd name="T72" fmla="*/ 24366 w 71183"/>
              <a:gd name="T73" fmla="*/ 487409 h 1615567"/>
              <a:gd name="T74" fmla="*/ 24366 w 71183"/>
              <a:gd name="T75" fmla="*/ 474653 h 1615567"/>
              <a:gd name="T76" fmla="*/ 34115 w 71183"/>
              <a:gd name="T77" fmla="*/ 449141 h 1615567"/>
              <a:gd name="T78" fmla="*/ 34115 w 71183"/>
              <a:gd name="T79" fmla="*/ 410873 h 1615567"/>
              <a:gd name="T80" fmla="*/ 34115 w 71183"/>
              <a:gd name="T81" fmla="*/ 359849 h 1615567"/>
              <a:gd name="T82" fmla="*/ 24366 w 71183"/>
              <a:gd name="T83" fmla="*/ 334337 h 1615567"/>
              <a:gd name="T84" fmla="*/ 24366 w 71183"/>
              <a:gd name="T85" fmla="*/ 321581 h 1615567"/>
              <a:gd name="T86" fmla="*/ 34115 w 71183"/>
              <a:gd name="T87" fmla="*/ 296069 h 1615567"/>
              <a:gd name="T88" fmla="*/ 34115 w 71183"/>
              <a:gd name="T89" fmla="*/ 257801 h 1615567"/>
              <a:gd name="T90" fmla="*/ 34115 w 71183"/>
              <a:gd name="T91" fmla="*/ 206777 h 1615567"/>
              <a:gd name="T92" fmla="*/ 24366 w 71183"/>
              <a:gd name="T93" fmla="*/ 181265 h 1615567"/>
              <a:gd name="T94" fmla="*/ 24366 w 71183"/>
              <a:gd name="T95" fmla="*/ 168509 h 1615567"/>
              <a:gd name="T96" fmla="*/ 34115 w 71183"/>
              <a:gd name="T97" fmla="*/ 142997 h 1615567"/>
              <a:gd name="T98" fmla="*/ 34115 w 71183"/>
              <a:gd name="T99" fmla="*/ 104729 h 1615567"/>
              <a:gd name="T100" fmla="*/ 29240 w 71183"/>
              <a:gd name="T101" fmla="*/ 0 h 1615567"/>
              <a:gd name="T102" fmla="*/ 53608 w 71183"/>
              <a:gd name="T103" fmla="*/ 63780 h 1615567"/>
              <a:gd name="T104" fmla="*/ 34115 w 71183"/>
              <a:gd name="T105" fmla="*/ 63780 h 1615567"/>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71183"/>
              <a:gd name="T160" fmla="*/ 0 h 1615567"/>
              <a:gd name="T161" fmla="*/ 71183 w 71183"/>
              <a:gd name="T162" fmla="*/ 1615567 h 1615567"/>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71183" h="1615567">
                <a:moveTo>
                  <a:pt x="44450" y="1602867"/>
                </a:moveTo>
                <a:lnTo>
                  <a:pt x="31750" y="1602867"/>
                </a:lnTo>
                <a:lnTo>
                  <a:pt x="31750" y="1615567"/>
                </a:lnTo>
                <a:lnTo>
                  <a:pt x="44450" y="1615567"/>
                </a:lnTo>
                <a:lnTo>
                  <a:pt x="44450" y="1602867"/>
                </a:lnTo>
                <a:close/>
              </a:path>
              <a:path w="71183" h="1615567">
                <a:moveTo>
                  <a:pt x="44450" y="1577467"/>
                </a:moveTo>
                <a:lnTo>
                  <a:pt x="31750" y="1577467"/>
                </a:lnTo>
                <a:lnTo>
                  <a:pt x="31750" y="1590167"/>
                </a:lnTo>
                <a:lnTo>
                  <a:pt x="44450" y="1590167"/>
                </a:lnTo>
                <a:lnTo>
                  <a:pt x="44450" y="1577467"/>
                </a:lnTo>
                <a:close/>
              </a:path>
              <a:path w="71183" h="1615567">
                <a:moveTo>
                  <a:pt x="44450" y="1552067"/>
                </a:moveTo>
                <a:lnTo>
                  <a:pt x="31750" y="1552067"/>
                </a:lnTo>
                <a:lnTo>
                  <a:pt x="31750" y="1564767"/>
                </a:lnTo>
                <a:lnTo>
                  <a:pt x="44450" y="1564767"/>
                </a:lnTo>
                <a:lnTo>
                  <a:pt x="44450" y="1552067"/>
                </a:lnTo>
                <a:close/>
              </a:path>
              <a:path w="71183" h="1615567">
                <a:moveTo>
                  <a:pt x="44450" y="1526667"/>
                </a:moveTo>
                <a:lnTo>
                  <a:pt x="31750" y="1526667"/>
                </a:lnTo>
                <a:lnTo>
                  <a:pt x="31750" y="1539367"/>
                </a:lnTo>
                <a:lnTo>
                  <a:pt x="44450" y="1539367"/>
                </a:lnTo>
                <a:lnTo>
                  <a:pt x="44450" y="1526667"/>
                </a:lnTo>
                <a:close/>
              </a:path>
              <a:path w="71183" h="1615567">
                <a:moveTo>
                  <a:pt x="44450" y="1501267"/>
                </a:moveTo>
                <a:lnTo>
                  <a:pt x="31750" y="1501267"/>
                </a:lnTo>
                <a:lnTo>
                  <a:pt x="31750" y="1513967"/>
                </a:lnTo>
                <a:lnTo>
                  <a:pt x="44450" y="1513967"/>
                </a:lnTo>
                <a:lnTo>
                  <a:pt x="44450" y="1501267"/>
                </a:lnTo>
                <a:close/>
              </a:path>
              <a:path w="71183" h="1615567">
                <a:moveTo>
                  <a:pt x="44450" y="1475867"/>
                </a:moveTo>
                <a:lnTo>
                  <a:pt x="31750" y="1475867"/>
                </a:lnTo>
                <a:lnTo>
                  <a:pt x="31750" y="1488567"/>
                </a:lnTo>
                <a:lnTo>
                  <a:pt x="44450" y="1488567"/>
                </a:lnTo>
                <a:lnTo>
                  <a:pt x="44450" y="1475867"/>
                </a:lnTo>
                <a:close/>
              </a:path>
              <a:path w="71183" h="1615567">
                <a:moveTo>
                  <a:pt x="44450" y="1450467"/>
                </a:moveTo>
                <a:lnTo>
                  <a:pt x="31750" y="1450467"/>
                </a:lnTo>
                <a:lnTo>
                  <a:pt x="31750" y="1463167"/>
                </a:lnTo>
                <a:lnTo>
                  <a:pt x="44450" y="1463167"/>
                </a:lnTo>
                <a:lnTo>
                  <a:pt x="44450" y="1450467"/>
                </a:lnTo>
                <a:close/>
              </a:path>
              <a:path w="71183" h="1615567">
                <a:moveTo>
                  <a:pt x="44450" y="1425067"/>
                </a:moveTo>
                <a:lnTo>
                  <a:pt x="31750" y="1425067"/>
                </a:lnTo>
                <a:lnTo>
                  <a:pt x="31750" y="1437767"/>
                </a:lnTo>
                <a:lnTo>
                  <a:pt x="44450" y="1437767"/>
                </a:lnTo>
                <a:lnTo>
                  <a:pt x="44450" y="1425067"/>
                </a:lnTo>
                <a:close/>
              </a:path>
              <a:path w="71183" h="1615567">
                <a:moveTo>
                  <a:pt x="44450" y="1399667"/>
                </a:moveTo>
                <a:lnTo>
                  <a:pt x="31750" y="1399667"/>
                </a:lnTo>
                <a:lnTo>
                  <a:pt x="31750" y="1412367"/>
                </a:lnTo>
                <a:lnTo>
                  <a:pt x="44450" y="1412367"/>
                </a:lnTo>
                <a:lnTo>
                  <a:pt x="44450" y="1399667"/>
                </a:lnTo>
                <a:close/>
              </a:path>
              <a:path w="71183" h="1615567">
                <a:moveTo>
                  <a:pt x="44450" y="1374267"/>
                </a:moveTo>
                <a:lnTo>
                  <a:pt x="31750" y="1374267"/>
                </a:lnTo>
                <a:lnTo>
                  <a:pt x="31750" y="1386967"/>
                </a:lnTo>
                <a:lnTo>
                  <a:pt x="44450" y="1386967"/>
                </a:lnTo>
                <a:lnTo>
                  <a:pt x="44450" y="1374267"/>
                </a:lnTo>
                <a:close/>
              </a:path>
              <a:path w="71183" h="1615567">
                <a:moveTo>
                  <a:pt x="44450" y="1348867"/>
                </a:moveTo>
                <a:lnTo>
                  <a:pt x="31750" y="1348867"/>
                </a:lnTo>
                <a:lnTo>
                  <a:pt x="31750" y="1361567"/>
                </a:lnTo>
                <a:lnTo>
                  <a:pt x="44450" y="1361567"/>
                </a:lnTo>
                <a:lnTo>
                  <a:pt x="44450" y="1348867"/>
                </a:lnTo>
                <a:close/>
              </a:path>
              <a:path w="71183" h="1615567">
                <a:moveTo>
                  <a:pt x="44450" y="1323467"/>
                </a:moveTo>
                <a:lnTo>
                  <a:pt x="31750" y="1323467"/>
                </a:lnTo>
                <a:lnTo>
                  <a:pt x="31750" y="1336167"/>
                </a:lnTo>
                <a:lnTo>
                  <a:pt x="44450" y="1336167"/>
                </a:lnTo>
                <a:lnTo>
                  <a:pt x="44450" y="1323467"/>
                </a:lnTo>
                <a:close/>
              </a:path>
              <a:path w="71183" h="1615567">
                <a:moveTo>
                  <a:pt x="44450" y="1298067"/>
                </a:moveTo>
                <a:lnTo>
                  <a:pt x="31750" y="1298067"/>
                </a:lnTo>
                <a:lnTo>
                  <a:pt x="31750" y="1310767"/>
                </a:lnTo>
                <a:lnTo>
                  <a:pt x="44450" y="1310767"/>
                </a:lnTo>
                <a:lnTo>
                  <a:pt x="44450" y="1298067"/>
                </a:lnTo>
                <a:close/>
              </a:path>
              <a:path w="71183" h="1615567">
                <a:moveTo>
                  <a:pt x="44450" y="1272667"/>
                </a:moveTo>
                <a:lnTo>
                  <a:pt x="31750" y="1272667"/>
                </a:lnTo>
                <a:lnTo>
                  <a:pt x="31750" y="1285367"/>
                </a:lnTo>
                <a:lnTo>
                  <a:pt x="44450" y="1285367"/>
                </a:lnTo>
                <a:lnTo>
                  <a:pt x="44450" y="1272667"/>
                </a:lnTo>
                <a:close/>
              </a:path>
              <a:path w="71183" h="1615567">
                <a:moveTo>
                  <a:pt x="44450" y="1247267"/>
                </a:moveTo>
                <a:lnTo>
                  <a:pt x="31750" y="1247267"/>
                </a:lnTo>
                <a:lnTo>
                  <a:pt x="31750" y="1259967"/>
                </a:lnTo>
                <a:lnTo>
                  <a:pt x="44450" y="1259967"/>
                </a:lnTo>
                <a:lnTo>
                  <a:pt x="44450" y="1247267"/>
                </a:lnTo>
                <a:close/>
              </a:path>
              <a:path w="71183" h="1615567">
                <a:moveTo>
                  <a:pt x="44450" y="1221867"/>
                </a:moveTo>
                <a:lnTo>
                  <a:pt x="31750" y="1221867"/>
                </a:lnTo>
                <a:lnTo>
                  <a:pt x="31750" y="1234567"/>
                </a:lnTo>
                <a:lnTo>
                  <a:pt x="44450" y="1234567"/>
                </a:lnTo>
                <a:lnTo>
                  <a:pt x="44450" y="1221867"/>
                </a:lnTo>
                <a:close/>
              </a:path>
              <a:path w="71183" h="1615567">
                <a:moveTo>
                  <a:pt x="44450" y="1196467"/>
                </a:moveTo>
                <a:lnTo>
                  <a:pt x="31750" y="1196467"/>
                </a:lnTo>
                <a:lnTo>
                  <a:pt x="31750" y="1209167"/>
                </a:lnTo>
                <a:lnTo>
                  <a:pt x="44450" y="1209167"/>
                </a:lnTo>
                <a:lnTo>
                  <a:pt x="44450" y="1196467"/>
                </a:lnTo>
                <a:close/>
              </a:path>
              <a:path w="71183" h="1615567">
                <a:moveTo>
                  <a:pt x="44450" y="1171067"/>
                </a:moveTo>
                <a:lnTo>
                  <a:pt x="31750" y="1171067"/>
                </a:lnTo>
                <a:lnTo>
                  <a:pt x="31750" y="1183767"/>
                </a:lnTo>
                <a:lnTo>
                  <a:pt x="44450" y="1183767"/>
                </a:lnTo>
                <a:lnTo>
                  <a:pt x="44450" y="1171067"/>
                </a:lnTo>
                <a:close/>
              </a:path>
              <a:path w="71183" h="1615567">
                <a:moveTo>
                  <a:pt x="44450" y="1145667"/>
                </a:moveTo>
                <a:lnTo>
                  <a:pt x="31750" y="1145667"/>
                </a:lnTo>
                <a:lnTo>
                  <a:pt x="31750" y="1158367"/>
                </a:lnTo>
                <a:lnTo>
                  <a:pt x="44450" y="1158367"/>
                </a:lnTo>
                <a:lnTo>
                  <a:pt x="44450" y="1145667"/>
                </a:lnTo>
                <a:close/>
              </a:path>
              <a:path w="71183" h="1615567">
                <a:moveTo>
                  <a:pt x="44450" y="1120267"/>
                </a:moveTo>
                <a:lnTo>
                  <a:pt x="31750" y="1120267"/>
                </a:lnTo>
                <a:lnTo>
                  <a:pt x="31750" y="1132967"/>
                </a:lnTo>
                <a:lnTo>
                  <a:pt x="44450" y="1132967"/>
                </a:lnTo>
                <a:lnTo>
                  <a:pt x="44450" y="1120267"/>
                </a:lnTo>
                <a:close/>
              </a:path>
              <a:path w="71183" h="1615567">
                <a:moveTo>
                  <a:pt x="44450" y="1094867"/>
                </a:moveTo>
                <a:lnTo>
                  <a:pt x="31750" y="1094867"/>
                </a:lnTo>
                <a:lnTo>
                  <a:pt x="31750" y="1107567"/>
                </a:lnTo>
                <a:lnTo>
                  <a:pt x="44450" y="1107567"/>
                </a:lnTo>
                <a:lnTo>
                  <a:pt x="44450" y="1094867"/>
                </a:lnTo>
                <a:close/>
              </a:path>
              <a:path w="71183" h="1615567">
                <a:moveTo>
                  <a:pt x="44450" y="1069467"/>
                </a:moveTo>
                <a:lnTo>
                  <a:pt x="31750" y="1069467"/>
                </a:lnTo>
                <a:lnTo>
                  <a:pt x="31750" y="1082167"/>
                </a:lnTo>
                <a:lnTo>
                  <a:pt x="44450" y="1082167"/>
                </a:lnTo>
                <a:lnTo>
                  <a:pt x="44450" y="1069467"/>
                </a:lnTo>
                <a:close/>
              </a:path>
              <a:path w="71183" h="1615567">
                <a:moveTo>
                  <a:pt x="44450" y="1044067"/>
                </a:moveTo>
                <a:lnTo>
                  <a:pt x="31750" y="1044067"/>
                </a:lnTo>
                <a:lnTo>
                  <a:pt x="31750" y="1056767"/>
                </a:lnTo>
                <a:lnTo>
                  <a:pt x="44450" y="1056767"/>
                </a:lnTo>
                <a:lnTo>
                  <a:pt x="44450" y="1044067"/>
                </a:lnTo>
                <a:close/>
              </a:path>
              <a:path w="71183" h="1615567">
                <a:moveTo>
                  <a:pt x="44450" y="1018667"/>
                </a:moveTo>
                <a:lnTo>
                  <a:pt x="31750" y="1018667"/>
                </a:lnTo>
                <a:lnTo>
                  <a:pt x="31750" y="1031367"/>
                </a:lnTo>
                <a:lnTo>
                  <a:pt x="44450" y="1031367"/>
                </a:lnTo>
                <a:lnTo>
                  <a:pt x="44450" y="1018667"/>
                </a:lnTo>
                <a:close/>
              </a:path>
              <a:path w="71183" h="1615567">
                <a:moveTo>
                  <a:pt x="44450" y="993267"/>
                </a:moveTo>
                <a:lnTo>
                  <a:pt x="31750" y="993267"/>
                </a:lnTo>
                <a:lnTo>
                  <a:pt x="31750" y="1005967"/>
                </a:lnTo>
                <a:lnTo>
                  <a:pt x="44450" y="1005967"/>
                </a:lnTo>
                <a:lnTo>
                  <a:pt x="44450" y="993267"/>
                </a:lnTo>
                <a:close/>
              </a:path>
              <a:path w="71183" h="1615567">
                <a:moveTo>
                  <a:pt x="44450" y="967867"/>
                </a:moveTo>
                <a:lnTo>
                  <a:pt x="31750" y="967867"/>
                </a:lnTo>
                <a:lnTo>
                  <a:pt x="31750" y="980567"/>
                </a:lnTo>
                <a:lnTo>
                  <a:pt x="44450" y="980567"/>
                </a:lnTo>
                <a:lnTo>
                  <a:pt x="44450" y="967867"/>
                </a:lnTo>
                <a:close/>
              </a:path>
              <a:path w="71183" h="1615567">
                <a:moveTo>
                  <a:pt x="44450" y="942467"/>
                </a:moveTo>
                <a:lnTo>
                  <a:pt x="31750" y="942467"/>
                </a:lnTo>
                <a:lnTo>
                  <a:pt x="31750" y="955167"/>
                </a:lnTo>
                <a:lnTo>
                  <a:pt x="44450" y="955167"/>
                </a:lnTo>
                <a:lnTo>
                  <a:pt x="44450" y="942467"/>
                </a:lnTo>
                <a:close/>
              </a:path>
              <a:path w="71183" h="1615567">
                <a:moveTo>
                  <a:pt x="44450" y="917067"/>
                </a:moveTo>
                <a:lnTo>
                  <a:pt x="31750" y="917067"/>
                </a:lnTo>
                <a:lnTo>
                  <a:pt x="31750" y="929767"/>
                </a:lnTo>
                <a:lnTo>
                  <a:pt x="44450" y="929767"/>
                </a:lnTo>
                <a:lnTo>
                  <a:pt x="44450" y="917067"/>
                </a:lnTo>
                <a:close/>
              </a:path>
              <a:path w="71183" h="1615567">
                <a:moveTo>
                  <a:pt x="44450" y="891667"/>
                </a:moveTo>
                <a:lnTo>
                  <a:pt x="31750" y="891667"/>
                </a:lnTo>
                <a:lnTo>
                  <a:pt x="31750" y="904367"/>
                </a:lnTo>
                <a:lnTo>
                  <a:pt x="44450" y="904367"/>
                </a:lnTo>
                <a:lnTo>
                  <a:pt x="44450" y="891667"/>
                </a:lnTo>
                <a:close/>
              </a:path>
              <a:path w="71183" h="1615567">
                <a:moveTo>
                  <a:pt x="44450" y="866267"/>
                </a:moveTo>
                <a:lnTo>
                  <a:pt x="31750" y="866267"/>
                </a:lnTo>
                <a:lnTo>
                  <a:pt x="31750" y="878967"/>
                </a:lnTo>
                <a:lnTo>
                  <a:pt x="44450" y="878967"/>
                </a:lnTo>
                <a:lnTo>
                  <a:pt x="44450" y="866267"/>
                </a:lnTo>
                <a:close/>
              </a:path>
              <a:path w="71183" h="1615567">
                <a:moveTo>
                  <a:pt x="44450" y="840867"/>
                </a:moveTo>
                <a:lnTo>
                  <a:pt x="31750" y="840867"/>
                </a:lnTo>
                <a:lnTo>
                  <a:pt x="31750" y="853567"/>
                </a:lnTo>
                <a:lnTo>
                  <a:pt x="44450" y="853567"/>
                </a:lnTo>
                <a:lnTo>
                  <a:pt x="44450" y="840867"/>
                </a:lnTo>
                <a:close/>
              </a:path>
              <a:path w="71183" h="1615567">
                <a:moveTo>
                  <a:pt x="44450" y="815467"/>
                </a:moveTo>
                <a:lnTo>
                  <a:pt x="31750" y="815467"/>
                </a:lnTo>
                <a:lnTo>
                  <a:pt x="31750" y="828167"/>
                </a:lnTo>
                <a:lnTo>
                  <a:pt x="44450" y="828167"/>
                </a:lnTo>
                <a:lnTo>
                  <a:pt x="44450" y="815467"/>
                </a:lnTo>
                <a:close/>
              </a:path>
              <a:path w="71183" h="1615567">
                <a:moveTo>
                  <a:pt x="44450" y="790067"/>
                </a:moveTo>
                <a:lnTo>
                  <a:pt x="31750" y="790067"/>
                </a:lnTo>
                <a:lnTo>
                  <a:pt x="31750" y="802767"/>
                </a:lnTo>
                <a:lnTo>
                  <a:pt x="44450" y="802767"/>
                </a:lnTo>
                <a:lnTo>
                  <a:pt x="44450" y="790067"/>
                </a:lnTo>
                <a:close/>
              </a:path>
              <a:path w="71183" h="1615567">
                <a:moveTo>
                  <a:pt x="44450" y="764667"/>
                </a:moveTo>
                <a:lnTo>
                  <a:pt x="31750" y="764667"/>
                </a:lnTo>
                <a:lnTo>
                  <a:pt x="31750" y="777367"/>
                </a:lnTo>
                <a:lnTo>
                  <a:pt x="44450" y="777367"/>
                </a:lnTo>
                <a:lnTo>
                  <a:pt x="44450" y="764667"/>
                </a:lnTo>
                <a:close/>
              </a:path>
              <a:path w="71183" h="1615567">
                <a:moveTo>
                  <a:pt x="44450" y="739267"/>
                </a:moveTo>
                <a:lnTo>
                  <a:pt x="31750" y="739267"/>
                </a:lnTo>
                <a:lnTo>
                  <a:pt x="31750" y="751967"/>
                </a:lnTo>
                <a:lnTo>
                  <a:pt x="44450" y="751967"/>
                </a:lnTo>
                <a:lnTo>
                  <a:pt x="44450" y="739267"/>
                </a:lnTo>
                <a:close/>
              </a:path>
              <a:path w="71183" h="1615567">
                <a:moveTo>
                  <a:pt x="44450" y="713867"/>
                </a:moveTo>
                <a:lnTo>
                  <a:pt x="31750" y="713867"/>
                </a:lnTo>
                <a:lnTo>
                  <a:pt x="31750" y="726567"/>
                </a:lnTo>
                <a:lnTo>
                  <a:pt x="44450" y="726567"/>
                </a:lnTo>
                <a:lnTo>
                  <a:pt x="44450" y="713867"/>
                </a:lnTo>
                <a:close/>
              </a:path>
              <a:path w="71183" h="1615567">
                <a:moveTo>
                  <a:pt x="44450" y="688467"/>
                </a:moveTo>
                <a:lnTo>
                  <a:pt x="31750" y="688467"/>
                </a:lnTo>
                <a:lnTo>
                  <a:pt x="31750" y="701167"/>
                </a:lnTo>
                <a:lnTo>
                  <a:pt x="44450" y="701167"/>
                </a:lnTo>
                <a:lnTo>
                  <a:pt x="44450" y="688467"/>
                </a:lnTo>
                <a:close/>
              </a:path>
              <a:path w="71183" h="1615567">
                <a:moveTo>
                  <a:pt x="44450" y="663067"/>
                </a:moveTo>
                <a:lnTo>
                  <a:pt x="31750" y="663067"/>
                </a:lnTo>
                <a:lnTo>
                  <a:pt x="31750" y="675767"/>
                </a:lnTo>
                <a:lnTo>
                  <a:pt x="44450" y="675767"/>
                </a:lnTo>
                <a:lnTo>
                  <a:pt x="44450" y="663067"/>
                </a:lnTo>
                <a:close/>
              </a:path>
              <a:path w="71183" h="1615567">
                <a:moveTo>
                  <a:pt x="44450" y="637667"/>
                </a:moveTo>
                <a:lnTo>
                  <a:pt x="31750" y="637667"/>
                </a:lnTo>
                <a:lnTo>
                  <a:pt x="31750" y="650367"/>
                </a:lnTo>
                <a:lnTo>
                  <a:pt x="44450" y="650367"/>
                </a:lnTo>
                <a:lnTo>
                  <a:pt x="44450" y="637667"/>
                </a:lnTo>
                <a:close/>
              </a:path>
              <a:path w="71183" h="1615567">
                <a:moveTo>
                  <a:pt x="44450" y="612267"/>
                </a:moveTo>
                <a:lnTo>
                  <a:pt x="31750" y="612267"/>
                </a:lnTo>
                <a:lnTo>
                  <a:pt x="31750" y="624967"/>
                </a:lnTo>
                <a:lnTo>
                  <a:pt x="44450" y="624967"/>
                </a:lnTo>
                <a:lnTo>
                  <a:pt x="44450" y="612267"/>
                </a:lnTo>
                <a:close/>
              </a:path>
              <a:path w="71183" h="1615567">
                <a:moveTo>
                  <a:pt x="44450" y="586867"/>
                </a:moveTo>
                <a:lnTo>
                  <a:pt x="31750" y="586867"/>
                </a:lnTo>
                <a:lnTo>
                  <a:pt x="31750" y="599567"/>
                </a:lnTo>
                <a:lnTo>
                  <a:pt x="44450" y="599567"/>
                </a:lnTo>
                <a:lnTo>
                  <a:pt x="44450" y="586867"/>
                </a:lnTo>
                <a:close/>
              </a:path>
              <a:path w="71183" h="1615567">
                <a:moveTo>
                  <a:pt x="44450" y="561467"/>
                </a:moveTo>
                <a:lnTo>
                  <a:pt x="31750" y="561467"/>
                </a:lnTo>
                <a:lnTo>
                  <a:pt x="31750" y="574167"/>
                </a:lnTo>
                <a:lnTo>
                  <a:pt x="44450" y="574167"/>
                </a:lnTo>
                <a:lnTo>
                  <a:pt x="44450" y="561467"/>
                </a:lnTo>
                <a:close/>
              </a:path>
              <a:path w="71183" h="1615567">
                <a:moveTo>
                  <a:pt x="44450" y="536067"/>
                </a:moveTo>
                <a:lnTo>
                  <a:pt x="31750" y="536067"/>
                </a:lnTo>
                <a:lnTo>
                  <a:pt x="31750" y="548767"/>
                </a:lnTo>
                <a:lnTo>
                  <a:pt x="44450" y="548767"/>
                </a:lnTo>
                <a:lnTo>
                  <a:pt x="44450" y="536067"/>
                </a:lnTo>
                <a:close/>
              </a:path>
              <a:path w="71183" h="1615567">
                <a:moveTo>
                  <a:pt x="44450" y="510667"/>
                </a:moveTo>
                <a:lnTo>
                  <a:pt x="31750" y="510667"/>
                </a:lnTo>
                <a:lnTo>
                  <a:pt x="31750" y="523367"/>
                </a:lnTo>
                <a:lnTo>
                  <a:pt x="44450" y="523367"/>
                </a:lnTo>
                <a:lnTo>
                  <a:pt x="44450" y="510667"/>
                </a:lnTo>
                <a:close/>
              </a:path>
              <a:path w="71183" h="1615567">
                <a:moveTo>
                  <a:pt x="44450" y="485267"/>
                </a:moveTo>
                <a:lnTo>
                  <a:pt x="31750" y="485267"/>
                </a:lnTo>
                <a:lnTo>
                  <a:pt x="31750" y="497967"/>
                </a:lnTo>
                <a:lnTo>
                  <a:pt x="44450" y="497967"/>
                </a:lnTo>
                <a:lnTo>
                  <a:pt x="44450" y="485267"/>
                </a:lnTo>
                <a:close/>
              </a:path>
              <a:path w="71183" h="1615567">
                <a:moveTo>
                  <a:pt x="44450" y="459867"/>
                </a:moveTo>
                <a:lnTo>
                  <a:pt x="31750" y="459867"/>
                </a:lnTo>
                <a:lnTo>
                  <a:pt x="31750" y="472567"/>
                </a:lnTo>
                <a:lnTo>
                  <a:pt x="44450" y="472567"/>
                </a:lnTo>
                <a:lnTo>
                  <a:pt x="44450" y="459867"/>
                </a:lnTo>
                <a:close/>
              </a:path>
              <a:path w="71183" h="1615567">
                <a:moveTo>
                  <a:pt x="44450" y="434467"/>
                </a:moveTo>
                <a:lnTo>
                  <a:pt x="31750" y="434467"/>
                </a:lnTo>
                <a:lnTo>
                  <a:pt x="31750" y="447167"/>
                </a:lnTo>
                <a:lnTo>
                  <a:pt x="44450" y="447167"/>
                </a:lnTo>
                <a:lnTo>
                  <a:pt x="44450" y="434467"/>
                </a:lnTo>
                <a:close/>
              </a:path>
              <a:path w="71183" h="1615567">
                <a:moveTo>
                  <a:pt x="44450" y="409067"/>
                </a:moveTo>
                <a:lnTo>
                  <a:pt x="31750" y="409067"/>
                </a:lnTo>
                <a:lnTo>
                  <a:pt x="31750" y="421767"/>
                </a:lnTo>
                <a:lnTo>
                  <a:pt x="44450" y="421767"/>
                </a:lnTo>
                <a:lnTo>
                  <a:pt x="44450" y="409067"/>
                </a:lnTo>
                <a:close/>
              </a:path>
              <a:path w="71183" h="1615567">
                <a:moveTo>
                  <a:pt x="44450" y="383667"/>
                </a:moveTo>
                <a:lnTo>
                  <a:pt x="31750" y="383667"/>
                </a:lnTo>
                <a:lnTo>
                  <a:pt x="31750" y="396367"/>
                </a:lnTo>
                <a:lnTo>
                  <a:pt x="44450" y="396367"/>
                </a:lnTo>
                <a:lnTo>
                  <a:pt x="44450" y="383667"/>
                </a:lnTo>
                <a:close/>
              </a:path>
              <a:path w="71183" h="1615567">
                <a:moveTo>
                  <a:pt x="44450" y="358267"/>
                </a:moveTo>
                <a:lnTo>
                  <a:pt x="31750" y="358267"/>
                </a:lnTo>
                <a:lnTo>
                  <a:pt x="31750" y="370967"/>
                </a:lnTo>
                <a:lnTo>
                  <a:pt x="44450" y="370967"/>
                </a:lnTo>
                <a:lnTo>
                  <a:pt x="44450" y="358267"/>
                </a:lnTo>
                <a:close/>
              </a:path>
              <a:path w="71183" h="1615567">
                <a:moveTo>
                  <a:pt x="44450" y="332867"/>
                </a:moveTo>
                <a:lnTo>
                  <a:pt x="31750" y="332867"/>
                </a:lnTo>
                <a:lnTo>
                  <a:pt x="31750" y="345567"/>
                </a:lnTo>
                <a:lnTo>
                  <a:pt x="44450" y="345567"/>
                </a:lnTo>
                <a:lnTo>
                  <a:pt x="44450" y="332867"/>
                </a:lnTo>
                <a:close/>
              </a:path>
              <a:path w="71183" h="1615567">
                <a:moveTo>
                  <a:pt x="44450" y="307467"/>
                </a:moveTo>
                <a:lnTo>
                  <a:pt x="31750" y="307467"/>
                </a:lnTo>
                <a:lnTo>
                  <a:pt x="31750" y="320167"/>
                </a:lnTo>
                <a:lnTo>
                  <a:pt x="44450" y="320167"/>
                </a:lnTo>
                <a:lnTo>
                  <a:pt x="44450" y="307467"/>
                </a:lnTo>
                <a:close/>
              </a:path>
              <a:path w="71183" h="1615567">
                <a:moveTo>
                  <a:pt x="44450" y="282067"/>
                </a:moveTo>
                <a:lnTo>
                  <a:pt x="31750" y="282067"/>
                </a:lnTo>
                <a:lnTo>
                  <a:pt x="31750" y="294767"/>
                </a:lnTo>
                <a:lnTo>
                  <a:pt x="44450" y="294767"/>
                </a:lnTo>
                <a:lnTo>
                  <a:pt x="44450" y="282067"/>
                </a:lnTo>
                <a:close/>
              </a:path>
              <a:path w="71183" h="1615567">
                <a:moveTo>
                  <a:pt x="44450" y="256667"/>
                </a:moveTo>
                <a:lnTo>
                  <a:pt x="31750" y="256667"/>
                </a:lnTo>
                <a:lnTo>
                  <a:pt x="31750" y="269367"/>
                </a:lnTo>
                <a:lnTo>
                  <a:pt x="44450" y="269367"/>
                </a:lnTo>
                <a:lnTo>
                  <a:pt x="44450" y="256667"/>
                </a:lnTo>
                <a:close/>
              </a:path>
              <a:path w="71183" h="1615567">
                <a:moveTo>
                  <a:pt x="44450" y="231267"/>
                </a:moveTo>
                <a:lnTo>
                  <a:pt x="31750" y="231267"/>
                </a:lnTo>
                <a:lnTo>
                  <a:pt x="31750" y="243967"/>
                </a:lnTo>
                <a:lnTo>
                  <a:pt x="44450" y="243967"/>
                </a:lnTo>
                <a:lnTo>
                  <a:pt x="44450" y="231267"/>
                </a:lnTo>
                <a:close/>
              </a:path>
              <a:path w="71183" h="1615567">
                <a:moveTo>
                  <a:pt x="44450" y="205867"/>
                </a:moveTo>
                <a:lnTo>
                  <a:pt x="31750" y="205867"/>
                </a:lnTo>
                <a:lnTo>
                  <a:pt x="31750" y="218567"/>
                </a:lnTo>
                <a:lnTo>
                  <a:pt x="44450" y="218567"/>
                </a:lnTo>
                <a:lnTo>
                  <a:pt x="44450" y="205867"/>
                </a:lnTo>
                <a:close/>
              </a:path>
              <a:path w="71183" h="1615567">
                <a:moveTo>
                  <a:pt x="44450" y="180467"/>
                </a:moveTo>
                <a:lnTo>
                  <a:pt x="31750" y="180467"/>
                </a:lnTo>
                <a:lnTo>
                  <a:pt x="31750" y="193167"/>
                </a:lnTo>
                <a:lnTo>
                  <a:pt x="44450" y="193167"/>
                </a:lnTo>
                <a:lnTo>
                  <a:pt x="44450" y="180467"/>
                </a:lnTo>
                <a:close/>
              </a:path>
              <a:path w="71183" h="1615567">
                <a:moveTo>
                  <a:pt x="44450" y="155067"/>
                </a:moveTo>
                <a:lnTo>
                  <a:pt x="31750" y="155067"/>
                </a:lnTo>
                <a:lnTo>
                  <a:pt x="31750" y="167767"/>
                </a:lnTo>
                <a:lnTo>
                  <a:pt x="44450" y="167767"/>
                </a:lnTo>
                <a:lnTo>
                  <a:pt x="44450" y="155067"/>
                </a:lnTo>
                <a:close/>
              </a:path>
              <a:path w="71183" h="1615567">
                <a:moveTo>
                  <a:pt x="44450" y="129667"/>
                </a:moveTo>
                <a:lnTo>
                  <a:pt x="31750" y="129667"/>
                </a:lnTo>
                <a:lnTo>
                  <a:pt x="31750" y="142367"/>
                </a:lnTo>
                <a:lnTo>
                  <a:pt x="44450" y="142367"/>
                </a:lnTo>
                <a:lnTo>
                  <a:pt x="44450" y="129667"/>
                </a:lnTo>
                <a:close/>
              </a:path>
              <a:path w="71183" h="1615567">
                <a:moveTo>
                  <a:pt x="44450" y="104267"/>
                </a:moveTo>
                <a:lnTo>
                  <a:pt x="31750" y="104267"/>
                </a:lnTo>
                <a:lnTo>
                  <a:pt x="31750" y="116967"/>
                </a:lnTo>
                <a:lnTo>
                  <a:pt x="44450" y="116967"/>
                </a:lnTo>
                <a:lnTo>
                  <a:pt x="44450" y="104267"/>
                </a:lnTo>
                <a:close/>
              </a:path>
              <a:path w="71183" h="1615567">
                <a:moveTo>
                  <a:pt x="44450" y="78867"/>
                </a:moveTo>
                <a:lnTo>
                  <a:pt x="31750" y="78867"/>
                </a:lnTo>
                <a:lnTo>
                  <a:pt x="31750" y="91567"/>
                </a:lnTo>
                <a:lnTo>
                  <a:pt x="44450" y="91567"/>
                </a:lnTo>
                <a:lnTo>
                  <a:pt x="44450" y="78867"/>
                </a:lnTo>
                <a:close/>
              </a:path>
              <a:path w="71183" h="1615567">
                <a:moveTo>
                  <a:pt x="38100" y="0"/>
                </a:moveTo>
                <a:lnTo>
                  <a:pt x="0" y="76200"/>
                </a:lnTo>
                <a:lnTo>
                  <a:pt x="76200" y="76200"/>
                </a:lnTo>
                <a:lnTo>
                  <a:pt x="71183" y="66167"/>
                </a:lnTo>
                <a:lnTo>
                  <a:pt x="31750" y="66167"/>
                </a:lnTo>
                <a:lnTo>
                  <a:pt x="31750" y="63500"/>
                </a:lnTo>
                <a:lnTo>
                  <a:pt x="69850" y="63500"/>
                </a:lnTo>
                <a:lnTo>
                  <a:pt x="38100" y="0"/>
                </a:lnTo>
                <a:close/>
              </a:path>
              <a:path w="71183" h="1615567">
                <a:moveTo>
                  <a:pt x="44450" y="63500"/>
                </a:moveTo>
                <a:lnTo>
                  <a:pt x="31750" y="63500"/>
                </a:lnTo>
                <a:lnTo>
                  <a:pt x="31750" y="66167"/>
                </a:lnTo>
                <a:lnTo>
                  <a:pt x="44450" y="66167"/>
                </a:lnTo>
                <a:lnTo>
                  <a:pt x="44450" y="63500"/>
                </a:lnTo>
                <a:close/>
              </a:path>
              <a:path w="71183" h="1615567">
                <a:moveTo>
                  <a:pt x="69850" y="63500"/>
                </a:moveTo>
                <a:lnTo>
                  <a:pt x="44450" y="63500"/>
                </a:lnTo>
                <a:lnTo>
                  <a:pt x="44450" y="66167"/>
                </a:lnTo>
                <a:lnTo>
                  <a:pt x="71183" y="66167"/>
                </a:lnTo>
                <a:lnTo>
                  <a:pt x="69850" y="63500"/>
                </a:lnTo>
                <a:close/>
              </a:path>
            </a:pathLst>
          </a:custGeom>
          <a:solidFill>
            <a:srgbClr val="FF0000"/>
          </a:solidFill>
          <a:ln w="9525">
            <a:noFill/>
            <a:round/>
            <a:headEnd/>
            <a:tailEnd/>
          </a:ln>
        </p:spPr>
        <p:txBody>
          <a:bodyPr lIns="0" tIns="0" rIns="0" bIns="0">
            <a:spAutoFit/>
          </a:bodyPr>
          <a:lstStyle/>
          <a:p>
            <a:endParaRPr lang="ru-RU"/>
          </a:p>
        </p:txBody>
      </p:sp>
      <p:sp>
        <p:nvSpPr>
          <p:cNvPr id="69658" name="object 36"/>
          <p:cNvSpPr>
            <a:spLocks noChangeArrowheads="1"/>
          </p:cNvSpPr>
          <p:nvPr/>
        </p:nvSpPr>
        <p:spPr bwMode="auto">
          <a:xfrm>
            <a:off x="2362200" y="6324600"/>
            <a:ext cx="1524000" cy="366713"/>
          </a:xfrm>
          <a:prstGeom prst="rect">
            <a:avLst/>
          </a:prstGeom>
          <a:blipFill dpi="0" rotWithShape="1">
            <a:blip r:embed="rId17"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69659" name="object 37"/>
          <p:cNvSpPr>
            <a:spLocks noChangeArrowheads="1"/>
          </p:cNvSpPr>
          <p:nvPr/>
        </p:nvSpPr>
        <p:spPr bwMode="auto">
          <a:xfrm>
            <a:off x="2057400" y="5562600"/>
            <a:ext cx="1824038" cy="854075"/>
          </a:xfrm>
          <a:prstGeom prst="rect">
            <a:avLst/>
          </a:prstGeom>
          <a:blipFill dpi="0" rotWithShape="1">
            <a:blip r:embed="rId18"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69660" name="object 38"/>
          <p:cNvSpPr>
            <a:spLocks noChangeArrowheads="1"/>
          </p:cNvSpPr>
          <p:nvPr/>
        </p:nvSpPr>
        <p:spPr bwMode="auto">
          <a:xfrm>
            <a:off x="2133600" y="5562600"/>
            <a:ext cx="1665288" cy="923925"/>
          </a:xfrm>
          <a:prstGeom prst="rect">
            <a:avLst/>
          </a:prstGeom>
          <a:blipFill dpi="0" rotWithShape="1">
            <a:blip r:embed="rId19"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69661" name="object 39"/>
          <p:cNvSpPr>
            <a:spLocks noChangeArrowheads="1"/>
          </p:cNvSpPr>
          <p:nvPr/>
        </p:nvSpPr>
        <p:spPr bwMode="auto">
          <a:xfrm>
            <a:off x="1905000" y="5486400"/>
            <a:ext cx="2339975" cy="554038"/>
          </a:xfrm>
          <a:prstGeom prst="rect">
            <a:avLst/>
          </a:prstGeom>
          <a:blipFill dpi="0" rotWithShape="1">
            <a:blip r:embed="rId20" cstate="print"/>
            <a:srcRect/>
            <a:stretch>
              <a:fillRect/>
            </a:stretch>
          </a:blipFill>
          <a:ln w="9525">
            <a:noFill/>
            <a:miter lim="800000"/>
            <a:headEnd/>
            <a:tailEnd/>
          </a:ln>
        </p:spPr>
        <p:txBody>
          <a:bodyPr lIns="0" tIns="0" rIns="0" bIns="0">
            <a:spAutoFit/>
          </a:bodyPr>
          <a:lstStyle/>
          <a:p>
            <a:r>
              <a:rPr lang="ru-RU">
                <a:latin typeface="Calibri" pitchFamily="34" charset="0"/>
              </a:rPr>
              <a:t>Безвозмездные  поступления</a:t>
            </a:r>
          </a:p>
        </p:txBody>
      </p:sp>
      <p:sp>
        <p:nvSpPr>
          <p:cNvPr id="69662" name="object 40"/>
          <p:cNvSpPr>
            <a:spLocks/>
          </p:cNvSpPr>
          <p:nvPr/>
        </p:nvSpPr>
        <p:spPr bwMode="auto">
          <a:xfrm>
            <a:off x="1905000" y="5715000"/>
            <a:ext cx="2295525" cy="276225"/>
          </a:xfrm>
          <a:custGeom>
            <a:avLst/>
            <a:gdLst>
              <a:gd name="T0" fmla="*/ 0 w 1728216"/>
              <a:gd name="T1" fmla="*/ 0 h 758012"/>
              <a:gd name="T2" fmla="*/ 91954565 w 1728216"/>
              <a:gd name="T3" fmla="*/ 0 h 758012"/>
              <a:gd name="T4" fmla="*/ 91954565 w 1728216"/>
              <a:gd name="T5" fmla="*/ 0 h 758012"/>
              <a:gd name="T6" fmla="*/ 0 w 1728216"/>
              <a:gd name="T7" fmla="*/ 0 h 758012"/>
              <a:gd name="T8" fmla="*/ 0 w 1728216"/>
              <a:gd name="T9" fmla="*/ 0 h 758012"/>
              <a:gd name="T10" fmla="*/ 0 60000 65536"/>
              <a:gd name="T11" fmla="*/ 0 60000 65536"/>
              <a:gd name="T12" fmla="*/ 0 60000 65536"/>
              <a:gd name="T13" fmla="*/ 0 60000 65536"/>
              <a:gd name="T14" fmla="*/ 0 60000 65536"/>
              <a:gd name="T15" fmla="*/ 0 w 1728216"/>
              <a:gd name="T16" fmla="*/ 0 h 758012"/>
              <a:gd name="T17" fmla="*/ 1728216 w 1728216"/>
              <a:gd name="T18" fmla="*/ 758012 h 758012"/>
            </a:gdLst>
            <a:ahLst/>
            <a:cxnLst>
              <a:cxn ang="T10">
                <a:pos x="T0" y="T1"/>
              </a:cxn>
              <a:cxn ang="T11">
                <a:pos x="T2" y="T3"/>
              </a:cxn>
              <a:cxn ang="T12">
                <a:pos x="T4" y="T5"/>
              </a:cxn>
              <a:cxn ang="T13">
                <a:pos x="T6" y="T7"/>
              </a:cxn>
              <a:cxn ang="T14">
                <a:pos x="T8" y="T9"/>
              </a:cxn>
            </a:cxnLst>
            <a:rect l="T15" t="T16" r="T17" b="T18"/>
            <a:pathLst>
              <a:path w="1728216" h="758012">
                <a:moveTo>
                  <a:pt x="0" y="758012"/>
                </a:moveTo>
                <a:lnTo>
                  <a:pt x="1728216" y="758012"/>
                </a:lnTo>
                <a:lnTo>
                  <a:pt x="1728216" y="0"/>
                </a:lnTo>
                <a:lnTo>
                  <a:pt x="0" y="0"/>
                </a:lnTo>
                <a:lnTo>
                  <a:pt x="0" y="758012"/>
                </a:lnTo>
                <a:close/>
              </a:path>
            </a:pathLst>
          </a:custGeom>
          <a:noFill/>
          <a:ln w="9525">
            <a:solidFill>
              <a:srgbClr val="77923B"/>
            </a:solidFill>
            <a:round/>
            <a:headEnd/>
            <a:tailEnd/>
          </a:ln>
        </p:spPr>
        <p:txBody>
          <a:bodyPr lIns="0" tIns="0" rIns="0" bIns="0">
            <a:spAutoFit/>
          </a:bodyPr>
          <a:lstStyle/>
          <a:p>
            <a:endParaRPr lang="ru-RU"/>
          </a:p>
        </p:txBody>
      </p:sp>
      <p:sp>
        <p:nvSpPr>
          <p:cNvPr id="69663" name="object 41"/>
          <p:cNvSpPr txBox="1">
            <a:spLocks noChangeArrowheads="1"/>
          </p:cNvSpPr>
          <p:nvPr/>
        </p:nvSpPr>
        <p:spPr bwMode="auto">
          <a:xfrm>
            <a:off x="2057400" y="5105400"/>
            <a:ext cx="4248150" cy="615950"/>
          </a:xfrm>
          <a:prstGeom prst="rect">
            <a:avLst/>
          </a:prstGeom>
          <a:noFill/>
          <a:ln w="9525">
            <a:noFill/>
            <a:miter lim="800000"/>
            <a:headEnd/>
            <a:tailEnd/>
          </a:ln>
        </p:spPr>
        <p:txBody>
          <a:bodyPr lIns="0" tIns="0" rIns="0" bIns="0">
            <a:spAutoFit/>
          </a:bodyPr>
          <a:lstStyle/>
          <a:p>
            <a:pPr marL="2171700" algn="ctr"/>
            <a:r>
              <a:rPr lang="ru-RU" sz="2000" b="1">
                <a:solidFill>
                  <a:srgbClr val="FFFFFF"/>
                </a:solidFill>
                <a:latin typeface="Calibri" pitchFamily="34" charset="0"/>
              </a:rPr>
              <a:t>Неналоговые</a:t>
            </a:r>
            <a:r>
              <a:rPr lang="ru-RU" sz="2000">
                <a:latin typeface="Calibri" pitchFamily="34" charset="0"/>
              </a:rPr>
              <a:t> </a:t>
            </a:r>
            <a:r>
              <a:rPr lang="ru-RU" sz="2000" b="1">
                <a:solidFill>
                  <a:srgbClr val="FFFFFF"/>
                </a:solidFill>
                <a:latin typeface="Calibri" pitchFamily="34" charset="0"/>
              </a:rPr>
              <a:t>доходы</a:t>
            </a:r>
            <a:endParaRPr lang="ru-RU" sz="2000">
              <a:latin typeface="Calibri" pitchFamily="34" charset="0"/>
            </a:endParaRPr>
          </a:p>
        </p:txBody>
      </p:sp>
      <p:sp>
        <p:nvSpPr>
          <p:cNvPr id="69664" name="object 42"/>
          <p:cNvSpPr txBox="1">
            <a:spLocks noChangeArrowheads="1"/>
          </p:cNvSpPr>
          <p:nvPr/>
        </p:nvSpPr>
        <p:spPr bwMode="auto">
          <a:xfrm>
            <a:off x="3535363" y="893763"/>
            <a:ext cx="1787525" cy="615950"/>
          </a:xfrm>
          <a:prstGeom prst="rect">
            <a:avLst/>
          </a:prstGeom>
          <a:noFill/>
          <a:ln w="9525">
            <a:noFill/>
            <a:miter lim="800000"/>
            <a:headEnd/>
            <a:tailEnd/>
          </a:ln>
        </p:spPr>
        <p:txBody>
          <a:bodyPr lIns="0" tIns="0" rIns="0" bIns="0">
            <a:spAutoFit/>
          </a:bodyPr>
          <a:lstStyle/>
          <a:p>
            <a:pPr marL="190500" indent="-177800"/>
            <a:r>
              <a:rPr lang="ru-RU" sz="2000" b="1">
                <a:solidFill>
                  <a:srgbClr val="FFFFFF"/>
                </a:solidFill>
                <a:latin typeface="Calibri" pitchFamily="34" charset="0"/>
              </a:rPr>
              <a:t>Налоговые доходы</a:t>
            </a:r>
            <a:endParaRPr lang="ru-RU" sz="2000">
              <a:latin typeface="Calibri" pitchFamily="34" charset="0"/>
            </a:endParaRPr>
          </a:p>
        </p:txBody>
      </p:sp>
      <p:sp>
        <p:nvSpPr>
          <p:cNvPr id="69665" name="object 43"/>
          <p:cNvSpPr>
            <a:spLocks noChangeArrowheads="1"/>
          </p:cNvSpPr>
          <p:nvPr/>
        </p:nvSpPr>
        <p:spPr bwMode="auto">
          <a:xfrm>
            <a:off x="354013" y="1335088"/>
            <a:ext cx="1524000" cy="365125"/>
          </a:xfrm>
          <a:prstGeom prst="rect">
            <a:avLst/>
          </a:prstGeom>
          <a:blipFill dpi="0" rotWithShape="1">
            <a:blip r:embed="rId21"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69666" name="object 44"/>
          <p:cNvSpPr>
            <a:spLocks noChangeArrowheads="1"/>
          </p:cNvSpPr>
          <p:nvPr/>
        </p:nvSpPr>
        <p:spPr bwMode="auto">
          <a:xfrm>
            <a:off x="204788" y="812800"/>
            <a:ext cx="1822450" cy="852488"/>
          </a:xfrm>
          <a:prstGeom prst="rect">
            <a:avLst/>
          </a:prstGeom>
          <a:blipFill dpi="0" rotWithShape="1">
            <a:blip r:embed="rId22"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69667" name="object 45"/>
          <p:cNvSpPr>
            <a:spLocks noChangeArrowheads="1"/>
          </p:cNvSpPr>
          <p:nvPr/>
        </p:nvSpPr>
        <p:spPr bwMode="auto">
          <a:xfrm>
            <a:off x="417513" y="815975"/>
            <a:ext cx="1452562" cy="922338"/>
          </a:xfrm>
          <a:prstGeom prst="rect">
            <a:avLst/>
          </a:prstGeom>
          <a:blipFill dpi="0" rotWithShape="1">
            <a:blip r:embed="rId23"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69668" name="object 46"/>
          <p:cNvSpPr>
            <a:spLocks noChangeArrowheads="1"/>
          </p:cNvSpPr>
          <p:nvPr/>
        </p:nvSpPr>
        <p:spPr bwMode="auto">
          <a:xfrm>
            <a:off x="250825" y="836613"/>
            <a:ext cx="1728788" cy="758825"/>
          </a:xfrm>
          <a:prstGeom prst="rect">
            <a:avLst/>
          </a:prstGeom>
          <a:blipFill dpi="0" rotWithShape="1">
            <a:blip r:embed="rId24"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69669" name="object 47"/>
          <p:cNvSpPr>
            <a:spLocks/>
          </p:cNvSpPr>
          <p:nvPr/>
        </p:nvSpPr>
        <p:spPr bwMode="auto">
          <a:xfrm>
            <a:off x="250825" y="836613"/>
            <a:ext cx="1728788" cy="758825"/>
          </a:xfrm>
          <a:custGeom>
            <a:avLst/>
            <a:gdLst>
              <a:gd name="T0" fmla="*/ 0 w 1728216"/>
              <a:gd name="T1" fmla="*/ 769474 h 758012"/>
              <a:gd name="T2" fmla="*/ 1736241 w 1728216"/>
              <a:gd name="T3" fmla="*/ 769474 h 758012"/>
              <a:gd name="T4" fmla="*/ 1736241 w 1728216"/>
              <a:gd name="T5" fmla="*/ 0 h 758012"/>
              <a:gd name="T6" fmla="*/ 0 w 1728216"/>
              <a:gd name="T7" fmla="*/ 0 h 758012"/>
              <a:gd name="T8" fmla="*/ 0 w 1728216"/>
              <a:gd name="T9" fmla="*/ 769474 h 758012"/>
              <a:gd name="T10" fmla="*/ 0 60000 65536"/>
              <a:gd name="T11" fmla="*/ 0 60000 65536"/>
              <a:gd name="T12" fmla="*/ 0 60000 65536"/>
              <a:gd name="T13" fmla="*/ 0 60000 65536"/>
              <a:gd name="T14" fmla="*/ 0 60000 65536"/>
              <a:gd name="T15" fmla="*/ 0 w 1728216"/>
              <a:gd name="T16" fmla="*/ 0 h 758012"/>
              <a:gd name="T17" fmla="*/ 1728216 w 1728216"/>
              <a:gd name="T18" fmla="*/ 758012 h 758012"/>
            </a:gdLst>
            <a:ahLst/>
            <a:cxnLst>
              <a:cxn ang="T10">
                <a:pos x="T0" y="T1"/>
              </a:cxn>
              <a:cxn ang="T11">
                <a:pos x="T2" y="T3"/>
              </a:cxn>
              <a:cxn ang="T12">
                <a:pos x="T4" y="T5"/>
              </a:cxn>
              <a:cxn ang="T13">
                <a:pos x="T6" y="T7"/>
              </a:cxn>
              <a:cxn ang="T14">
                <a:pos x="T8" y="T9"/>
              </a:cxn>
            </a:cxnLst>
            <a:rect l="T15" t="T16" r="T17" b="T18"/>
            <a:pathLst>
              <a:path w="1728216" h="758012">
                <a:moveTo>
                  <a:pt x="0" y="758012"/>
                </a:moveTo>
                <a:lnTo>
                  <a:pt x="1728216" y="758012"/>
                </a:lnTo>
                <a:lnTo>
                  <a:pt x="1728216" y="0"/>
                </a:lnTo>
                <a:lnTo>
                  <a:pt x="0" y="0"/>
                </a:lnTo>
                <a:lnTo>
                  <a:pt x="0" y="758012"/>
                </a:lnTo>
                <a:close/>
              </a:path>
            </a:pathLst>
          </a:custGeom>
          <a:noFill/>
          <a:ln w="9525">
            <a:solidFill>
              <a:srgbClr val="1515FF"/>
            </a:solidFill>
            <a:round/>
            <a:headEnd/>
            <a:tailEnd/>
          </a:ln>
        </p:spPr>
        <p:txBody>
          <a:bodyPr lIns="0" tIns="0" rIns="0" bIns="0">
            <a:spAutoFit/>
          </a:bodyPr>
          <a:lstStyle/>
          <a:p>
            <a:endParaRPr lang="ru-RU"/>
          </a:p>
        </p:txBody>
      </p:sp>
      <p:sp>
        <p:nvSpPr>
          <p:cNvPr id="69670" name="object 48"/>
          <p:cNvSpPr txBox="1">
            <a:spLocks noChangeArrowheads="1"/>
          </p:cNvSpPr>
          <p:nvPr/>
        </p:nvSpPr>
        <p:spPr bwMode="auto">
          <a:xfrm>
            <a:off x="600075" y="893763"/>
            <a:ext cx="1031875" cy="636587"/>
          </a:xfrm>
          <a:prstGeom prst="rect">
            <a:avLst/>
          </a:prstGeom>
          <a:noFill/>
          <a:ln w="9525">
            <a:noFill/>
            <a:miter lim="800000"/>
            <a:headEnd/>
            <a:tailEnd/>
          </a:ln>
        </p:spPr>
        <p:txBody>
          <a:bodyPr lIns="0" tIns="0" rIns="0" bIns="0">
            <a:spAutoFit/>
          </a:bodyPr>
          <a:lstStyle/>
          <a:p>
            <a:pPr marL="176213" indent="-165100"/>
            <a:r>
              <a:rPr lang="ru-RU" sz="2000" b="1">
                <a:solidFill>
                  <a:srgbClr val="FFFFFF"/>
                </a:solidFill>
                <a:latin typeface="Calibri" pitchFamily="34" charset="0"/>
              </a:rPr>
              <a:t>ДОХОДЫ ВСЕГО</a:t>
            </a:r>
            <a:endParaRPr lang="ru-RU" sz="2000">
              <a:latin typeface="Calibri" pitchFamily="34" charset="0"/>
            </a:endParaRPr>
          </a:p>
        </p:txBody>
      </p:sp>
      <p:sp>
        <p:nvSpPr>
          <p:cNvPr id="69671" name="object 50"/>
          <p:cNvSpPr>
            <a:spLocks noChangeArrowheads="1"/>
          </p:cNvSpPr>
          <p:nvPr/>
        </p:nvSpPr>
        <p:spPr bwMode="auto">
          <a:xfrm>
            <a:off x="6227763" y="1628775"/>
            <a:ext cx="1944687" cy="539750"/>
          </a:xfrm>
          <a:prstGeom prst="rect">
            <a:avLst/>
          </a:prstGeom>
          <a:blipFill dpi="0" rotWithShape="1">
            <a:blip r:embed="rId25"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69672" name="object 51"/>
          <p:cNvSpPr>
            <a:spLocks noChangeArrowheads="1"/>
          </p:cNvSpPr>
          <p:nvPr/>
        </p:nvSpPr>
        <p:spPr bwMode="auto">
          <a:xfrm>
            <a:off x="8172450" y="1628775"/>
            <a:ext cx="804863" cy="539750"/>
          </a:xfrm>
          <a:prstGeom prst="rect">
            <a:avLst/>
          </a:prstGeom>
          <a:blipFill dpi="0" rotWithShape="1">
            <a:blip r:embed="rId26"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69673" name="object 53"/>
          <p:cNvSpPr>
            <a:spLocks/>
          </p:cNvSpPr>
          <p:nvPr/>
        </p:nvSpPr>
        <p:spPr bwMode="auto">
          <a:xfrm>
            <a:off x="1068388" y="1603375"/>
            <a:ext cx="76200" cy="817563"/>
          </a:xfrm>
          <a:custGeom>
            <a:avLst/>
            <a:gdLst>
              <a:gd name="T0" fmla="*/ 31750 w 76200"/>
              <a:gd name="T1" fmla="*/ 12826 h 816990"/>
              <a:gd name="T2" fmla="*/ 44450 w 76200"/>
              <a:gd name="T3" fmla="*/ 25652 h 816990"/>
              <a:gd name="T4" fmla="*/ 44450 w 76200"/>
              <a:gd name="T5" fmla="*/ 38478 h 816990"/>
              <a:gd name="T6" fmla="*/ 31750 w 76200"/>
              <a:gd name="T7" fmla="*/ 51304 h 816990"/>
              <a:gd name="T8" fmla="*/ 44450 w 76200"/>
              <a:gd name="T9" fmla="*/ 51304 h 816990"/>
              <a:gd name="T10" fmla="*/ 31750 w 76200"/>
              <a:gd name="T11" fmla="*/ 89778 h 816990"/>
              <a:gd name="T12" fmla="*/ 44450 w 76200"/>
              <a:gd name="T13" fmla="*/ 102603 h 816990"/>
              <a:gd name="T14" fmla="*/ 44450 w 76200"/>
              <a:gd name="T15" fmla="*/ 115427 h 816990"/>
              <a:gd name="T16" fmla="*/ 31750 w 76200"/>
              <a:gd name="T17" fmla="*/ 128253 h 816990"/>
              <a:gd name="T18" fmla="*/ 44450 w 76200"/>
              <a:gd name="T19" fmla="*/ 128253 h 816990"/>
              <a:gd name="T20" fmla="*/ 31750 w 76200"/>
              <a:gd name="T21" fmla="*/ 166729 h 816990"/>
              <a:gd name="T22" fmla="*/ 44450 w 76200"/>
              <a:gd name="T23" fmla="*/ 179554 h 816990"/>
              <a:gd name="T24" fmla="*/ 44450 w 76200"/>
              <a:gd name="T25" fmla="*/ 192380 h 816990"/>
              <a:gd name="T26" fmla="*/ 31750 w 76200"/>
              <a:gd name="T27" fmla="*/ 205206 h 816990"/>
              <a:gd name="T28" fmla="*/ 44450 w 76200"/>
              <a:gd name="T29" fmla="*/ 205206 h 816990"/>
              <a:gd name="T30" fmla="*/ 31750 w 76200"/>
              <a:gd name="T31" fmla="*/ 243680 h 816990"/>
              <a:gd name="T32" fmla="*/ 44450 w 76200"/>
              <a:gd name="T33" fmla="*/ 256506 h 816990"/>
              <a:gd name="T34" fmla="*/ 44450 w 76200"/>
              <a:gd name="T35" fmla="*/ 269331 h 816990"/>
              <a:gd name="T36" fmla="*/ 31750 w 76200"/>
              <a:gd name="T37" fmla="*/ 282157 h 816990"/>
              <a:gd name="T38" fmla="*/ 44450 w 76200"/>
              <a:gd name="T39" fmla="*/ 282157 h 816990"/>
              <a:gd name="T40" fmla="*/ 31750 w 76200"/>
              <a:gd name="T41" fmla="*/ 320632 h 816990"/>
              <a:gd name="T42" fmla="*/ 44450 w 76200"/>
              <a:gd name="T43" fmla="*/ 333458 h 816990"/>
              <a:gd name="T44" fmla="*/ 44450 w 76200"/>
              <a:gd name="T45" fmla="*/ 346284 h 816990"/>
              <a:gd name="T46" fmla="*/ 31750 w 76200"/>
              <a:gd name="T47" fmla="*/ 359108 h 816990"/>
              <a:gd name="T48" fmla="*/ 44450 w 76200"/>
              <a:gd name="T49" fmla="*/ 359108 h 816990"/>
              <a:gd name="T50" fmla="*/ 31750 w 76200"/>
              <a:gd name="T51" fmla="*/ 397583 h 816990"/>
              <a:gd name="T52" fmla="*/ 44450 w 76200"/>
              <a:gd name="T53" fmla="*/ 410408 h 816990"/>
              <a:gd name="T54" fmla="*/ 31750 w 76200"/>
              <a:gd name="T55" fmla="*/ 423234 h 816990"/>
              <a:gd name="T56" fmla="*/ 38100 w 76200"/>
              <a:gd name="T57" fmla="*/ 419000 h 816990"/>
              <a:gd name="T58" fmla="*/ 44450 w 76200"/>
              <a:gd name="T59" fmla="*/ 412589 h 816990"/>
              <a:gd name="T60" fmla="*/ 44450 w 76200"/>
              <a:gd name="T61" fmla="*/ 412589 h 816990"/>
              <a:gd name="T62" fmla="*/ 31750 w 76200"/>
              <a:gd name="T63" fmla="*/ 412589 h 816990"/>
              <a:gd name="T64" fmla="*/ 31750 w 76200"/>
              <a:gd name="T65" fmla="*/ 436059 h 816990"/>
              <a:gd name="T66" fmla="*/ 44450 w 76200"/>
              <a:gd name="T67" fmla="*/ 436059 h 816990"/>
              <a:gd name="T68" fmla="*/ 31750 w 76200"/>
              <a:gd name="T69" fmla="*/ 474535 h 816990"/>
              <a:gd name="T70" fmla="*/ 44450 w 76200"/>
              <a:gd name="T71" fmla="*/ 487360 h 816990"/>
              <a:gd name="T72" fmla="*/ 44450 w 76200"/>
              <a:gd name="T73" fmla="*/ 500186 h 816990"/>
              <a:gd name="T74" fmla="*/ 31750 w 76200"/>
              <a:gd name="T75" fmla="*/ 513012 h 816990"/>
              <a:gd name="T76" fmla="*/ 44450 w 76200"/>
              <a:gd name="T77" fmla="*/ 513012 h 816990"/>
              <a:gd name="T78" fmla="*/ 31750 w 76200"/>
              <a:gd name="T79" fmla="*/ 551488 h 816990"/>
              <a:gd name="T80" fmla="*/ 44450 w 76200"/>
              <a:gd name="T81" fmla="*/ 564313 h 816990"/>
              <a:gd name="T82" fmla="*/ 44450 w 76200"/>
              <a:gd name="T83" fmla="*/ 577138 h 816990"/>
              <a:gd name="T84" fmla="*/ 31750 w 76200"/>
              <a:gd name="T85" fmla="*/ 589964 h 816990"/>
              <a:gd name="T86" fmla="*/ 44450 w 76200"/>
              <a:gd name="T87" fmla="*/ 589964 h 816990"/>
              <a:gd name="T88" fmla="*/ 31750 w 76200"/>
              <a:gd name="T89" fmla="*/ 628440 h 816990"/>
              <a:gd name="T90" fmla="*/ 44450 w 76200"/>
              <a:gd name="T91" fmla="*/ 641264 h 816990"/>
              <a:gd name="T92" fmla="*/ 44450 w 76200"/>
              <a:gd name="T93" fmla="*/ 654090 h 816990"/>
              <a:gd name="T94" fmla="*/ 31750 w 76200"/>
              <a:gd name="T95" fmla="*/ 666915 h 816990"/>
              <a:gd name="T96" fmla="*/ 44450 w 76200"/>
              <a:gd name="T97" fmla="*/ 666915 h 816990"/>
              <a:gd name="T98" fmla="*/ 31750 w 76200"/>
              <a:gd name="T99" fmla="*/ 705390 h 816990"/>
              <a:gd name="T100" fmla="*/ 44450 w 76200"/>
              <a:gd name="T101" fmla="*/ 718216 h 816990"/>
              <a:gd name="T102" fmla="*/ 44450 w 76200"/>
              <a:gd name="T103" fmla="*/ 731041 h 816990"/>
              <a:gd name="T104" fmla="*/ 0 w 76200"/>
              <a:gd name="T105" fmla="*/ 748098 h 816990"/>
              <a:gd name="T106" fmla="*/ 31750 w 76200"/>
              <a:gd name="T107" fmla="*/ 756692 h 816990"/>
              <a:gd name="T108" fmla="*/ 31750 w 76200"/>
              <a:gd name="T109" fmla="*/ 743866 h 816990"/>
              <a:gd name="T110" fmla="*/ 44450 w 76200"/>
              <a:gd name="T111" fmla="*/ 743866 h 816990"/>
              <a:gd name="T112" fmla="*/ 44450 w 76200"/>
              <a:gd name="T113" fmla="*/ 756692 h 81699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76200"/>
              <a:gd name="T172" fmla="*/ 0 h 816990"/>
              <a:gd name="T173" fmla="*/ 76200 w 76200"/>
              <a:gd name="T174" fmla="*/ 816990 h 816990"/>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76200" h="816990">
                <a:moveTo>
                  <a:pt x="44450" y="0"/>
                </a:moveTo>
                <a:lnTo>
                  <a:pt x="31750" y="0"/>
                </a:lnTo>
                <a:lnTo>
                  <a:pt x="31750" y="12700"/>
                </a:lnTo>
                <a:lnTo>
                  <a:pt x="44450" y="12700"/>
                </a:lnTo>
                <a:lnTo>
                  <a:pt x="44450" y="0"/>
                </a:lnTo>
                <a:close/>
              </a:path>
              <a:path w="76200" h="816990">
                <a:moveTo>
                  <a:pt x="44450" y="25400"/>
                </a:moveTo>
                <a:lnTo>
                  <a:pt x="31750" y="25400"/>
                </a:lnTo>
                <a:lnTo>
                  <a:pt x="31750" y="38100"/>
                </a:lnTo>
                <a:lnTo>
                  <a:pt x="44450" y="38100"/>
                </a:lnTo>
                <a:lnTo>
                  <a:pt x="44450" y="25400"/>
                </a:lnTo>
                <a:close/>
              </a:path>
              <a:path w="76200" h="816990">
                <a:moveTo>
                  <a:pt x="44450" y="50800"/>
                </a:moveTo>
                <a:lnTo>
                  <a:pt x="31750" y="50800"/>
                </a:lnTo>
                <a:lnTo>
                  <a:pt x="31750" y="63500"/>
                </a:lnTo>
                <a:lnTo>
                  <a:pt x="44450" y="63500"/>
                </a:lnTo>
                <a:lnTo>
                  <a:pt x="44450" y="50800"/>
                </a:lnTo>
                <a:close/>
              </a:path>
              <a:path w="76200" h="816990">
                <a:moveTo>
                  <a:pt x="44450" y="76200"/>
                </a:moveTo>
                <a:lnTo>
                  <a:pt x="31750" y="76200"/>
                </a:lnTo>
                <a:lnTo>
                  <a:pt x="31750" y="88900"/>
                </a:lnTo>
                <a:lnTo>
                  <a:pt x="44450" y="88900"/>
                </a:lnTo>
                <a:lnTo>
                  <a:pt x="44450" y="76200"/>
                </a:lnTo>
                <a:close/>
              </a:path>
              <a:path w="76200" h="816990">
                <a:moveTo>
                  <a:pt x="44450" y="101600"/>
                </a:moveTo>
                <a:lnTo>
                  <a:pt x="31750" y="101600"/>
                </a:lnTo>
                <a:lnTo>
                  <a:pt x="31750" y="114300"/>
                </a:lnTo>
                <a:lnTo>
                  <a:pt x="44450" y="114300"/>
                </a:lnTo>
                <a:lnTo>
                  <a:pt x="44450" y="101600"/>
                </a:lnTo>
                <a:close/>
              </a:path>
              <a:path w="76200" h="816990">
                <a:moveTo>
                  <a:pt x="44450" y="127000"/>
                </a:moveTo>
                <a:lnTo>
                  <a:pt x="31750" y="127000"/>
                </a:lnTo>
                <a:lnTo>
                  <a:pt x="31750" y="139700"/>
                </a:lnTo>
                <a:lnTo>
                  <a:pt x="44450" y="139700"/>
                </a:lnTo>
                <a:lnTo>
                  <a:pt x="44450" y="127000"/>
                </a:lnTo>
                <a:close/>
              </a:path>
              <a:path w="76200" h="816990">
                <a:moveTo>
                  <a:pt x="44450" y="152400"/>
                </a:moveTo>
                <a:lnTo>
                  <a:pt x="31750" y="152400"/>
                </a:lnTo>
                <a:lnTo>
                  <a:pt x="31750" y="165100"/>
                </a:lnTo>
                <a:lnTo>
                  <a:pt x="44450" y="165100"/>
                </a:lnTo>
                <a:lnTo>
                  <a:pt x="44450" y="152400"/>
                </a:lnTo>
                <a:close/>
              </a:path>
              <a:path w="76200" h="816990">
                <a:moveTo>
                  <a:pt x="44450" y="177800"/>
                </a:moveTo>
                <a:lnTo>
                  <a:pt x="31750" y="177800"/>
                </a:lnTo>
                <a:lnTo>
                  <a:pt x="31750" y="190500"/>
                </a:lnTo>
                <a:lnTo>
                  <a:pt x="44450" y="190500"/>
                </a:lnTo>
                <a:lnTo>
                  <a:pt x="44450" y="177800"/>
                </a:lnTo>
                <a:close/>
              </a:path>
              <a:path w="76200" h="816990">
                <a:moveTo>
                  <a:pt x="44450" y="203200"/>
                </a:moveTo>
                <a:lnTo>
                  <a:pt x="31750" y="203200"/>
                </a:lnTo>
                <a:lnTo>
                  <a:pt x="31750" y="215900"/>
                </a:lnTo>
                <a:lnTo>
                  <a:pt x="44450" y="215900"/>
                </a:lnTo>
                <a:lnTo>
                  <a:pt x="44450" y="203200"/>
                </a:lnTo>
                <a:close/>
              </a:path>
              <a:path w="76200" h="816990">
                <a:moveTo>
                  <a:pt x="44450" y="228600"/>
                </a:moveTo>
                <a:lnTo>
                  <a:pt x="31750" y="228600"/>
                </a:lnTo>
                <a:lnTo>
                  <a:pt x="31750" y="241300"/>
                </a:lnTo>
                <a:lnTo>
                  <a:pt x="44450" y="241300"/>
                </a:lnTo>
                <a:lnTo>
                  <a:pt x="44450" y="228600"/>
                </a:lnTo>
                <a:close/>
              </a:path>
              <a:path w="76200" h="816990">
                <a:moveTo>
                  <a:pt x="44450" y="254000"/>
                </a:moveTo>
                <a:lnTo>
                  <a:pt x="31750" y="254000"/>
                </a:lnTo>
                <a:lnTo>
                  <a:pt x="31750" y="266700"/>
                </a:lnTo>
                <a:lnTo>
                  <a:pt x="44450" y="266700"/>
                </a:lnTo>
                <a:lnTo>
                  <a:pt x="44450" y="254000"/>
                </a:lnTo>
                <a:close/>
              </a:path>
              <a:path w="76200" h="816990">
                <a:moveTo>
                  <a:pt x="44450" y="279400"/>
                </a:moveTo>
                <a:lnTo>
                  <a:pt x="31750" y="279400"/>
                </a:lnTo>
                <a:lnTo>
                  <a:pt x="31750" y="292100"/>
                </a:lnTo>
                <a:lnTo>
                  <a:pt x="44450" y="292100"/>
                </a:lnTo>
                <a:lnTo>
                  <a:pt x="44450" y="279400"/>
                </a:lnTo>
                <a:close/>
              </a:path>
              <a:path w="76200" h="816990">
                <a:moveTo>
                  <a:pt x="44450" y="304800"/>
                </a:moveTo>
                <a:lnTo>
                  <a:pt x="31750" y="304800"/>
                </a:lnTo>
                <a:lnTo>
                  <a:pt x="31750" y="317500"/>
                </a:lnTo>
                <a:lnTo>
                  <a:pt x="44450" y="317500"/>
                </a:lnTo>
                <a:lnTo>
                  <a:pt x="44450" y="304800"/>
                </a:lnTo>
                <a:close/>
              </a:path>
              <a:path w="76200" h="816990">
                <a:moveTo>
                  <a:pt x="44450" y="330200"/>
                </a:moveTo>
                <a:lnTo>
                  <a:pt x="31750" y="330200"/>
                </a:lnTo>
                <a:lnTo>
                  <a:pt x="31750" y="342900"/>
                </a:lnTo>
                <a:lnTo>
                  <a:pt x="44450" y="342900"/>
                </a:lnTo>
                <a:lnTo>
                  <a:pt x="44450" y="330200"/>
                </a:lnTo>
                <a:close/>
              </a:path>
              <a:path w="76200" h="816990">
                <a:moveTo>
                  <a:pt x="44450" y="355600"/>
                </a:moveTo>
                <a:lnTo>
                  <a:pt x="31750" y="355600"/>
                </a:lnTo>
                <a:lnTo>
                  <a:pt x="31750" y="368300"/>
                </a:lnTo>
                <a:lnTo>
                  <a:pt x="44450" y="368300"/>
                </a:lnTo>
                <a:lnTo>
                  <a:pt x="44450" y="355600"/>
                </a:lnTo>
                <a:close/>
              </a:path>
              <a:path w="76200" h="816990">
                <a:moveTo>
                  <a:pt x="44450" y="381000"/>
                </a:moveTo>
                <a:lnTo>
                  <a:pt x="31750" y="381000"/>
                </a:lnTo>
                <a:lnTo>
                  <a:pt x="31750" y="393700"/>
                </a:lnTo>
                <a:lnTo>
                  <a:pt x="44450" y="393700"/>
                </a:lnTo>
                <a:lnTo>
                  <a:pt x="44450" y="381000"/>
                </a:lnTo>
                <a:close/>
              </a:path>
              <a:path w="76200" h="816990">
                <a:moveTo>
                  <a:pt x="44450" y="406400"/>
                </a:moveTo>
                <a:lnTo>
                  <a:pt x="33908" y="406400"/>
                </a:lnTo>
                <a:lnTo>
                  <a:pt x="31750" y="408558"/>
                </a:lnTo>
                <a:lnTo>
                  <a:pt x="31750" y="419100"/>
                </a:lnTo>
                <a:lnTo>
                  <a:pt x="44450" y="419100"/>
                </a:lnTo>
                <a:lnTo>
                  <a:pt x="44450" y="414908"/>
                </a:lnTo>
                <a:lnTo>
                  <a:pt x="38100" y="414908"/>
                </a:lnTo>
                <a:lnTo>
                  <a:pt x="44450" y="408558"/>
                </a:lnTo>
                <a:lnTo>
                  <a:pt x="44450" y="406400"/>
                </a:lnTo>
                <a:close/>
              </a:path>
              <a:path w="76200" h="816990">
                <a:moveTo>
                  <a:pt x="44450" y="408558"/>
                </a:moveTo>
                <a:lnTo>
                  <a:pt x="38100" y="414908"/>
                </a:lnTo>
                <a:lnTo>
                  <a:pt x="44450" y="414908"/>
                </a:lnTo>
                <a:lnTo>
                  <a:pt x="44450" y="408558"/>
                </a:lnTo>
                <a:close/>
              </a:path>
              <a:path w="76200" h="816990">
                <a:moveTo>
                  <a:pt x="38100" y="402208"/>
                </a:moveTo>
                <a:lnTo>
                  <a:pt x="31750" y="402208"/>
                </a:lnTo>
                <a:lnTo>
                  <a:pt x="31750" y="408558"/>
                </a:lnTo>
                <a:lnTo>
                  <a:pt x="38100" y="402208"/>
                </a:lnTo>
                <a:close/>
              </a:path>
              <a:path w="76200" h="816990">
                <a:moveTo>
                  <a:pt x="44450" y="431800"/>
                </a:moveTo>
                <a:lnTo>
                  <a:pt x="31750" y="431800"/>
                </a:lnTo>
                <a:lnTo>
                  <a:pt x="31750" y="444500"/>
                </a:lnTo>
                <a:lnTo>
                  <a:pt x="44450" y="444500"/>
                </a:lnTo>
                <a:lnTo>
                  <a:pt x="44450" y="431800"/>
                </a:lnTo>
                <a:close/>
              </a:path>
              <a:path w="76200" h="816990">
                <a:moveTo>
                  <a:pt x="44450" y="457200"/>
                </a:moveTo>
                <a:lnTo>
                  <a:pt x="31750" y="457200"/>
                </a:lnTo>
                <a:lnTo>
                  <a:pt x="31750" y="469900"/>
                </a:lnTo>
                <a:lnTo>
                  <a:pt x="44450" y="469900"/>
                </a:lnTo>
                <a:lnTo>
                  <a:pt x="44450" y="457200"/>
                </a:lnTo>
                <a:close/>
              </a:path>
              <a:path w="76200" h="816990">
                <a:moveTo>
                  <a:pt x="44450" y="482600"/>
                </a:moveTo>
                <a:lnTo>
                  <a:pt x="31750" y="482600"/>
                </a:lnTo>
                <a:lnTo>
                  <a:pt x="31750" y="495300"/>
                </a:lnTo>
                <a:lnTo>
                  <a:pt x="44450" y="495300"/>
                </a:lnTo>
                <a:lnTo>
                  <a:pt x="44450" y="482600"/>
                </a:lnTo>
                <a:close/>
              </a:path>
              <a:path w="76200" h="816990">
                <a:moveTo>
                  <a:pt x="44450" y="508000"/>
                </a:moveTo>
                <a:lnTo>
                  <a:pt x="31750" y="508000"/>
                </a:lnTo>
                <a:lnTo>
                  <a:pt x="31750" y="520700"/>
                </a:lnTo>
                <a:lnTo>
                  <a:pt x="44450" y="520700"/>
                </a:lnTo>
                <a:lnTo>
                  <a:pt x="44450" y="508000"/>
                </a:lnTo>
                <a:close/>
              </a:path>
              <a:path w="76200" h="816990">
                <a:moveTo>
                  <a:pt x="44450" y="533400"/>
                </a:moveTo>
                <a:lnTo>
                  <a:pt x="31750" y="533400"/>
                </a:lnTo>
                <a:lnTo>
                  <a:pt x="31750" y="546100"/>
                </a:lnTo>
                <a:lnTo>
                  <a:pt x="44450" y="546100"/>
                </a:lnTo>
                <a:lnTo>
                  <a:pt x="44450" y="533400"/>
                </a:lnTo>
                <a:close/>
              </a:path>
              <a:path w="76200" h="816990">
                <a:moveTo>
                  <a:pt x="44450" y="558800"/>
                </a:moveTo>
                <a:lnTo>
                  <a:pt x="31750" y="558800"/>
                </a:lnTo>
                <a:lnTo>
                  <a:pt x="31750" y="571500"/>
                </a:lnTo>
                <a:lnTo>
                  <a:pt x="44450" y="571500"/>
                </a:lnTo>
                <a:lnTo>
                  <a:pt x="44450" y="558800"/>
                </a:lnTo>
                <a:close/>
              </a:path>
              <a:path w="76200" h="816990">
                <a:moveTo>
                  <a:pt x="44450" y="584200"/>
                </a:moveTo>
                <a:lnTo>
                  <a:pt x="31750" y="584200"/>
                </a:lnTo>
                <a:lnTo>
                  <a:pt x="31750" y="596900"/>
                </a:lnTo>
                <a:lnTo>
                  <a:pt x="44450" y="596900"/>
                </a:lnTo>
                <a:lnTo>
                  <a:pt x="44450" y="584200"/>
                </a:lnTo>
                <a:close/>
              </a:path>
              <a:path w="76200" h="816990">
                <a:moveTo>
                  <a:pt x="44450" y="609600"/>
                </a:moveTo>
                <a:lnTo>
                  <a:pt x="31750" y="609600"/>
                </a:lnTo>
                <a:lnTo>
                  <a:pt x="31750" y="622300"/>
                </a:lnTo>
                <a:lnTo>
                  <a:pt x="44450" y="622300"/>
                </a:lnTo>
                <a:lnTo>
                  <a:pt x="44450" y="609600"/>
                </a:lnTo>
                <a:close/>
              </a:path>
              <a:path w="76200" h="816990">
                <a:moveTo>
                  <a:pt x="44450" y="635000"/>
                </a:moveTo>
                <a:lnTo>
                  <a:pt x="31750" y="635000"/>
                </a:lnTo>
                <a:lnTo>
                  <a:pt x="31750" y="647700"/>
                </a:lnTo>
                <a:lnTo>
                  <a:pt x="44450" y="647700"/>
                </a:lnTo>
                <a:lnTo>
                  <a:pt x="44450" y="635000"/>
                </a:lnTo>
                <a:close/>
              </a:path>
              <a:path w="76200" h="816990">
                <a:moveTo>
                  <a:pt x="44450" y="660400"/>
                </a:moveTo>
                <a:lnTo>
                  <a:pt x="31750" y="660400"/>
                </a:lnTo>
                <a:lnTo>
                  <a:pt x="31750" y="673100"/>
                </a:lnTo>
                <a:lnTo>
                  <a:pt x="44450" y="673100"/>
                </a:lnTo>
                <a:lnTo>
                  <a:pt x="44450" y="660400"/>
                </a:lnTo>
                <a:close/>
              </a:path>
              <a:path w="76200" h="816990">
                <a:moveTo>
                  <a:pt x="44450" y="685800"/>
                </a:moveTo>
                <a:lnTo>
                  <a:pt x="31750" y="685800"/>
                </a:lnTo>
                <a:lnTo>
                  <a:pt x="31750" y="698500"/>
                </a:lnTo>
                <a:lnTo>
                  <a:pt x="44450" y="698500"/>
                </a:lnTo>
                <a:lnTo>
                  <a:pt x="44450" y="685800"/>
                </a:lnTo>
                <a:close/>
              </a:path>
              <a:path w="76200" h="816990">
                <a:moveTo>
                  <a:pt x="44450" y="711200"/>
                </a:moveTo>
                <a:lnTo>
                  <a:pt x="31750" y="711200"/>
                </a:lnTo>
                <a:lnTo>
                  <a:pt x="31750" y="723900"/>
                </a:lnTo>
                <a:lnTo>
                  <a:pt x="44450" y="723900"/>
                </a:lnTo>
                <a:lnTo>
                  <a:pt x="44450" y="711200"/>
                </a:lnTo>
                <a:close/>
              </a:path>
              <a:path w="76200" h="816990">
                <a:moveTo>
                  <a:pt x="31750" y="740790"/>
                </a:moveTo>
                <a:lnTo>
                  <a:pt x="0" y="740790"/>
                </a:lnTo>
                <a:lnTo>
                  <a:pt x="38100" y="816990"/>
                </a:lnTo>
                <a:lnTo>
                  <a:pt x="71945" y="749300"/>
                </a:lnTo>
                <a:lnTo>
                  <a:pt x="31750" y="749300"/>
                </a:lnTo>
                <a:lnTo>
                  <a:pt x="31750" y="740790"/>
                </a:lnTo>
                <a:close/>
              </a:path>
              <a:path w="76200" h="816990">
                <a:moveTo>
                  <a:pt x="44450" y="736600"/>
                </a:moveTo>
                <a:lnTo>
                  <a:pt x="31750" y="736600"/>
                </a:lnTo>
                <a:lnTo>
                  <a:pt x="31750" y="749300"/>
                </a:lnTo>
                <a:lnTo>
                  <a:pt x="44450" y="749300"/>
                </a:lnTo>
                <a:lnTo>
                  <a:pt x="44450" y="736600"/>
                </a:lnTo>
                <a:close/>
              </a:path>
              <a:path w="76200" h="816990">
                <a:moveTo>
                  <a:pt x="76200" y="740790"/>
                </a:moveTo>
                <a:lnTo>
                  <a:pt x="44450" y="740790"/>
                </a:lnTo>
                <a:lnTo>
                  <a:pt x="44450" y="749300"/>
                </a:lnTo>
                <a:lnTo>
                  <a:pt x="71945" y="749300"/>
                </a:lnTo>
                <a:lnTo>
                  <a:pt x="76200" y="740790"/>
                </a:lnTo>
                <a:close/>
              </a:path>
            </a:pathLst>
          </a:custGeom>
          <a:solidFill>
            <a:srgbClr val="1515FF"/>
          </a:solidFill>
          <a:ln w="9525">
            <a:noFill/>
            <a:round/>
            <a:headEnd/>
            <a:tailEnd/>
          </a:ln>
        </p:spPr>
        <p:txBody>
          <a:bodyPr lIns="0" tIns="0" rIns="0" bIns="0">
            <a:spAutoFit/>
          </a:bodyPr>
          <a:lstStyle/>
          <a:p>
            <a:endParaRPr lang="ru-RU"/>
          </a:p>
        </p:txBody>
      </p:sp>
      <p:sp>
        <p:nvSpPr>
          <p:cNvPr id="69674" name="object 55"/>
          <p:cNvSpPr>
            <a:spLocks noChangeArrowheads="1"/>
          </p:cNvSpPr>
          <p:nvPr/>
        </p:nvSpPr>
        <p:spPr bwMode="auto">
          <a:xfrm>
            <a:off x="4414838" y="2779713"/>
            <a:ext cx="447675" cy="619125"/>
          </a:xfrm>
          <a:prstGeom prst="rect">
            <a:avLst/>
          </a:prstGeom>
          <a:blipFill dpi="0" rotWithShape="1">
            <a:blip r:embed="rId27"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69675" name="object 57"/>
          <p:cNvSpPr>
            <a:spLocks noChangeArrowheads="1"/>
          </p:cNvSpPr>
          <p:nvPr/>
        </p:nvSpPr>
        <p:spPr bwMode="auto">
          <a:xfrm>
            <a:off x="4364038" y="3084513"/>
            <a:ext cx="449262" cy="619125"/>
          </a:xfrm>
          <a:prstGeom prst="rect">
            <a:avLst/>
          </a:prstGeom>
          <a:blipFill dpi="0" rotWithShape="1">
            <a:blip r:embed="rId27"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69676" name="object 58"/>
          <p:cNvSpPr txBox="1">
            <a:spLocks noChangeArrowheads="1"/>
          </p:cNvSpPr>
          <p:nvPr/>
        </p:nvSpPr>
        <p:spPr bwMode="auto">
          <a:xfrm>
            <a:off x="3581400" y="2895600"/>
            <a:ext cx="1143000" cy="609600"/>
          </a:xfrm>
          <a:prstGeom prst="rect">
            <a:avLst/>
          </a:prstGeom>
          <a:noFill/>
          <a:ln w="9525">
            <a:noFill/>
            <a:miter lim="800000"/>
            <a:headEnd/>
            <a:tailEnd/>
          </a:ln>
        </p:spPr>
        <p:txBody>
          <a:bodyPr lIns="0" tIns="0" rIns="0" bIns="0">
            <a:spAutoFit/>
          </a:bodyPr>
          <a:lstStyle/>
          <a:p>
            <a:pPr marL="12700"/>
            <a:r>
              <a:rPr lang="ru-RU" sz="2000" b="1" dirty="0" smtClean="0">
                <a:solidFill>
                  <a:srgbClr val="FFFFFF"/>
                </a:solidFill>
                <a:latin typeface="Arial" charset="0"/>
              </a:rPr>
              <a:t>340551,2</a:t>
            </a:r>
            <a:endParaRPr lang="ru-RU" sz="2000" dirty="0">
              <a:latin typeface="Arial" charset="0"/>
            </a:endParaRPr>
          </a:p>
          <a:p>
            <a:pPr marL="12700"/>
            <a:r>
              <a:rPr lang="ru-RU" sz="2000" b="1" dirty="0" smtClean="0">
                <a:solidFill>
                  <a:srgbClr val="FFFFFF"/>
                </a:solidFill>
                <a:latin typeface="Calibri" pitchFamily="34" charset="0"/>
              </a:rPr>
              <a:t>(</a:t>
            </a:r>
            <a:r>
              <a:rPr lang="ru-RU" sz="2000" b="1" dirty="0" smtClean="0">
                <a:solidFill>
                  <a:srgbClr val="FFFFFF"/>
                </a:solidFill>
                <a:latin typeface="Arial" charset="0"/>
              </a:rPr>
              <a:t>18,2</a:t>
            </a:r>
            <a:r>
              <a:rPr lang="ru-RU" sz="2000" b="1" dirty="0" smtClean="0">
                <a:solidFill>
                  <a:srgbClr val="FFFFFF"/>
                </a:solidFill>
                <a:latin typeface="Calibri" pitchFamily="34" charset="0"/>
              </a:rPr>
              <a:t>%)</a:t>
            </a:r>
            <a:endParaRPr lang="ru-RU" sz="2000" dirty="0">
              <a:latin typeface="Calibri" pitchFamily="34" charset="0"/>
            </a:endParaRPr>
          </a:p>
        </p:txBody>
      </p:sp>
      <p:graphicFrame>
        <p:nvGraphicFramePr>
          <p:cNvPr id="23624" name="Group 72"/>
          <p:cNvGraphicFramePr>
            <a:graphicFrameLocks noGrp="1"/>
          </p:cNvGraphicFramePr>
          <p:nvPr/>
        </p:nvGraphicFramePr>
        <p:xfrm>
          <a:off x="6248400" y="1600200"/>
          <a:ext cx="2749550" cy="2982913"/>
        </p:xfrm>
        <a:graphic>
          <a:graphicData uri="http://schemas.openxmlformats.org/drawingml/2006/table">
            <a:tbl>
              <a:tblPr/>
              <a:tblGrid>
                <a:gridCol w="1828800"/>
                <a:gridCol w="920750"/>
              </a:tblGrid>
              <a:tr h="53975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400" b="1" i="0" u="none" strike="noStrike" cap="none" normalizeH="0" baseline="0" dirty="0" smtClean="0">
                          <a:ln>
                            <a:noFill/>
                          </a:ln>
                          <a:solidFill>
                            <a:schemeClr val="tx1"/>
                          </a:solidFill>
                          <a:effectLst/>
                          <a:latin typeface="Calibri" pitchFamily="34" charset="0"/>
                        </a:rPr>
                        <a:t>Безвозмездные</a:t>
                      </a:r>
                      <a:endParaRPr kumimoji="0" lang="ru-RU" sz="1400" b="0" i="0" u="none" strike="noStrike" cap="none" normalizeH="0" baseline="0" dirty="0" smtClean="0">
                        <a:ln>
                          <a:noFill/>
                        </a:ln>
                        <a:solidFill>
                          <a:schemeClr val="tx1"/>
                        </a:solidFill>
                        <a:effectLst/>
                        <a:latin typeface="Calibri" pitchFamily="34" charset="0"/>
                      </a:endParaRPr>
                    </a:p>
                    <a:p>
                      <a:pPr marL="0" marR="0" lvl="0" indent="0" algn="ctr" defTabSz="914400" rtl="0" eaLnBrk="1" fontAlgn="base" latinLnBrk="0" hangingPunct="1">
                        <a:lnSpc>
                          <a:spcPct val="100000"/>
                        </a:lnSpc>
                        <a:spcBef>
                          <a:spcPct val="0"/>
                        </a:spcBef>
                        <a:spcAft>
                          <a:spcPct val="0"/>
                        </a:spcAft>
                        <a:buClrTx/>
                        <a:buSzTx/>
                        <a:buFontTx/>
                        <a:buNone/>
                        <a:tabLst/>
                      </a:pPr>
                      <a:r>
                        <a:rPr kumimoji="0" lang="ru-RU" sz="1400" b="1" i="0" u="none" strike="noStrike" cap="none" normalizeH="0" baseline="0" dirty="0" smtClean="0">
                          <a:ln>
                            <a:noFill/>
                          </a:ln>
                          <a:solidFill>
                            <a:schemeClr val="tx1"/>
                          </a:solidFill>
                          <a:effectLst/>
                          <a:latin typeface="Calibri" pitchFamily="34" charset="0"/>
                        </a:rPr>
                        <a:t>поступления</a:t>
                      </a:r>
                      <a:endParaRPr kumimoji="0" lang="ru-RU" sz="1400" b="0" i="0" u="none" strike="noStrike" cap="none" normalizeH="0" baseline="0" dirty="0" smtClean="0">
                        <a:ln>
                          <a:noFill/>
                        </a:ln>
                        <a:solidFill>
                          <a:schemeClr val="tx1"/>
                        </a:solidFill>
                        <a:effectLst/>
                        <a:latin typeface="Calibri" pitchFamily="34" charset="0"/>
                      </a:endParaRPr>
                    </a:p>
                  </a:txBody>
                  <a:tcPr marL="0" marR="0" marT="0"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a:noFill/>
                    </a:lnTlToBr>
                    <a:lnBlToTr>
                      <a:noFill/>
                    </a:lnBlToTr>
                    <a:solidFill>
                      <a:schemeClr val="accent3"/>
                    </a:solidFill>
                  </a:tcPr>
                </a:tc>
                <a:tc>
                  <a:txBody>
                    <a:bodyPr/>
                    <a:lstStyle/>
                    <a:p>
                      <a:pPr marL="136525" marR="0" lvl="0" indent="0" algn="l" defTabSz="914400" rtl="0" eaLnBrk="1" fontAlgn="base" latinLnBrk="0" hangingPunct="1">
                        <a:lnSpc>
                          <a:spcPct val="100000"/>
                        </a:lnSpc>
                        <a:spcBef>
                          <a:spcPct val="0"/>
                        </a:spcBef>
                        <a:spcAft>
                          <a:spcPct val="0"/>
                        </a:spcAft>
                        <a:buClrTx/>
                        <a:buSzTx/>
                        <a:buFontTx/>
                        <a:buNone/>
                        <a:tabLst/>
                      </a:pPr>
                      <a:r>
                        <a:rPr kumimoji="0" lang="ru-RU" sz="1400" b="1" i="0" u="none" strike="noStrike" cap="none" normalizeH="0" baseline="0" dirty="0" smtClean="0">
                          <a:ln>
                            <a:noFill/>
                          </a:ln>
                          <a:solidFill>
                            <a:schemeClr val="tx1"/>
                          </a:solidFill>
                          <a:effectLst/>
                          <a:latin typeface="Calibri" pitchFamily="34" charset="0"/>
                        </a:rPr>
                        <a:t>Сумма</a:t>
                      </a:r>
                      <a:endParaRPr kumimoji="0" lang="ru-RU" sz="1400" b="0" i="0" u="none" strike="noStrike" cap="none" normalizeH="0" baseline="0" dirty="0" smtClean="0">
                        <a:ln>
                          <a:noFill/>
                        </a:ln>
                        <a:solidFill>
                          <a:schemeClr val="tx1"/>
                        </a:solidFill>
                        <a:effectLst/>
                        <a:latin typeface="Calibri" pitchFamily="34" charset="0"/>
                      </a:endParaRPr>
                    </a:p>
                  </a:txBody>
                  <a:tcPr marL="0" marR="0" marT="0"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a:noFill/>
                    </a:lnTlToBr>
                    <a:lnBlToTr>
                      <a:noFill/>
                    </a:lnBlToTr>
                    <a:solidFill>
                      <a:schemeClr val="accent3"/>
                    </a:solidFill>
                  </a:tcPr>
                </a:tc>
              </a:tr>
              <a:tr h="450850">
                <a:tc>
                  <a:txBody>
                    <a:bodyPr/>
                    <a:lstStyle/>
                    <a:p>
                      <a:pPr marL="641350" marR="0" lvl="0" indent="0" algn="l"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dirty="0" smtClean="0">
                          <a:ln>
                            <a:noFill/>
                          </a:ln>
                          <a:solidFill>
                            <a:schemeClr val="tx1"/>
                          </a:solidFill>
                          <a:effectLst/>
                          <a:latin typeface="Calibri" pitchFamily="34" charset="0"/>
                        </a:rPr>
                        <a:t>Дотации</a:t>
                      </a:r>
                    </a:p>
                  </a:txBody>
                  <a:tcPr marL="0" marR="0" marT="0"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chemeClr val="accent3">
                        <a:lumMod val="60000"/>
                        <a:lumOff val="40000"/>
                      </a:schemeClr>
                    </a:solidFill>
                  </a:tcPr>
                </a:tc>
                <a:tc>
                  <a:txBody>
                    <a:bodyPr/>
                    <a:lstStyle/>
                    <a:p>
                      <a:pPr marL="130175" marR="0" lvl="0" indent="0" algn="l" defTabSz="914400" rtl="0" eaLnBrk="1" fontAlgn="base" latinLnBrk="0" hangingPunct="1">
                        <a:lnSpc>
                          <a:spcPct val="100000"/>
                        </a:lnSpc>
                        <a:spcBef>
                          <a:spcPct val="0"/>
                        </a:spcBef>
                        <a:spcAft>
                          <a:spcPct val="0"/>
                        </a:spcAft>
                        <a:buClrTx/>
                        <a:buSzTx/>
                        <a:buFontTx/>
                        <a:buNone/>
                        <a:tabLst/>
                      </a:pPr>
                      <a:r>
                        <a:rPr kumimoji="0" lang="ru-RU" sz="1200" b="0" i="0" u="none" strike="noStrike" cap="none" normalizeH="0" baseline="0" dirty="0" smtClean="0">
                          <a:ln>
                            <a:noFill/>
                          </a:ln>
                          <a:solidFill>
                            <a:schemeClr val="tx1"/>
                          </a:solidFill>
                          <a:effectLst/>
                          <a:latin typeface="Arial" charset="0"/>
                        </a:rPr>
                        <a:t>89641,0</a:t>
                      </a:r>
                    </a:p>
                  </a:txBody>
                  <a:tcPr marL="0" marR="0" marT="0"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chemeClr val="accent3">
                        <a:lumMod val="60000"/>
                        <a:lumOff val="40000"/>
                      </a:schemeClr>
                    </a:solidFill>
                  </a:tcPr>
                </a:tc>
              </a:tr>
              <a:tr h="371475">
                <a:tc>
                  <a:txBody>
                    <a:bodyPr/>
                    <a:lstStyle/>
                    <a:p>
                      <a:pPr marL="552450" marR="0" lvl="0" indent="0" algn="l"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dirty="0" smtClean="0">
                          <a:ln>
                            <a:noFill/>
                          </a:ln>
                          <a:solidFill>
                            <a:schemeClr val="tx1"/>
                          </a:solidFill>
                          <a:effectLst/>
                          <a:latin typeface="Calibri" pitchFamily="34" charset="0"/>
                        </a:rPr>
                        <a:t>Субвенции</a:t>
                      </a:r>
                    </a:p>
                  </a:txBody>
                  <a:tcPr marL="0" marR="0" marT="0"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chemeClr val="accent3">
                        <a:lumMod val="60000"/>
                        <a:lumOff val="40000"/>
                      </a:schemeClr>
                    </a:solidFill>
                  </a:tcPr>
                </a:tc>
                <a:tc>
                  <a:txBody>
                    <a:bodyPr/>
                    <a:lstStyle/>
                    <a:p>
                      <a:pPr marL="130175" marR="0" lvl="0" indent="0" algn="l" defTabSz="914400" rtl="0" eaLnBrk="1" fontAlgn="base" latinLnBrk="0" hangingPunct="1">
                        <a:lnSpc>
                          <a:spcPct val="100000"/>
                        </a:lnSpc>
                        <a:spcBef>
                          <a:spcPct val="0"/>
                        </a:spcBef>
                        <a:spcAft>
                          <a:spcPct val="0"/>
                        </a:spcAft>
                        <a:buClrTx/>
                        <a:buSzTx/>
                        <a:buFontTx/>
                        <a:buNone/>
                        <a:tabLst/>
                      </a:pPr>
                      <a:r>
                        <a:rPr kumimoji="0" lang="ru-RU" sz="1200" b="0" i="0" u="none" strike="noStrike" cap="none" normalizeH="0" baseline="0" dirty="0" smtClean="0">
                          <a:ln>
                            <a:noFill/>
                          </a:ln>
                          <a:solidFill>
                            <a:schemeClr val="tx1"/>
                          </a:solidFill>
                          <a:effectLst/>
                          <a:latin typeface="Arial" charset="0"/>
                        </a:rPr>
                        <a:t>359611,7</a:t>
                      </a:r>
                    </a:p>
                  </a:txBody>
                  <a:tcPr marL="0" marR="0" marT="0"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chemeClr val="accent3">
                        <a:lumMod val="60000"/>
                        <a:lumOff val="40000"/>
                      </a:schemeClr>
                    </a:solidFill>
                  </a:tcPr>
                </a:tc>
              </a:tr>
              <a:tr h="371475">
                <a:tc>
                  <a:txBody>
                    <a:bodyPr/>
                    <a:lstStyle/>
                    <a:p>
                      <a:pPr marL="598488" marR="0" lvl="0" indent="0" algn="l"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dirty="0" smtClean="0">
                          <a:ln>
                            <a:noFill/>
                          </a:ln>
                          <a:solidFill>
                            <a:schemeClr val="tx1"/>
                          </a:solidFill>
                          <a:effectLst/>
                          <a:latin typeface="Calibri" pitchFamily="34" charset="0"/>
                        </a:rPr>
                        <a:t>Субсидии</a:t>
                      </a:r>
                    </a:p>
                  </a:txBody>
                  <a:tcPr marL="0" marR="0" marT="0"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chemeClr val="accent3">
                        <a:lumMod val="60000"/>
                        <a:lumOff val="40000"/>
                      </a:schemeClr>
                    </a:solidFill>
                  </a:tcPr>
                </a:tc>
                <a:tc>
                  <a:txBody>
                    <a:bodyPr/>
                    <a:lstStyle/>
                    <a:p>
                      <a:pPr marL="193675" marR="0" lvl="0" indent="0" algn="l" defTabSz="914400" rtl="0" eaLnBrk="1" fontAlgn="base" latinLnBrk="0" hangingPunct="1">
                        <a:lnSpc>
                          <a:spcPct val="100000"/>
                        </a:lnSpc>
                        <a:spcBef>
                          <a:spcPct val="0"/>
                        </a:spcBef>
                        <a:spcAft>
                          <a:spcPct val="0"/>
                        </a:spcAft>
                        <a:buClrTx/>
                        <a:buSzTx/>
                        <a:buFontTx/>
                        <a:buNone/>
                        <a:tabLst/>
                      </a:pPr>
                      <a:r>
                        <a:rPr kumimoji="0" lang="ru-RU" sz="1200" b="0" i="0" u="none" strike="noStrike" cap="none" normalizeH="0" baseline="0" dirty="0" smtClean="0">
                          <a:ln>
                            <a:noFill/>
                          </a:ln>
                          <a:solidFill>
                            <a:schemeClr val="tx1"/>
                          </a:solidFill>
                          <a:effectLst/>
                          <a:latin typeface="Arial" charset="0"/>
                        </a:rPr>
                        <a:t>988855,5</a:t>
                      </a:r>
                    </a:p>
                  </a:txBody>
                  <a:tcPr marL="0" marR="0" marT="0"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chemeClr val="accent3">
                        <a:lumMod val="60000"/>
                        <a:lumOff val="40000"/>
                      </a:schemeClr>
                    </a:solidFill>
                  </a:tcPr>
                </a:tc>
              </a:tr>
              <a:tr h="517525">
                <a:tc>
                  <a:txBody>
                    <a:bodyPr/>
                    <a:lstStyle/>
                    <a:p>
                      <a:pPr marL="517525" marR="0" lvl="0" indent="-393700" algn="l"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smtClean="0">
                          <a:ln>
                            <a:noFill/>
                          </a:ln>
                          <a:solidFill>
                            <a:schemeClr val="tx1"/>
                          </a:solidFill>
                          <a:effectLst/>
                          <a:latin typeface="Calibri" pitchFamily="34" charset="0"/>
                        </a:rPr>
                        <a:t>Иные межбюджетные трансферты</a:t>
                      </a:r>
                    </a:p>
                  </a:txBody>
                  <a:tcPr marL="0" marR="0" marT="0"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chemeClr val="accent3">
                        <a:lumMod val="60000"/>
                        <a:lumOff val="40000"/>
                      </a:schemeClr>
                    </a:solidFill>
                  </a:tcPr>
                </a:tc>
                <a:tc>
                  <a:txBody>
                    <a:bodyPr/>
                    <a:lstStyle/>
                    <a:p>
                      <a:pPr marL="193675" marR="0" lvl="0" indent="0" algn="l" defTabSz="914400" rtl="0" eaLnBrk="1" fontAlgn="base" latinLnBrk="0" hangingPunct="1">
                        <a:lnSpc>
                          <a:spcPct val="100000"/>
                        </a:lnSpc>
                        <a:spcBef>
                          <a:spcPct val="0"/>
                        </a:spcBef>
                        <a:spcAft>
                          <a:spcPct val="0"/>
                        </a:spcAft>
                        <a:buClrTx/>
                        <a:buSzTx/>
                        <a:buFontTx/>
                        <a:buNone/>
                        <a:tabLst/>
                      </a:pPr>
                      <a:r>
                        <a:rPr kumimoji="0" lang="ru-RU" sz="1200" b="0" i="0" u="none" strike="noStrike" cap="none" normalizeH="0" baseline="0" dirty="0" smtClean="0">
                          <a:ln>
                            <a:noFill/>
                          </a:ln>
                          <a:solidFill>
                            <a:schemeClr val="tx1"/>
                          </a:solidFill>
                          <a:effectLst/>
                          <a:latin typeface="Arial" charset="0"/>
                        </a:rPr>
                        <a:t>21981,6</a:t>
                      </a:r>
                    </a:p>
                  </a:txBody>
                  <a:tcPr marL="0" marR="0" marT="0"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chemeClr val="accent3">
                        <a:lumMod val="60000"/>
                        <a:lumOff val="40000"/>
                      </a:schemeClr>
                    </a:solidFill>
                  </a:tcPr>
                </a:tc>
              </a:tr>
              <a:tr h="731838">
                <a:tc>
                  <a:txBody>
                    <a:bodyPr/>
                    <a:lstStyle/>
                    <a:p>
                      <a:pPr marL="368300" marR="0" lvl="0" indent="0" algn="ctr"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smtClean="0">
                          <a:ln>
                            <a:noFill/>
                          </a:ln>
                          <a:solidFill>
                            <a:schemeClr val="tx1"/>
                          </a:solidFill>
                          <a:effectLst/>
                          <a:latin typeface="Calibri" pitchFamily="34" charset="0"/>
                        </a:rPr>
                        <a:t>Прочие безвозмездные поступления</a:t>
                      </a:r>
                    </a:p>
                  </a:txBody>
                  <a:tcPr marL="0" marR="0" marT="0"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chemeClr val="accent3">
                        <a:lumMod val="60000"/>
                        <a:lumOff val="40000"/>
                      </a:schemeClr>
                    </a:solidFill>
                  </a:tcPr>
                </a:tc>
                <a:tc>
                  <a:txBody>
                    <a:bodyPr/>
                    <a:lstStyle/>
                    <a:p>
                      <a:pPr marL="239713" marR="0" lvl="0" indent="0" algn="l" defTabSz="914400" rtl="0" eaLnBrk="1" fontAlgn="base" latinLnBrk="0" hangingPunct="1">
                        <a:lnSpc>
                          <a:spcPct val="100000"/>
                        </a:lnSpc>
                        <a:spcBef>
                          <a:spcPct val="0"/>
                        </a:spcBef>
                        <a:spcAft>
                          <a:spcPct val="0"/>
                        </a:spcAft>
                        <a:buClrTx/>
                        <a:buSzTx/>
                        <a:buFontTx/>
                        <a:buNone/>
                        <a:tabLst/>
                      </a:pPr>
                      <a:r>
                        <a:rPr kumimoji="0" lang="ru-RU" sz="1200" b="0" i="0" u="none" strike="noStrike" cap="none" normalizeH="0" baseline="0" dirty="0" smtClean="0">
                          <a:ln>
                            <a:noFill/>
                          </a:ln>
                          <a:solidFill>
                            <a:schemeClr val="tx1"/>
                          </a:solidFill>
                          <a:effectLst/>
                          <a:latin typeface="Arial" charset="0"/>
                        </a:rPr>
                        <a:t>702,0</a:t>
                      </a:r>
                    </a:p>
                  </a:txBody>
                  <a:tcPr marL="0" marR="0" marT="0"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chemeClr val="accent3">
                        <a:lumMod val="60000"/>
                        <a:lumOff val="40000"/>
                      </a:schemeClr>
                    </a:solidFill>
                  </a:tcPr>
                </a:tc>
              </a:tr>
            </a:tbl>
          </a:graphicData>
        </a:graphic>
      </p:graphicFrame>
      <p:sp>
        <p:nvSpPr>
          <p:cNvPr id="60" name="Прямоугольник 59"/>
          <p:cNvSpPr/>
          <p:nvPr/>
        </p:nvSpPr>
        <p:spPr>
          <a:xfrm>
            <a:off x="1219200" y="0"/>
            <a:ext cx="7086600" cy="762000"/>
          </a:xfrm>
          <a:prstGeom prst="rect">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dirty="0">
                <a:solidFill>
                  <a:schemeClr val="tx1">
                    <a:lumMod val="85000"/>
                    <a:lumOff val="15000"/>
                  </a:schemeClr>
                </a:solidFill>
              </a:rPr>
              <a:t>Структура доходов бюджета муниципального района на </a:t>
            </a:r>
            <a:r>
              <a:rPr lang="ru-RU" dirty="0" smtClean="0">
                <a:solidFill>
                  <a:schemeClr val="tx1">
                    <a:lumMod val="85000"/>
                    <a:lumOff val="15000"/>
                  </a:schemeClr>
                </a:solidFill>
              </a:rPr>
              <a:t>2020 </a:t>
            </a:r>
            <a:r>
              <a:rPr lang="ru-RU" dirty="0">
                <a:solidFill>
                  <a:schemeClr val="tx1">
                    <a:lumMod val="85000"/>
                    <a:lumOff val="15000"/>
                  </a:schemeClr>
                </a:solidFill>
              </a:rPr>
              <a:t>год</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7" name="object 4"/>
          <p:cNvSpPr>
            <a:spLocks noChangeArrowheads="1"/>
          </p:cNvSpPr>
          <p:nvPr/>
        </p:nvSpPr>
        <p:spPr bwMode="auto">
          <a:xfrm>
            <a:off x="0" y="1960563"/>
            <a:ext cx="6434138" cy="3597275"/>
          </a:xfrm>
          <a:prstGeom prst="rect">
            <a:avLst/>
          </a:prstGeom>
          <a:blipFill dpi="0" rotWithShape="1">
            <a:blip r:embed="rId2"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0658" name="object 5"/>
          <p:cNvSpPr>
            <a:spLocks noChangeArrowheads="1"/>
          </p:cNvSpPr>
          <p:nvPr/>
        </p:nvSpPr>
        <p:spPr bwMode="auto">
          <a:xfrm>
            <a:off x="1217613" y="2233613"/>
            <a:ext cx="5003800" cy="2462212"/>
          </a:xfrm>
          <a:prstGeom prst="rect">
            <a:avLst/>
          </a:prstGeom>
          <a:blipFill dpi="0" rotWithShape="1">
            <a:blip r:embed="rId3"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0659" name="object 6"/>
          <p:cNvSpPr>
            <a:spLocks noChangeArrowheads="1"/>
          </p:cNvSpPr>
          <p:nvPr/>
        </p:nvSpPr>
        <p:spPr bwMode="auto">
          <a:xfrm>
            <a:off x="3359150" y="2432050"/>
            <a:ext cx="2830513" cy="1784350"/>
          </a:xfrm>
          <a:prstGeom prst="rect">
            <a:avLst/>
          </a:prstGeom>
          <a:blipFill dpi="0" rotWithShape="1">
            <a:blip r:embed="rId4"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0660" name="object 8"/>
          <p:cNvSpPr>
            <a:spLocks noChangeArrowheads="1"/>
          </p:cNvSpPr>
          <p:nvPr/>
        </p:nvSpPr>
        <p:spPr bwMode="auto">
          <a:xfrm>
            <a:off x="2811463" y="2703513"/>
            <a:ext cx="531812" cy="738187"/>
          </a:xfrm>
          <a:prstGeom prst="rect">
            <a:avLst/>
          </a:prstGeom>
          <a:blipFill dpi="0" rotWithShape="1">
            <a:blip r:embed="rId5"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0661" name="object 10"/>
          <p:cNvSpPr>
            <a:spLocks noChangeArrowheads="1"/>
          </p:cNvSpPr>
          <p:nvPr/>
        </p:nvSpPr>
        <p:spPr bwMode="auto">
          <a:xfrm>
            <a:off x="2752725" y="3068638"/>
            <a:ext cx="531813" cy="738187"/>
          </a:xfrm>
          <a:prstGeom prst="rect">
            <a:avLst/>
          </a:prstGeom>
          <a:blipFill dpi="0" rotWithShape="1">
            <a:blip r:embed="rId5"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0662" name="object 11"/>
          <p:cNvSpPr txBox="1">
            <a:spLocks noChangeArrowheads="1"/>
          </p:cNvSpPr>
          <p:nvPr/>
        </p:nvSpPr>
        <p:spPr bwMode="auto">
          <a:xfrm>
            <a:off x="1600200" y="2971800"/>
            <a:ext cx="1676400" cy="677863"/>
          </a:xfrm>
          <a:prstGeom prst="rect">
            <a:avLst/>
          </a:prstGeom>
          <a:noFill/>
          <a:ln w="9525">
            <a:noFill/>
            <a:miter lim="800000"/>
            <a:headEnd/>
            <a:tailEnd/>
          </a:ln>
        </p:spPr>
        <p:txBody>
          <a:bodyPr lIns="0" tIns="0" rIns="0" bIns="0">
            <a:spAutoFit/>
          </a:bodyPr>
          <a:lstStyle/>
          <a:p>
            <a:pPr marL="12700"/>
            <a:r>
              <a:rPr lang="ru-RU" sz="2000" b="1" dirty="0" smtClean="0">
                <a:solidFill>
                  <a:srgbClr val="FFFFFF"/>
                </a:solidFill>
                <a:latin typeface="Arial" charset="0"/>
              </a:rPr>
              <a:t>844774,97</a:t>
            </a:r>
            <a:endParaRPr lang="ru-RU" sz="2000" dirty="0">
              <a:latin typeface="Arial" charset="0"/>
            </a:endParaRPr>
          </a:p>
          <a:p>
            <a:pPr marL="12700"/>
            <a:r>
              <a:rPr lang="ru-RU" sz="2400" b="1" dirty="0" smtClean="0">
                <a:solidFill>
                  <a:srgbClr val="FFFFFF"/>
                </a:solidFill>
                <a:latin typeface="Calibri" pitchFamily="34" charset="0"/>
              </a:rPr>
              <a:t>(66,9%)</a:t>
            </a:r>
            <a:endParaRPr lang="ru-RU" sz="2400" dirty="0">
              <a:latin typeface="Calibri" pitchFamily="34" charset="0"/>
            </a:endParaRPr>
          </a:p>
        </p:txBody>
      </p:sp>
      <p:sp>
        <p:nvSpPr>
          <p:cNvPr id="70663" name="object 13"/>
          <p:cNvSpPr>
            <a:spLocks noChangeArrowheads="1"/>
          </p:cNvSpPr>
          <p:nvPr/>
        </p:nvSpPr>
        <p:spPr bwMode="auto">
          <a:xfrm>
            <a:off x="1030288" y="2941638"/>
            <a:ext cx="511175" cy="706437"/>
          </a:xfrm>
          <a:prstGeom prst="rect">
            <a:avLst/>
          </a:prstGeom>
          <a:blipFill dpi="0" rotWithShape="1">
            <a:blip r:embed="rId6"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0664" name="object 15"/>
          <p:cNvSpPr>
            <a:spLocks noChangeArrowheads="1"/>
          </p:cNvSpPr>
          <p:nvPr/>
        </p:nvSpPr>
        <p:spPr bwMode="auto">
          <a:xfrm>
            <a:off x="935038" y="3292475"/>
            <a:ext cx="511175" cy="706438"/>
          </a:xfrm>
          <a:prstGeom prst="rect">
            <a:avLst/>
          </a:prstGeom>
          <a:blipFill dpi="0" rotWithShape="1">
            <a:blip r:embed="rId6"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0665" name="object 16"/>
          <p:cNvSpPr txBox="1">
            <a:spLocks noChangeArrowheads="1"/>
          </p:cNvSpPr>
          <p:nvPr/>
        </p:nvSpPr>
        <p:spPr bwMode="auto">
          <a:xfrm>
            <a:off x="152400" y="3048000"/>
            <a:ext cx="1219200" cy="655638"/>
          </a:xfrm>
          <a:prstGeom prst="rect">
            <a:avLst/>
          </a:prstGeom>
          <a:noFill/>
          <a:ln w="9525">
            <a:noFill/>
            <a:miter lim="800000"/>
            <a:headEnd/>
            <a:tailEnd/>
          </a:ln>
        </p:spPr>
        <p:txBody>
          <a:bodyPr lIns="0" tIns="0" rIns="0" bIns="0">
            <a:spAutoFit/>
          </a:bodyPr>
          <a:lstStyle/>
          <a:p>
            <a:pPr algn="ctr"/>
            <a:r>
              <a:rPr lang="ru-RU" sz="2000" b="1" dirty="0" smtClean="0">
                <a:solidFill>
                  <a:srgbClr val="FFFFFF"/>
                </a:solidFill>
                <a:latin typeface="Arial" charset="0"/>
              </a:rPr>
              <a:t>1262744,8</a:t>
            </a:r>
            <a:endParaRPr lang="ru-RU" sz="2000" dirty="0">
              <a:latin typeface="Arial" charset="0"/>
            </a:endParaRPr>
          </a:p>
          <a:p>
            <a:pPr algn="ctr"/>
            <a:r>
              <a:rPr lang="ru-RU" sz="2300" b="1" dirty="0">
                <a:solidFill>
                  <a:srgbClr val="FFFFFF"/>
                </a:solidFill>
                <a:latin typeface="Calibri" pitchFamily="34" charset="0"/>
              </a:rPr>
              <a:t>(100%)</a:t>
            </a:r>
            <a:endParaRPr lang="ru-RU" sz="2300" dirty="0">
              <a:latin typeface="Calibri" pitchFamily="34" charset="0"/>
            </a:endParaRPr>
          </a:p>
        </p:txBody>
      </p:sp>
      <p:sp>
        <p:nvSpPr>
          <p:cNvPr id="70666" name="object 17"/>
          <p:cNvSpPr>
            <a:spLocks noChangeArrowheads="1"/>
          </p:cNvSpPr>
          <p:nvPr/>
        </p:nvSpPr>
        <p:spPr bwMode="auto">
          <a:xfrm>
            <a:off x="4676775" y="2767013"/>
            <a:ext cx="1471613" cy="930275"/>
          </a:xfrm>
          <a:prstGeom prst="rect">
            <a:avLst/>
          </a:prstGeom>
          <a:blipFill dpi="0" rotWithShape="1">
            <a:blip r:embed="rId7"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0667" name="object 18"/>
          <p:cNvSpPr txBox="1">
            <a:spLocks noChangeArrowheads="1"/>
          </p:cNvSpPr>
          <p:nvPr/>
        </p:nvSpPr>
        <p:spPr bwMode="auto">
          <a:xfrm>
            <a:off x="7734300" y="866775"/>
            <a:ext cx="1282700" cy="277813"/>
          </a:xfrm>
          <a:prstGeom prst="rect">
            <a:avLst/>
          </a:prstGeom>
          <a:noFill/>
          <a:ln w="9525">
            <a:noFill/>
            <a:miter lim="800000"/>
            <a:headEnd/>
            <a:tailEnd/>
          </a:ln>
        </p:spPr>
        <p:txBody>
          <a:bodyPr lIns="0" tIns="0" rIns="0" bIns="0">
            <a:spAutoFit/>
          </a:bodyPr>
          <a:lstStyle/>
          <a:p>
            <a:pPr marL="12700"/>
            <a:r>
              <a:rPr lang="ru-RU" b="1" i="1">
                <a:latin typeface="Calibri" pitchFamily="34" charset="0"/>
              </a:rPr>
              <a:t>Тыс. рублей</a:t>
            </a:r>
            <a:endParaRPr lang="ru-RU">
              <a:latin typeface="Calibri" pitchFamily="34" charset="0"/>
            </a:endParaRPr>
          </a:p>
        </p:txBody>
      </p:sp>
      <p:sp>
        <p:nvSpPr>
          <p:cNvPr id="70668" name="object 20"/>
          <p:cNvSpPr>
            <a:spLocks noChangeArrowheads="1"/>
          </p:cNvSpPr>
          <p:nvPr/>
        </p:nvSpPr>
        <p:spPr bwMode="auto">
          <a:xfrm>
            <a:off x="5626100" y="2719388"/>
            <a:ext cx="406400" cy="558800"/>
          </a:xfrm>
          <a:prstGeom prst="rect">
            <a:avLst/>
          </a:prstGeom>
          <a:blipFill dpi="0" rotWithShape="1">
            <a:blip r:embed="rId8"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0669" name="object 23"/>
          <p:cNvSpPr txBox="1">
            <a:spLocks noChangeArrowheads="1"/>
          </p:cNvSpPr>
          <p:nvPr/>
        </p:nvSpPr>
        <p:spPr bwMode="auto">
          <a:xfrm>
            <a:off x="5029200" y="2895600"/>
            <a:ext cx="838200" cy="554038"/>
          </a:xfrm>
          <a:prstGeom prst="rect">
            <a:avLst/>
          </a:prstGeom>
          <a:noFill/>
          <a:ln w="9525">
            <a:noFill/>
            <a:miter lim="800000"/>
            <a:headEnd/>
            <a:tailEnd/>
          </a:ln>
        </p:spPr>
        <p:txBody>
          <a:bodyPr lIns="0" tIns="0" rIns="0" bIns="0">
            <a:spAutoFit/>
          </a:bodyPr>
          <a:lstStyle/>
          <a:p>
            <a:pPr marL="12700"/>
            <a:r>
              <a:rPr lang="ru-RU" b="1" dirty="0">
                <a:solidFill>
                  <a:srgbClr val="FFFFFF"/>
                </a:solidFill>
                <a:latin typeface="Calibri" pitchFamily="34" charset="0"/>
              </a:rPr>
              <a:t> </a:t>
            </a:r>
            <a:r>
              <a:rPr lang="ru-RU" b="1" dirty="0" smtClean="0">
                <a:solidFill>
                  <a:srgbClr val="FFFFFF"/>
                </a:solidFill>
                <a:latin typeface="Calibri" pitchFamily="34" charset="0"/>
              </a:rPr>
              <a:t>68395,6</a:t>
            </a:r>
            <a:endParaRPr lang="ru-RU" dirty="0">
              <a:latin typeface="Arial" charset="0"/>
            </a:endParaRPr>
          </a:p>
          <a:p>
            <a:pPr marL="12700"/>
            <a:r>
              <a:rPr lang="ru-RU" b="1" dirty="0" smtClean="0">
                <a:solidFill>
                  <a:srgbClr val="FFFFFF"/>
                </a:solidFill>
                <a:latin typeface="Calibri" pitchFamily="34" charset="0"/>
              </a:rPr>
              <a:t>(5,4%)</a:t>
            </a:r>
            <a:endParaRPr lang="ru-RU" dirty="0">
              <a:latin typeface="Calibri" pitchFamily="34" charset="0"/>
            </a:endParaRPr>
          </a:p>
        </p:txBody>
      </p:sp>
      <p:sp>
        <p:nvSpPr>
          <p:cNvPr id="70670" name="object 24"/>
          <p:cNvSpPr>
            <a:spLocks noChangeArrowheads="1"/>
          </p:cNvSpPr>
          <p:nvPr/>
        </p:nvSpPr>
        <p:spPr bwMode="auto">
          <a:xfrm>
            <a:off x="4530725" y="5622925"/>
            <a:ext cx="1524000" cy="366713"/>
          </a:xfrm>
          <a:prstGeom prst="rect">
            <a:avLst/>
          </a:prstGeom>
          <a:blipFill dpi="0" rotWithShape="1">
            <a:blip r:embed="rId9"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0671" name="object 25"/>
          <p:cNvSpPr>
            <a:spLocks noChangeArrowheads="1"/>
          </p:cNvSpPr>
          <p:nvPr/>
        </p:nvSpPr>
        <p:spPr bwMode="auto">
          <a:xfrm>
            <a:off x="4379913" y="5100638"/>
            <a:ext cx="1824037" cy="854075"/>
          </a:xfrm>
          <a:prstGeom prst="rect">
            <a:avLst/>
          </a:prstGeom>
          <a:blipFill dpi="0" rotWithShape="1">
            <a:blip r:embed="rId10"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0672" name="object 26"/>
          <p:cNvSpPr>
            <a:spLocks noChangeArrowheads="1"/>
          </p:cNvSpPr>
          <p:nvPr/>
        </p:nvSpPr>
        <p:spPr bwMode="auto">
          <a:xfrm>
            <a:off x="4356100" y="5103813"/>
            <a:ext cx="1931988" cy="923925"/>
          </a:xfrm>
          <a:prstGeom prst="rect">
            <a:avLst/>
          </a:prstGeom>
          <a:blipFill dpi="0" rotWithShape="1">
            <a:blip r:embed="rId11"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0673" name="object 27"/>
          <p:cNvSpPr>
            <a:spLocks noChangeArrowheads="1"/>
          </p:cNvSpPr>
          <p:nvPr/>
        </p:nvSpPr>
        <p:spPr bwMode="auto">
          <a:xfrm>
            <a:off x="4427538" y="5126038"/>
            <a:ext cx="1728787" cy="757237"/>
          </a:xfrm>
          <a:prstGeom prst="rect">
            <a:avLst/>
          </a:prstGeom>
          <a:blipFill dpi="0" rotWithShape="1">
            <a:blip r:embed="rId12"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0674" name="object 28"/>
          <p:cNvSpPr>
            <a:spLocks/>
          </p:cNvSpPr>
          <p:nvPr/>
        </p:nvSpPr>
        <p:spPr bwMode="auto">
          <a:xfrm>
            <a:off x="4427538" y="5126038"/>
            <a:ext cx="1728787" cy="757237"/>
          </a:xfrm>
          <a:custGeom>
            <a:avLst/>
            <a:gdLst>
              <a:gd name="T0" fmla="*/ 0 w 1728215"/>
              <a:gd name="T1" fmla="*/ 747234 h 758012"/>
              <a:gd name="T2" fmla="*/ 1736240 w 1728215"/>
              <a:gd name="T3" fmla="*/ 747234 h 758012"/>
              <a:gd name="T4" fmla="*/ 1736240 w 1728215"/>
              <a:gd name="T5" fmla="*/ 0 h 758012"/>
              <a:gd name="T6" fmla="*/ 0 w 1728215"/>
              <a:gd name="T7" fmla="*/ 0 h 758012"/>
              <a:gd name="T8" fmla="*/ 0 w 1728215"/>
              <a:gd name="T9" fmla="*/ 747234 h 758012"/>
              <a:gd name="T10" fmla="*/ 0 60000 65536"/>
              <a:gd name="T11" fmla="*/ 0 60000 65536"/>
              <a:gd name="T12" fmla="*/ 0 60000 65536"/>
              <a:gd name="T13" fmla="*/ 0 60000 65536"/>
              <a:gd name="T14" fmla="*/ 0 60000 65536"/>
              <a:gd name="T15" fmla="*/ 0 w 1728215"/>
              <a:gd name="T16" fmla="*/ 0 h 758012"/>
              <a:gd name="T17" fmla="*/ 1728215 w 1728215"/>
              <a:gd name="T18" fmla="*/ 758012 h 758012"/>
            </a:gdLst>
            <a:ahLst/>
            <a:cxnLst>
              <a:cxn ang="T10">
                <a:pos x="T0" y="T1"/>
              </a:cxn>
              <a:cxn ang="T11">
                <a:pos x="T2" y="T3"/>
              </a:cxn>
              <a:cxn ang="T12">
                <a:pos x="T4" y="T5"/>
              </a:cxn>
              <a:cxn ang="T13">
                <a:pos x="T6" y="T7"/>
              </a:cxn>
              <a:cxn ang="T14">
                <a:pos x="T8" y="T9"/>
              </a:cxn>
            </a:cxnLst>
            <a:rect l="T15" t="T16" r="T17" b="T18"/>
            <a:pathLst>
              <a:path w="1728215" h="758012">
                <a:moveTo>
                  <a:pt x="0" y="758012"/>
                </a:moveTo>
                <a:lnTo>
                  <a:pt x="1728215" y="758012"/>
                </a:lnTo>
                <a:lnTo>
                  <a:pt x="1728215" y="0"/>
                </a:lnTo>
                <a:lnTo>
                  <a:pt x="0" y="0"/>
                </a:lnTo>
                <a:lnTo>
                  <a:pt x="0" y="758012"/>
                </a:lnTo>
                <a:close/>
              </a:path>
            </a:pathLst>
          </a:custGeom>
          <a:noFill/>
          <a:ln w="9525">
            <a:solidFill>
              <a:srgbClr val="BD4A47"/>
            </a:solidFill>
            <a:round/>
            <a:headEnd/>
            <a:tailEnd/>
          </a:ln>
        </p:spPr>
        <p:txBody>
          <a:bodyPr lIns="0" tIns="0" rIns="0" bIns="0">
            <a:spAutoFit/>
          </a:bodyPr>
          <a:lstStyle/>
          <a:p>
            <a:endParaRPr lang="ru-RU"/>
          </a:p>
        </p:txBody>
      </p:sp>
      <p:sp>
        <p:nvSpPr>
          <p:cNvPr id="70675" name="object 29"/>
          <p:cNvSpPr>
            <a:spLocks noChangeArrowheads="1"/>
          </p:cNvSpPr>
          <p:nvPr/>
        </p:nvSpPr>
        <p:spPr bwMode="auto">
          <a:xfrm>
            <a:off x="3540125" y="1341438"/>
            <a:ext cx="1778000" cy="365125"/>
          </a:xfrm>
          <a:prstGeom prst="rect">
            <a:avLst/>
          </a:prstGeom>
          <a:blipFill dpi="0" rotWithShape="1">
            <a:blip r:embed="rId13"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0676" name="object 30"/>
          <p:cNvSpPr>
            <a:spLocks noChangeArrowheads="1"/>
          </p:cNvSpPr>
          <p:nvPr/>
        </p:nvSpPr>
        <p:spPr bwMode="auto">
          <a:xfrm>
            <a:off x="3371850" y="811213"/>
            <a:ext cx="2111375" cy="852487"/>
          </a:xfrm>
          <a:prstGeom prst="rect">
            <a:avLst/>
          </a:prstGeom>
          <a:blipFill dpi="0" rotWithShape="1">
            <a:blip r:embed="rId14"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0677" name="object 31"/>
          <p:cNvSpPr>
            <a:spLocks noChangeArrowheads="1"/>
          </p:cNvSpPr>
          <p:nvPr/>
        </p:nvSpPr>
        <p:spPr bwMode="auto">
          <a:xfrm>
            <a:off x="3351213" y="814388"/>
            <a:ext cx="2209800" cy="922337"/>
          </a:xfrm>
          <a:prstGeom prst="rect">
            <a:avLst/>
          </a:prstGeom>
          <a:blipFill dpi="0" rotWithShape="1">
            <a:blip r:embed="rId15"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0678" name="object 32"/>
          <p:cNvSpPr>
            <a:spLocks noChangeArrowheads="1"/>
          </p:cNvSpPr>
          <p:nvPr/>
        </p:nvSpPr>
        <p:spPr bwMode="auto">
          <a:xfrm>
            <a:off x="3419475" y="835025"/>
            <a:ext cx="2016125" cy="758825"/>
          </a:xfrm>
          <a:prstGeom prst="rect">
            <a:avLst/>
          </a:prstGeom>
          <a:blipFill dpi="0" rotWithShape="1">
            <a:blip r:embed="rId16"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0679" name="object 33"/>
          <p:cNvSpPr>
            <a:spLocks/>
          </p:cNvSpPr>
          <p:nvPr/>
        </p:nvSpPr>
        <p:spPr bwMode="auto">
          <a:xfrm>
            <a:off x="3419475" y="835025"/>
            <a:ext cx="2016125" cy="758825"/>
          </a:xfrm>
          <a:custGeom>
            <a:avLst/>
            <a:gdLst>
              <a:gd name="T0" fmla="*/ 0 w 2016252"/>
              <a:gd name="T1" fmla="*/ 769474 h 758012"/>
              <a:gd name="T2" fmla="*/ 2014474 w 2016252"/>
              <a:gd name="T3" fmla="*/ 769474 h 758012"/>
              <a:gd name="T4" fmla="*/ 2014474 w 2016252"/>
              <a:gd name="T5" fmla="*/ 0 h 758012"/>
              <a:gd name="T6" fmla="*/ 0 w 2016252"/>
              <a:gd name="T7" fmla="*/ 0 h 758012"/>
              <a:gd name="T8" fmla="*/ 0 w 2016252"/>
              <a:gd name="T9" fmla="*/ 769474 h 758012"/>
              <a:gd name="T10" fmla="*/ 0 60000 65536"/>
              <a:gd name="T11" fmla="*/ 0 60000 65536"/>
              <a:gd name="T12" fmla="*/ 0 60000 65536"/>
              <a:gd name="T13" fmla="*/ 0 60000 65536"/>
              <a:gd name="T14" fmla="*/ 0 60000 65536"/>
              <a:gd name="T15" fmla="*/ 0 w 2016252"/>
              <a:gd name="T16" fmla="*/ 0 h 758012"/>
              <a:gd name="T17" fmla="*/ 2016252 w 2016252"/>
              <a:gd name="T18" fmla="*/ 758012 h 758012"/>
            </a:gdLst>
            <a:ahLst/>
            <a:cxnLst>
              <a:cxn ang="T10">
                <a:pos x="T0" y="T1"/>
              </a:cxn>
              <a:cxn ang="T11">
                <a:pos x="T2" y="T3"/>
              </a:cxn>
              <a:cxn ang="T12">
                <a:pos x="T4" y="T5"/>
              </a:cxn>
              <a:cxn ang="T13">
                <a:pos x="T6" y="T7"/>
              </a:cxn>
              <a:cxn ang="T14">
                <a:pos x="T8" y="T9"/>
              </a:cxn>
            </a:cxnLst>
            <a:rect l="T15" t="T16" r="T17" b="T18"/>
            <a:pathLst>
              <a:path w="2016252" h="758012">
                <a:moveTo>
                  <a:pt x="0" y="758012"/>
                </a:moveTo>
                <a:lnTo>
                  <a:pt x="2016252" y="758012"/>
                </a:lnTo>
                <a:lnTo>
                  <a:pt x="2016252" y="0"/>
                </a:lnTo>
                <a:lnTo>
                  <a:pt x="0" y="0"/>
                </a:lnTo>
                <a:lnTo>
                  <a:pt x="0" y="758012"/>
                </a:lnTo>
                <a:close/>
              </a:path>
            </a:pathLst>
          </a:custGeom>
          <a:noFill/>
          <a:ln w="9525">
            <a:solidFill>
              <a:srgbClr val="E36C09"/>
            </a:solidFill>
            <a:round/>
            <a:headEnd/>
            <a:tailEnd/>
          </a:ln>
        </p:spPr>
        <p:txBody>
          <a:bodyPr lIns="0" tIns="0" rIns="0" bIns="0">
            <a:spAutoFit/>
          </a:bodyPr>
          <a:lstStyle/>
          <a:p>
            <a:endParaRPr lang="ru-RU"/>
          </a:p>
        </p:txBody>
      </p:sp>
      <p:sp>
        <p:nvSpPr>
          <p:cNvPr id="70680" name="object 34"/>
          <p:cNvSpPr>
            <a:spLocks/>
          </p:cNvSpPr>
          <p:nvPr/>
        </p:nvSpPr>
        <p:spPr bwMode="auto">
          <a:xfrm>
            <a:off x="4391025" y="1593850"/>
            <a:ext cx="76200" cy="1042988"/>
          </a:xfrm>
          <a:custGeom>
            <a:avLst/>
            <a:gdLst>
              <a:gd name="T0" fmla="*/ 43053 w 76200"/>
              <a:gd name="T1" fmla="*/ 12630 h 1043431"/>
              <a:gd name="T2" fmla="*/ 30353 w 76200"/>
              <a:gd name="T3" fmla="*/ 37876 h 1043431"/>
              <a:gd name="T4" fmla="*/ 30353 w 76200"/>
              <a:gd name="T5" fmla="*/ 50499 h 1043431"/>
              <a:gd name="T6" fmla="*/ 43053 w 76200"/>
              <a:gd name="T7" fmla="*/ 75752 h 1043431"/>
              <a:gd name="T8" fmla="*/ 43053 w 76200"/>
              <a:gd name="T9" fmla="*/ 75752 h 1043431"/>
              <a:gd name="T10" fmla="*/ 43053 w 76200"/>
              <a:gd name="T11" fmla="*/ 113626 h 1043431"/>
              <a:gd name="T12" fmla="*/ 30353 w 76200"/>
              <a:gd name="T13" fmla="*/ 138874 h 1043431"/>
              <a:gd name="T14" fmla="*/ 30353 w 76200"/>
              <a:gd name="T15" fmla="*/ 151497 h 1043431"/>
              <a:gd name="T16" fmla="*/ 43053 w 76200"/>
              <a:gd name="T17" fmla="*/ 176750 h 1043431"/>
              <a:gd name="T18" fmla="*/ 43053 w 76200"/>
              <a:gd name="T19" fmla="*/ 176750 h 1043431"/>
              <a:gd name="T20" fmla="*/ 43053 w 76200"/>
              <a:gd name="T21" fmla="*/ 214622 h 1043431"/>
              <a:gd name="T22" fmla="*/ 30353 w 76200"/>
              <a:gd name="T23" fmla="*/ 239872 h 1043431"/>
              <a:gd name="T24" fmla="*/ 30353 w 76200"/>
              <a:gd name="T25" fmla="*/ 252494 h 1043431"/>
              <a:gd name="T26" fmla="*/ 43053 w 76200"/>
              <a:gd name="T27" fmla="*/ 277746 h 1043431"/>
              <a:gd name="T28" fmla="*/ 43053 w 76200"/>
              <a:gd name="T29" fmla="*/ 277746 h 1043431"/>
              <a:gd name="T30" fmla="*/ 43053 w 76200"/>
              <a:gd name="T31" fmla="*/ 315619 h 1043431"/>
              <a:gd name="T32" fmla="*/ 30353 w 76200"/>
              <a:gd name="T33" fmla="*/ 340869 h 1043431"/>
              <a:gd name="T34" fmla="*/ 30353 w 76200"/>
              <a:gd name="T35" fmla="*/ 353493 h 1043431"/>
              <a:gd name="T36" fmla="*/ 43053 w 76200"/>
              <a:gd name="T37" fmla="*/ 378742 h 1043431"/>
              <a:gd name="T38" fmla="*/ 43053 w 76200"/>
              <a:gd name="T39" fmla="*/ 378742 h 1043431"/>
              <a:gd name="T40" fmla="*/ 43053 w 76200"/>
              <a:gd name="T41" fmla="*/ 416616 h 1043431"/>
              <a:gd name="T42" fmla="*/ 30353 w 76200"/>
              <a:gd name="T43" fmla="*/ 441865 h 1043431"/>
              <a:gd name="T44" fmla="*/ 30353 w 76200"/>
              <a:gd name="T45" fmla="*/ 454490 h 1043431"/>
              <a:gd name="T46" fmla="*/ 43053 w 76200"/>
              <a:gd name="T47" fmla="*/ 479739 h 1043431"/>
              <a:gd name="T48" fmla="*/ 43053 w 76200"/>
              <a:gd name="T49" fmla="*/ 479739 h 1043431"/>
              <a:gd name="T50" fmla="*/ 43053 w 76200"/>
              <a:gd name="T51" fmla="*/ 517613 h 1043431"/>
              <a:gd name="T52" fmla="*/ 31750 w 76200"/>
              <a:gd name="T53" fmla="*/ 541475 h 1043431"/>
              <a:gd name="T54" fmla="*/ 31750 w 76200"/>
              <a:gd name="T55" fmla="*/ 554100 h 1043431"/>
              <a:gd name="T56" fmla="*/ 44450 w 76200"/>
              <a:gd name="T57" fmla="*/ 579350 h 1043431"/>
              <a:gd name="T58" fmla="*/ 44450 w 76200"/>
              <a:gd name="T59" fmla="*/ 579350 h 1043431"/>
              <a:gd name="T60" fmla="*/ 44450 w 76200"/>
              <a:gd name="T61" fmla="*/ 617223 h 1043431"/>
              <a:gd name="T62" fmla="*/ 31750 w 76200"/>
              <a:gd name="T63" fmla="*/ 642473 h 1043431"/>
              <a:gd name="T64" fmla="*/ 31750 w 76200"/>
              <a:gd name="T65" fmla="*/ 655097 h 1043431"/>
              <a:gd name="T66" fmla="*/ 44450 w 76200"/>
              <a:gd name="T67" fmla="*/ 680348 h 1043431"/>
              <a:gd name="T68" fmla="*/ 44450 w 76200"/>
              <a:gd name="T69" fmla="*/ 680348 h 1043431"/>
              <a:gd name="T70" fmla="*/ 44450 w 76200"/>
              <a:gd name="T71" fmla="*/ 718221 h 1043431"/>
              <a:gd name="T72" fmla="*/ 31750 w 76200"/>
              <a:gd name="T73" fmla="*/ 743470 h 1043431"/>
              <a:gd name="T74" fmla="*/ 31750 w 76200"/>
              <a:gd name="T75" fmla="*/ 756095 h 1043431"/>
              <a:gd name="T76" fmla="*/ 44450 w 76200"/>
              <a:gd name="T77" fmla="*/ 781343 h 1043431"/>
              <a:gd name="T78" fmla="*/ 44450 w 76200"/>
              <a:gd name="T79" fmla="*/ 781343 h 1043431"/>
              <a:gd name="T80" fmla="*/ 44450 w 76200"/>
              <a:gd name="T81" fmla="*/ 819218 h 1043431"/>
              <a:gd name="T82" fmla="*/ 31750 w 76200"/>
              <a:gd name="T83" fmla="*/ 844467 h 1043431"/>
              <a:gd name="T84" fmla="*/ 31750 w 76200"/>
              <a:gd name="T85" fmla="*/ 857092 h 1043431"/>
              <a:gd name="T86" fmla="*/ 44450 w 76200"/>
              <a:gd name="T87" fmla="*/ 882341 h 1043431"/>
              <a:gd name="T88" fmla="*/ 44450 w 76200"/>
              <a:gd name="T89" fmla="*/ 882341 h 1043431"/>
              <a:gd name="T90" fmla="*/ 44450 w 76200"/>
              <a:gd name="T91" fmla="*/ 920216 h 1043431"/>
              <a:gd name="T92" fmla="*/ 31750 w 76200"/>
              <a:gd name="T93" fmla="*/ 945464 h 1043431"/>
              <a:gd name="T94" fmla="*/ 0 w 76200"/>
              <a:gd name="T95" fmla="*/ 961498 h 1043431"/>
              <a:gd name="T96" fmla="*/ 31750 w 76200"/>
              <a:gd name="T97" fmla="*/ 961498 h 1043431"/>
              <a:gd name="T98" fmla="*/ 44450 w 76200"/>
              <a:gd name="T99" fmla="*/ 970714 h 1043431"/>
              <a:gd name="T100" fmla="*/ 44450 w 76200"/>
              <a:gd name="T101" fmla="*/ 970714 h 1043431"/>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76200"/>
              <a:gd name="T154" fmla="*/ 0 h 1043431"/>
              <a:gd name="T155" fmla="*/ 76200 w 76200"/>
              <a:gd name="T156" fmla="*/ 1043431 h 1043431"/>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76200" h="1043431">
                <a:moveTo>
                  <a:pt x="43053" y="0"/>
                </a:moveTo>
                <a:lnTo>
                  <a:pt x="30353" y="0"/>
                </a:lnTo>
                <a:lnTo>
                  <a:pt x="30353" y="12700"/>
                </a:lnTo>
                <a:lnTo>
                  <a:pt x="43053" y="12700"/>
                </a:lnTo>
                <a:lnTo>
                  <a:pt x="43053" y="0"/>
                </a:lnTo>
                <a:close/>
              </a:path>
              <a:path w="76200" h="1043431">
                <a:moveTo>
                  <a:pt x="43053" y="25400"/>
                </a:moveTo>
                <a:lnTo>
                  <a:pt x="30353" y="25400"/>
                </a:lnTo>
                <a:lnTo>
                  <a:pt x="30353" y="38100"/>
                </a:lnTo>
                <a:lnTo>
                  <a:pt x="43053" y="38100"/>
                </a:lnTo>
                <a:lnTo>
                  <a:pt x="43053" y="25400"/>
                </a:lnTo>
                <a:close/>
              </a:path>
              <a:path w="76200" h="1043431">
                <a:moveTo>
                  <a:pt x="43053" y="50800"/>
                </a:moveTo>
                <a:lnTo>
                  <a:pt x="30353" y="50800"/>
                </a:lnTo>
                <a:lnTo>
                  <a:pt x="30353" y="63500"/>
                </a:lnTo>
                <a:lnTo>
                  <a:pt x="43053" y="63500"/>
                </a:lnTo>
                <a:lnTo>
                  <a:pt x="43053" y="50800"/>
                </a:lnTo>
                <a:close/>
              </a:path>
              <a:path w="76200" h="1043431">
                <a:moveTo>
                  <a:pt x="43053" y="76200"/>
                </a:moveTo>
                <a:lnTo>
                  <a:pt x="30353" y="76200"/>
                </a:lnTo>
                <a:lnTo>
                  <a:pt x="30353" y="88900"/>
                </a:lnTo>
                <a:lnTo>
                  <a:pt x="43053" y="88900"/>
                </a:lnTo>
                <a:lnTo>
                  <a:pt x="43053" y="76200"/>
                </a:lnTo>
                <a:close/>
              </a:path>
              <a:path w="76200" h="1043431">
                <a:moveTo>
                  <a:pt x="43053" y="101600"/>
                </a:moveTo>
                <a:lnTo>
                  <a:pt x="30353" y="101600"/>
                </a:lnTo>
                <a:lnTo>
                  <a:pt x="30353" y="114300"/>
                </a:lnTo>
                <a:lnTo>
                  <a:pt x="43053" y="114300"/>
                </a:lnTo>
                <a:lnTo>
                  <a:pt x="43053" y="101600"/>
                </a:lnTo>
                <a:close/>
              </a:path>
              <a:path w="76200" h="1043431">
                <a:moveTo>
                  <a:pt x="43053" y="127000"/>
                </a:moveTo>
                <a:lnTo>
                  <a:pt x="30353" y="127000"/>
                </a:lnTo>
                <a:lnTo>
                  <a:pt x="30353" y="139700"/>
                </a:lnTo>
                <a:lnTo>
                  <a:pt x="43053" y="139700"/>
                </a:lnTo>
                <a:lnTo>
                  <a:pt x="43053" y="127000"/>
                </a:lnTo>
                <a:close/>
              </a:path>
              <a:path w="76200" h="1043431">
                <a:moveTo>
                  <a:pt x="43053" y="152400"/>
                </a:moveTo>
                <a:lnTo>
                  <a:pt x="30353" y="152400"/>
                </a:lnTo>
                <a:lnTo>
                  <a:pt x="30353" y="165100"/>
                </a:lnTo>
                <a:lnTo>
                  <a:pt x="43053" y="165100"/>
                </a:lnTo>
                <a:lnTo>
                  <a:pt x="43053" y="152400"/>
                </a:lnTo>
                <a:close/>
              </a:path>
              <a:path w="76200" h="1043431">
                <a:moveTo>
                  <a:pt x="43053" y="177800"/>
                </a:moveTo>
                <a:lnTo>
                  <a:pt x="30353" y="177800"/>
                </a:lnTo>
                <a:lnTo>
                  <a:pt x="30353" y="190500"/>
                </a:lnTo>
                <a:lnTo>
                  <a:pt x="43053" y="190500"/>
                </a:lnTo>
                <a:lnTo>
                  <a:pt x="43053" y="177800"/>
                </a:lnTo>
                <a:close/>
              </a:path>
              <a:path w="76200" h="1043431">
                <a:moveTo>
                  <a:pt x="43053" y="203200"/>
                </a:moveTo>
                <a:lnTo>
                  <a:pt x="30353" y="203200"/>
                </a:lnTo>
                <a:lnTo>
                  <a:pt x="30353" y="215900"/>
                </a:lnTo>
                <a:lnTo>
                  <a:pt x="43053" y="215900"/>
                </a:lnTo>
                <a:lnTo>
                  <a:pt x="43053" y="203200"/>
                </a:lnTo>
                <a:close/>
              </a:path>
              <a:path w="76200" h="1043431">
                <a:moveTo>
                  <a:pt x="43053" y="228600"/>
                </a:moveTo>
                <a:lnTo>
                  <a:pt x="30353" y="228600"/>
                </a:lnTo>
                <a:lnTo>
                  <a:pt x="30353" y="241300"/>
                </a:lnTo>
                <a:lnTo>
                  <a:pt x="43053" y="241300"/>
                </a:lnTo>
                <a:lnTo>
                  <a:pt x="43053" y="228600"/>
                </a:lnTo>
                <a:close/>
              </a:path>
              <a:path w="76200" h="1043431">
                <a:moveTo>
                  <a:pt x="43053" y="254000"/>
                </a:moveTo>
                <a:lnTo>
                  <a:pt x="30353" y="254000"/>
                </a:lnTo>
                <a:lnTo>
                  <a:pt x="30353" y="266700"/>
                </a:lnTo>
                <a:lnTo>
                  <a:pt x="43053" y="266700"/>
                </a:lnTo>
                <a:lnTo>
                  <a:pt x="43053" y="254000"/>
                </a:lnTo>
                <a:close/>
              </a:path>
              <a:path w="76200" h="1043431">
                <a:moveTo>
                  <a:pt x="43053" y="279400"/>
                </a:moveTo>
                <a:lnTo>
                  <a:pt x="30353" y="279400"/>
                </a:lnTo>
                <a:lnTo>
                  <a:pt x="30353" y="292100"/>
                </a:lnTo>
                <a:lnTo>
                  <a:pt x="43053" y="292100"/>
                </a:lnTo>
                <a:lnTo>
                  <a:pt x="43053" y="279400"/>
                </a:lnTo>
                <a:close/>
              </a:path>
              <a:path w="76200" h="1043431">
                <a:moveTo>
                  <a:pt x="43053" y="304800"/>
                </a:moveTo>
                <a:lnTo>
                  <a:pt x="30353" y="304800"/>
                </a:lnTo>
                <a:lnTo>
                  <a:pt x="30353" y="317500"/>
                </a:lnTo>
                <a:lnTo>
                  <a:pt x="43053" y="317500"/>
                </a:lnTo>
                <a:lnTo>
                  <a:pt x="43053" y="304800"/>
                </a:lnTo>
                <a:close/>
              </a:path>
              <a:path w="76200" h="1043431">
                <a:moveTo>
                  <a:pt x="43053" y="330200"/>
                </a:moveTo>
                <a:lnTo>
                  <a:pt x="30353" y="330200"/>
                </a:lnTo>
                <a:lnTo>
                  <a:pt x="30353" y="342900"/>
                </a:lnTo>
                <a:lnTo>
                  <a:pt x="43053" y="342900"/>
                </a:lnTo>
                <a:lnTo>
                  <a:pt x="43053" y="330200"/>
                </a:lnTo>
                <a:close/>
              </a:path>
              <a:path w="76200" h="1043431">
                <a:moveTo>
                  <a:pt x="43053" y="355600"/>
                </a:moveTo>
                <a:lnTo>
                  <a:pt x="30353" y="355600"/>
                </a:lnTo>
                <a:lnTo>
                  <a:pt x="30353" y="368300"/>
                </a:lnTo>
                <a:lnTo>
                  <a:pt x="43053" y="368300"/>
                </a:lnTo>
                <a:lnTo>
                  <a:pt x="43053" y="355600"/>
                </a:lnTo>
                <a:close/>
              </a:path>
              <a:path w="76200" h="1043431">
                <a:moveTo>
                  <a:pt x="43053" y="381000"/>
                </a:moveTo>
                <a:lnTo>
                  <a:pt x="30353" y="381000"/>
                </a:lnTo>
                <a:lnTo>
                  <a:pt x="30353" y="393700"/>
                </a:lnTo>
                <a:lnTo>
                  <a:pt x="43053" y="393700"/>
                </a:lnTo>
                <a:lnTo>
                  <a:pt x="43053" y="381000"/>
                </a:lnTo>
                <a:close/>
              </a:path>
              <a:path w="76200" h="1043431">
                <a:moveTo>
                  <a:pt x="43053" y="406400"/>
                </a:moveTo>
                <a:lnTo>
                  <a:pt x="30353" y="406400"/>
                </a:lnTo>
                <a:lnTo>
                  <a:pt x="30353" y="419100"/>
                </a:lnTo>
                <a:lnTo>
                  <a:pt x="43053" y="419100"/>
                </a:lnTo>
                <a:lnTo>
                  <a:pt x="43053" y="406400"/>
                </a:lnTo>
                <a:close/>
              </a:path>
              <a:path w="76200" h="1043431">
                <a:moveTo>
                  <a:pt x="43053" y="431800"/>
                </a:moveTo>
                <a:lnTo>
                  <a:pt x="30353" y="431800"/>
                </a:lnTo>
                <a:lnTo>
                  <a:pt x="30353" y="444500"/>
                </a:lnTo>
                <a:lnTo>
                  <a:pt x="43053" y="444500"/>
                </a:lnTo>
                <a:lnTo>
                  <a:pt x="43053" y="431800"/>
                </a:lnTo>
                <a:close/>
              </a:path>
              <a:path w="76200" h="1043431">
                <a:moveTo>
                  <a:pt x="43053" y="457200"/>
                </a:moveTo>
                <a:lnTo>
                  <a:pt x="30353" y="457200"/>
                </a:lnTo>
                <a:lnTo>
                  <a:pt x="30353" y="469900"/>
                </a:lnTo>
                <a:lnTo>
                  <a:pt x="43053" y="469900"/>
                </a:lnTo>
                <a:lnTo>
                  <a:pt x="43053" y="457200"/>
                </a:lnTo>
                <a:close/>
              </a:path>
              <a:path w="76200" h="1043431">
                <a:moveTo>
                  <a:pt x="43053" y="482600"/>
                </a:moveTo>
                <a:lnTo>
                  <a:pt x="30353" y="482600"/>
                </a:lnTo>
                <a:lnTo>
                  <a:pt x="30353" y="495300"/>
                </a:lnTo>
                <a:lnTo>
                  <a:pt x="43053" y="495300"/>
                </a:lnTo>
                <a:lnTo>
                  <a:pt x="43053" y="482600"/>
                </a:lnTo>
                <a:close/>
              </a:path>
              <a:path w="76200" h="1043431">
                <a:moveTo>
                  <a:pt x="43053" y="508000"/>
                </a:moveTo>
                <a:lnTo>
                  <a:pt x="30353" y="508000"/>
                </a:lnTo>
                <a:lnTo>
                  <a:pt x="30353" y="520700"/>
                </a:lnTo>
                <a:lnTo>
                  <a:pt x="43053" y="520700"/>
                </a:lnTo>
                <a:lnTo>
                  <a:pt x="43053" y="508000"/>
                </a:lnTo>
                <a:close/>
              </a:path>
              <a:path w="76200" h="1043431">
                <a:moveTo>
                  <a:pt x="44450" y="532002"/>
                </a:moveTo>
                <a:lnTo>
                  <a:pt x="31750" y="532002"/>
                </a:lnTo>
                <a:lnTo>
                  <a:pt x="31750" y="544702"/>
                </a:lnTo>
                <a:lnTo>
                  <a:pt x="44450" y="544702"/>
                </a:lnTo>
                <a:lnTo>
                  <a:pt x="44450" y="532002"/>
                </a:lnTo>
                <a:close/>
              </a:path>
              <a:path w="76200" h="1043431">
                <a:moveTo>
                  <a:pt x="44450" y="557402"/>
                </a:moveTo>
                <a:lnTo>
                  <a:pt x="31750" y="557402"/>
                </a:lnTo>
                <a:lnTo>
                  <a:pt x="31750" y="570102"/>
                </a:lnTo>
                <a:lnTo>
                  <a:pt x="44450" y="570102"/>
                </a:lnTo>
                <a:lnTo>
                  <a:pt x="44450" y="557402"/>
                </a:lnTo>
                <a:close/>
              </a:path>
              <a:path w="76200" h="1043431">
                <a:moveTo>
                  <a:pt x="44450" y="582802"/>
                </a:moveTo>
                <a:lnTo>
                  <a:pt x="31750" y="582802"/>
                </a:lnTo>
                <a:lnTo>
                  <a:pt x="31750" y="595502"/>
                </a:lnTo>
                <a:lnTo>
                  <a:pt x="44450" y="595502"/>
                </a:lnTo>
                <a:lnTo>
                  <a:pt x="44450" y="582802"/>
                </a:lnTo>
                <a:close/>
              </a:path>
              <a:path w="76200" h="1043431">
                <a:moveTo>
                  <a:pt x="44450" y="608202"/>
                </a:moveTo>
                <a:lnTo>
                  <a:pt x="31750" y="608202"/>
                </a:lnTo>
                <a:lnTo>
                  <a:pt x="31750" y="620902"/>
                </a:lnTo>
                <a:lnTo>
                  <a:pt x="44450" y="620902"/>
                </a:lnTo>
                <a:lnTo>
                  <a:pt x="44450" y="608202"/>
                </a:lnTo>
                <a:close/>
              </a:path>
              <a:path w="76200" h="1043431">
                <a:moveTo>
                  <a:pt x="44450" y="633602"/>
                </a:moveTo>
                <a:lnTo>
                  <a:pt x="31750" y="633602"/>
                </a:lnTo>
                <a:lnTo>
                  <a:pt x="31750" y="646302"/>
                </a:lnTo>
                <a:lnTo>
                  <a:pt x="44450" y="646302"/>
                </a:lnTo>
                <a:lnTo>
                  <a:pt x="44450" y="633602"/>
                </a:lnTo>
                <a:close/>
              </a:path>
              <a:path w="76200" h="1043431">
                <a:moveTo>
                  <a:pt x="44450" y="659002"/>
                </a:moveTo>
                <a:lnTo>
                  <a:pt x="31750" y="659002"/>
                </a:lnTo>
                <a:lnTo>
                  <a:pt x="31750" y="671702"/>
                </a:lnTo>
                <a:lnTo>
                  <a:pt x="44450" y="671702"/>
                </a:lnTo>
                <a:lnTo>
                  <a:pt x="44450" y="659002"/>
                </a:lnTo>
                <a:close/>
              </a:path>
              <a:path w="76200" h="1043431">
                <a:moveTo>
                  <a:pt x="44450" y="684402"/>
                </a:moveTo>
                <a:lnTo>
                  <a:pt x="31750" y="684402"/>
                </a:lnTo>
                <a:lnTo>
                  <a:pt x="31750" y="697102"/>
                </a:lnTo>
                <a:lnTo>
                  <a:pt x="44450" y="697102"/>
                </a:lnTo>
                <a:lnTo>
                  <a:pt x="44450" y="684402"/>
                </a:lnTo>
                <a:close/>
              </a:path>
              <a:path w="76200" h="1043431">
                <a:moveTo>
                  <a:pt x="44450" y="709802"/>
                </a:moveTo>
                <a:lnTo>
                  <a:pt x="31750" y="709802"/>
                </a:lnTo>
                <a:lnTo>
                  <a:pt x="31750" y="722502"/>
                </a:lnTo>
                <a:lnTo>
                  <a:pt x="44450" y="722502"/>
                </a:lnTo>
                <a:lnTo>
                  <a:pt x="44450" y="709802"/>
                </a:lnTo>
                <a:close/>
              </a:path>
              <a:path w="76200" h="1043431">
                <a:moveTo>
                  <a:pt x="44450" y="735202"/>
                </a:moveTo>
                <a:lnTo>
                  <a:pt x="31750" y="735202"/>
                </a:lnTo>
                <a:lnTo>
                  <a:pt x="31750" y="747902"/>
                </a:lnTo>
                <a:lnTo>
                  <a:pt x="44450" y="747902"/>
                </a:lnTo>
                <a:lnTo>
                  <a:pt x="44450" y="735202"/>
                </a:lnTo>
                <a:close/>
              </a:path>
              <a:path w="76200" h="1043431">
                <a:moveTo>
                  <a:pt x="44450" y="760602"/>
                </a:moveTo>
                <a:lnTo>
                  <a:pt x="31750" y="760602"/>
                </a:lnTo>
                <a:lnTo>
                  <a:pt x="31750" y="773302"/>
                </a:lnTo>
                <a:lnTo>
                  <a:pt x="44450" y="773302"/>
                </a:lnTo>
                <a:lnTo>
                  <a:pt x="44450" y="760602"/>
                </a:lnTo>
                <a:close/>
              </a:path>
              <a:path w="76200" h="1043431">
                <a:moveTo>
                  <a:pt x="44450" y="786002"/>
                </a:moveTo>
                <a:lnTo>
                  <a:pt x="31750" y="786002"/>
                </a:lnTo>
                <a:lnTo>
                  <a:pt x="31750" y="798702"/>
                </a:lnTo>
                <a:lnTo>
                  <a:pt x="44450" y="798702"/>
                </a:lnTo>
                <a:lnTo>
                  <a:pt x="44450" y="786002"/>
                </a:lnTo>
                <a:close/>
              </a:path>
              <a:path w="76200" h="1043431">
                <a:moveTo>
                  <a:pt x="44450" y="811402"/>
                </a:moveTo>
                <a:lnTo>
                  <a:pt x="31750" y="811402"/>
                </a:lnTo>
                <a:lnTo>
                  <a:pt x="31750" y="824102"/>
                </a:lnTo>
                <a:lnTo>
                  <a:pt x="44450" y="824102"/>
                </a:lnTo>
                <a:lnTo>
                  <a:pt x="44450" y="811402"/>
                </a:lnTo>
                <a:close/>
              </a:path>
              <a:path w="76200" h="1043431">
                <a:moveTo>
                  <a:pt x="44450" y="836802"/>
                </a:moveTo>
                <a:lnTo>
                  <a:pt x="31750" y="836802"/>
                </a:lnTo>
                <a:lnTo>
                  <a:pt x="31750" y="849502"/>
                </a:lnTo>
                <a:lnTo>
                  <a:pt x="44450" y="849502"/>
                </a:lnTo>
                <a:lnTo>
                  <a:pt x="44450" y="836802"/>
                </a:lnTo>
                <a:close/>
              </a:path>
              <a:path w="76200" h="1043431">
                <a:moveTo>
                  <a:pt x="44450" y="862202"/>
                </a:moveTo>
                <a:lnTo>
                  <a:pt x="31750" y="862202"/>
                </a:lnTo>
                <a:lnTo>
                  <a:pt x="31750" y="874902"/>
                </a:lnTo>
                <a:lnTo>
                  <a:pt x="44450" y="874902"/>
                </a:lnTo>
                <a:lnTo>
                  <a:pt x="44450" y="862202"/>
                </a:lnTo>
                <a:close/>
              </a:path>
              <a:path w="76200" h="1043431">
                <a:moveTo>
                  <a:pt x="44450" y="887602"/>
                </a:moveTo>
                <a:lnTo>
                  <a:pt x="31750" y="887602"/>
                </a:lnTo>
                <a:lnTo>
                  <a:pt x="31750" y="900302"/>
                </a:lnTo>
                <a:lnTo>
                  <a:pt x="44450" y="900302"/>
                </a:lnTo>
                <a:lnTo>
                  <a:pt x="44450" y="887602"/>
                </a:lnTo>
                <a:close/>
              </a:path>
              <a:path w="76200" h="1043431">
                <a:moveTo>
                  <a:pt x="44450" y="913002"/>
                </a:moveTo>
                <a:lnTo>
                  <a:pt x="31750" y="913002"/>
                </a:lnTo>
                <a:lnTo>
                  <a:pt x="31750" y="925702"/>
                </a:lnTo>
                <a:lnTo>
                  <a:pt x="44450" y="925702"/>
                </a:lnTo>
                <a:lnTo>
                  <a:pt x="44450" y="913002"/>
                </a:lnTo>
                <a:close/>
              </a:path>
              <a:path w="76200" h="1043431">
                <a:moveTo>
                  <a:pt x="44450" y="938402"/>
                </a:moveTo>
                <a:lnTo>
                  <a:pt x="31750" y="938402"/>
                </a:lnTo>
                <a:lnTo>
                  <a:pt x="31750" y="951102"/>
                </a:lnTo>
                <a:lnTo>
                  <a:pt x="44450" y="951102"/>
                </a:lnTo>
                <a:lnTo>
                  <a:pt x="44450" y="938402"/>
                </a:lnTo>
                <a:close/>
              </a:path>
              <a:path w="76200" h="1043431">
                <a:moveTo>
                  <a:pt x="31750" y="967231"/>
                </a:moveTo>
                <a:lnTo>
                  <a:pt x="0" y="967231"/>
                </a:lnTo>
                <a:lnTo>
                  <a:pt x="38100" y="1043431"/>
                </a:lnTo>
                <a:lnTo>
                  <a:pt x="71564" y="976502"/>
                </a:lnTo>
                <a:lnTo>
                  <a:pt x="31750" y="976502"/>
                </a:lnTo>
                <a:lnTo>
                  <a:pt x="31750" y="967231"/>
                </a:lnTo>
                <a:close/>
              </a:path>
              <a:path w="76200" h="1043431">
                <a:moveTo>
                  <a:pt x="44450" y="963802"/>
                </a:moveTo>
                <a:lnTo>
                  <a:pt x="31750" y="963802"/>
                </a:lnTo>
                <a:lnTo>
                  <a:pt x="31750" y="976502"/>
                </a:lnTo>
                <a:lnTo>
                  <a:pt x="44450" y="976502"/>
                </a:lnTo>
                <a:lnTo>
                  <a:pt x="44450" y="963802"/>
                </a:lnTo>
                <a:close/>
              </a:path>
              <a:path w="76200" h="1043431">
                <a:moveTo>
                  <a:pt x="76200" y="967231"/>
                </a:moveTo>
                <a:lnTo>
                  <a:pt x="44450" y="967231"/>
                </a:lnTo>
                <a:lnTo>
                  <a:pt x="44450" y="976502"/>
                </a:lnTo>
                <a:lnTo>
                  <a:pt x="71564" y="976502"/>
                </a:lnTo>
                <a:lnTo>
                  <a:pt x="76200" y="967231"/>
                </a:lnTo>
                <a:close/>
              </a:path>
            </a:pathLst>
          </a:custGeom>
          <a:solidFill>
            <a:srgbClr val="E36C09"/>
          </a:solidFill>
          <a:ln w="9525">
            <a:noFill/>
            <a:round/>
            <a:headEnd/>
            <a:tailEnd/>
          </a:ln>
        </p:spPr>
        <p:txBody>
          <a:bodyPr lIns="0" tIns="0" rIns="0" bIns="0">
            <a:spAutoFit/>
          </a:bodyPr>
          <a:lstStyle/>
          <a:p>
            <a:endParaRPr lang="ru-RU"/>
          </a:p>
        </p:txBody>
      </p:sp>
      <p:sp>
        <p:nvSpPr>
          <p:cNvPr id="70681" name="object 35"/>
          <p:cNvSpPr>
            <a:spLocks/>
          </p:cNvSpPr>
          <p:nvPr/>
        </p:nvSpPr>
        <p:spPr bwMode="auto">
          <a:xfrm>
            <a:off x="5254625" y="3509963"/>
            <a:ext cx="69850" cy="1616075"/>
          </a:xfrm>
          <a:custGeom>
            <a:avLst/>
            <a:gdLst>
              <a:gd name="T0" fmla="*/ 34115 w 71183"/>
              <a:gd name="T1" fmla="*/ 1584425 h 1615567"/>
              <a:gd name="T2" fmla="*/ 24366 w 71183"/>
              <a:gd name="T3" fmla="*/ 1558914 h 1615567"/>
              <a:gd name="T4" fmla="*/ 24366 w 71183"/>
              <a:gd name="T5" fmla="*/ 1546158 h 1615567"/>
              <a:gd name="T6" fmla="*/ 34115 w 71183"/>
              <a:gd name="T7" fmla="*/ 1520646 h 1615567"/>
              <a:gd name="T8" fmla="*/ 34115 w 71183"/>
              <a:gd name="T9" fmla="*/ 1482378 h 1615567"/>
              <a:gd name="T10" fmla="*/ 34115 w 71183"/>
              <a:gd name="T11" fmla="*/ 1431354 h 1615567"/>
              <a:gd name="T12" fmla="*/ 24366 w 71183"/>
              <a:gd name="T13" fmla="*/ 1405842 h 1615567"/>
              <a:gd name="T14" fmla="*/ 24366 w 71183"/>
              <a:gd name="T15" fmla="*/ 1393086 h 1615567"/>
              <a:gd name="T16" fmla="*/ 34115 w 71183"/>
              <a:gd name="T17" fmla="*/ 1367574 h 1615567"/>
              <a:gd name="T18" fmla="*/ 34115 w 71183"/>
              <a:gd name="T19" fmla="*/ 1329307 h 1615567"/>
              <a:gd name="T20" fmla="*/ 34115 w 71183"/>
              <a:gd name="T21" fmla="*/ 1278283 h 1615567"/>
              <a:gd name="T22" fmla="*/ 24366 w 71183"/>
              <a:gd name="T23" fmla="*/ 1252771 h 1615567"/>
              <a:gd name="T24" fmla="*/ 24366 w 71183"/>
              <a:gd name="T25" fmla="*/ 1240015 h 1615567"/>
              <a:gd name="T26" fmla="*/ 34115 w 71183"/>
              <a:gd name="T27" fmla="*/ 1214503 h 1615567"/>
              <a:gd name="T28" fmla="*/ 34115 w 71183"/>
              <a:gd name="T29" fmla="*/ 1176235 h 1615567"/>
              <a:gd name="T30" fmla="*/ 34115 w 71183"/>
              <a:gd name="T31" fmla="*/ 1125212 h 1615567"/>
              <a:gd name="T32" fmla="*/ 24366 w 71183"/>
              <a:gd name="T33" fmla="*/ 1099700 h 1615567"/>
              <a:gd name="T34" fmla="*/ 24366 w 71183"/>
              <a:gd name="T35" fmla="*/ 1086944 h 1615567"/>
              <a:gd name="T36" fmla="*/ 34115 w 71183"/>
              <a:gd name="T37" fmla="*/ 1061432 h 1615567"/>
              <a:gd name="T38" fmla="*/ 34115 w 71183"/>
              <a:gd name="T39" fmla="*/ 1023159 h 1615567"/>
              <a:gd name="T40" fmla="*/ 34115 w 71183"/>
              <a:gd name="T41" fmla="*/ 972135 h 1615567"/>
              <a:gd name="T42" fmla="*/ 24366 w 71183"/>
              <a:gd name="T43" fmla="*/ 946623 h 1615567"/>
              <a:gd name="T44" fmla="*/ 24366 w 71183"/>
              <a:gd name="T45" fmla="*/ 933868 h 1615567"/>
              <a:gd name="T46" fmla="*/ 34115 w 71183"/>
              <a:gd name="T47" fmla="*/ 908356 h 1615567"/>
              <a:gd name="T48" fmla="*/ 34115 w 71183"/>
              <a:gd name="T49" fmla="*/ 870087 h 1615567"/>
              <a:gd name="T50" fmla="*/ 34115 w 71183"/>
              <a:gd name="T51" fmla="*/ 819063 h 1615567"/>
              <a:gd name="T52" fmla="*/ 24366 w 71183"/>
              <a:gd name="T53" fmla="*/ 793552 h 1615567"/>
              <a:gd name="T54" fmla="*/ 24366 w 71183"/>
              <a:gd name="T55" fmla="*/ 780796 h 1615567"/>
              <a:gd name="T56" fmla="*/ 34115 w 71183"/>
              <a:gd name="T57" fmla="*/ 755284 h 1615567"/>
              <a:gd name="T58" fmla="*/ 34115 w 71183"/>
              <a:gd name="T59" fmla="*/ 717016 h 1615567"/>
              <a:gd name="T60" fmla="*/ 34115 w 71183"/>
              <a:gd name="T61" fmla="*/ 665993 h 1615567"/>
              <a:gd name="T62" fmla="*/ 24366 w 71183"/>
              <a:gd name="T63" fmla="*/ 640481 h 1615567"/>
              <a:gd name="T64" fmla="*/ 24366 w 71183"/>
              <a:gd name="T65" fmla="*/ 627725 h 1615567"/>
              <a:gd name="T66" fmla="*/ 34115 w 71183"/>
              <a:gd name="T67" fmla="*/ 602213 h 1615567"/>
              <a:gd name="T68" fmla="*/ 34115 w 71183"/>
              <a:gd name="T69" fmla="*/ 563945 h 1615567"/>
              <a:gd name="T70" fmla="*/ 34115 w 71183"/>
              <a:gd name="T71" fmla="*/ 512921 h 1615567"/>
              <a:gd name="T72" fmla="*/ 24366 w 71183"/>
              <a:gd name="T73" fmla="*/ 487409 h 1615567"/>
              <a:gd name="T74" fmla="*/ 24366 w 71183"/>
              <a:gd name="T75" fmla="*/ 474653 h 1615567"/>
              <a:gd name="T76" fmla="*/ 34115 w 71183"/>
              <a:gd name="T77" fmla="*/ 449141 h 1615567"/>
              <a:gd name="T78" fmla="*/ 34115 w 71183"/>
              <a:gd name="T79" fmla="*/ 410873 h 1615567"/>
              <a:gd name="T80" fmla="*/ 34115 w 71183"/>
              <a:gd name="T81" fmla="*/ 359849 h 1615567"/>
              <a:gd name="T82" fmla="*/ 24366 w 71183"/>
              <a:gd name="T83" fmla="*/ 334337 h 1615567"/>
              <a:gd name="T84" fmla="*/ 24366 w 71183"/>
              <a:gd name="T85" fmla="*/ 321581 h 1615567"/>
              <a:gd name="T86" fmla="*/ 34115 w 71183"/>
              <a:gd name="T87" fmla="*/ 296069 h 1615567"/>
              <a:gd name="T88" fmla="*/ 34115 w 71183"/>
              <a:gd name="T89" fmla="*/ 257801 h 1615567"/>
              <a:gd name="T90" fmla="*/ 34115 w 71183"/>
              <a:gd name="T91" fmla="*/ 206777 h 1615567"/>
              <a:gd name="T92" fmla="*/ 24366 w 71183"/>
              <a:gd name="T93" fmla="*/ 181265 h 1615567"/>
              <a:gd name="T94" fmla="*/ 24366 w 71183"/>
              <a:gd name="T95" fmla="*/ 168509 h 1615567"/>
              <a:gd name="T96" fmla="*/ 34115 w 71183"/>
              <a:gd name="T97" fmla="*/ 142997 h 1615567"/>
              <a:gd name="T98" fmla="*/ 34115 w 71183"/>
              <a:gd name="T99" fmla="*/ 104729 h 1615567"/>
              <a:gd name="T100" fmla="*/ 29240 w 71183"/>
              <a:gd name="T101" fmla="*/ 0 h 1615567"/>
              <a:gd name="T102" fmla="*/ 53608 w 71183"/>
              <a:gd name="T103" fmla="*/ 63780 h 1615567"/>
              <a:gd name="T104" fmla="*/ 34115 w 71183"/>
              <a:gd name="T105" fmla="*/ 63780 h 1615567"/>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71183"/>
              <a:gd name="T160" fmla="*/ 0 h 1615567"/>
              <a:gd name="T161" fmla="*/ 71183 w 71183"/>
              <a:gd name="T162" fmla="*/ 1615567 h 1615567"/>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71183" h="1615567">
                <a:moveTo>
                  <a:pt x="44450" y="1602867"/>
                </a:moveTo>
                <a:lnTo>
                  <a:pt x="31750" y="1602867"/>
                </a:lnTo>
                <a:lnTo>
                  <a:pt x="31750" y="1615567"/>
                </a:lnTo>
                <a:lnTo>
                  <a:pt x="44450" y="1615567"/>
                </a:lnTo>
                <a:lnTo>
                  <a:pt x="44450" y="1602867"/>
                </a:lnTo>
                <a:close/>
              </a:path>
              <a:path w="71183" h="1615567">
                <a:moveTo>
                  <a:pt x="44450" y="1577467"/>
                </a:moveTo>
                <a:lnTo>
                  <a:pt x="31750" y="1577467"/>
                </a:lnTo>
                <a:lnTo>
                  <a:pt x="31750" y="1590167"/>
                </a:lnTo>
                <a:lnTo>
                  <a:pt x="44450" y="1590167"/>
                </a:lnTo>
                <a:lnTo>
                  <a:pt x="44450" y="1577467"/>
                </a:lnTo>
                <a:close/>
              </a:path>
              <a:path w="71183" h="1615567">
                <a:moveTo>
                  <a:pt x="44450" y="1552067"/>
                </a:moveTo>
                <a:lnTo>
                  <a:pt x="31750" y="1552067"/>
                </a:lnTo>
                <a:lnTo>
                  <a:pt x="31750" y="1564767"/>
                </a:lnTo>
                <a:lnTo>
                  <a:pt x="44450" y="1564767"/>
                </a:lnTo>
                <a:lnTo>
                  <a:pt x="44450" y="1552067"/>
                </a:lnTo>
                <a:close/>
              </a:path>
              <a:path w="71183" h="1615567">
                <a:moveTo>
                  <a:pt x="44450" y="1526667"/>
                </a:moveTo>
                <a:lnTo>
                  <a:pt x="31750" y="1526667"/>
                </a:lnTo>
                <a:lnTo>
                  <a:pt x="31750" y="1539367"/>
                </a:lnTo>
                <a:lnTo>
                  <a:pt x="44450" y="1539367"/>
                </a:lnTo>
                <a:lnTo>
                  <a:pt x="44450" y="1526667"/>
                </a:lnTo>
                <a:close/>
              </a:path>
              <a:path w="71183" h="1615567">
                <a:moveTo>
                  <a:pt x="44450" y="1501267"/>
                </a:moveTo>
                <a:lnTo>
                  <a:pt x="31750" y="1501267"/>
                </a:lnTo>
                <a:lnTo>
                  <a:pt x="31750" y="1513967"/>
                </a:lnTo>
                <a:lnTo>
                  <a:pt x="44450" y="1513967"/>
                </a:lnTo>
                <a:lnTo>
                  <a:pt x="44450" y="1501267"/>
                </a:lnTo>
                <a:close/>
              </a:path>
              <a:path w="71183" h="1615567">
                <a:moveTo>
                  <a:pt x="44450" y="1475867"/>
                </a:moveTo>
                <a:lnTo>
                  <a:pt x="31750" y="1475867"/>
                </a:lnTo>
                <a:lnTo>
                  <a:pt x="31750" y="1488567"/>
                </a:lnTo>
                <a:lnTo>
                  <a:pt x="44450" y="1488567"/>
                </a:lnTo>
                <a:lnTo>
                  <a:pt x="44450" y="1475867"/>
                </a:lnTo>
                <a:close/>
              </a:path>
              <a:path w="71183" h="1615567">
                <a:moveTo>
                  <a:pt x="44450" y="1450467"/>
                </a:moveTo>
                <a:lnTo>
                  <a:pt x="31750" y="1450467"/>
                </a:lnTo>
                <a:lnTo>
                  <a:pt x="31750" y="1463167"/>
                </a:lnTo>
                <a:lnTo>
                  <a:pt x="44450" y="1463167"/>
                </a:lnTo>
                <a:lnTo>
                  <a:pt x="44450" y="1450467"/>
                </a:lnTo>
                <a:close/>
              </a:path>
              <a:path w="71183" h="1615567">
                <a:moveTo>
                  <a:pt x="44450" y="1425067"/>
                </a:moveTo>
                <a:lnTo>
                  <a:pt x="31750" y="1425067"/>
                </a:lnTo>
                <a:lnTo>
                  <a:pt x="31750" y="1437767"/>
                </a:lnTo>
                <a:lnTo>
                  <a:pt x="44450" y="1437767"/>
                </a:lnTo>
                <a:lnTo>
                  <a:pt x="44450" y="1425067"/>
                </a:lnTo>
                <a:close/>
              </a:path>
              <a:path w="71183" h="1615567">
                <a:moveTo>
                  <a:pt x="44450" y="1399667"/>
                </a:moveTo>
                <a:lnTo>
                  <a:pt x="31750" y="1399667"/>
                </a:lnTo>
                <a:lnTo>
                  <a:pt x="31750" y="1412367"/>
                </a:lnTo>
                <a:lnTo>
                  <a:pt x="44450" y="1412367"/>
                </a:lnTo>
                <a:lnTo>
                  <a:pt x="44450" y="1399667"/>
                </a:lnTo>
                <a:close/>
              </a:path>
              <a:path w="71183" h="1615567">
                <a:moveTo>
                  <a:pt x="44450" y="1374267"/>
                </a:moveTo>
                <a:lnTo>
                  <a:pt x="31750" y="1374267"/>
                </a:lnTo>
                <a:lnTo>
                  <a:pt x="31750" y="1386967"/>
                </a:lnTo>
                <a:lnTo>
                  <a:pt x="44450" y="1386967"/>
                </a:lnTo>
                <a:lnTo>
                  <a:pt x="44450" y="1374267"/>
                </a:lnTo>
                <a:close/>
              </a:path>
              <a:path w="71183" h="1615567">
                <a:moveTo>
                  <a:pt x="44450" y="1348867"/>
                </a:moveTo>
                <a:lnTo>
                  <a:pt x="31750" y="1348867"/>
                </a:lnTo>
                <a:lnTo>
                  <a:pt x="31750" y="1361567"/>
                </a:lnTo>
                <a:lnTo>
                  <a:pt x="44450" y="1361567"/>
                </a:lnTo>
                <a:lnTo>
                  <a:pt x="44450" y="1348867"/>
                </a:lnTo>
                <a:close/>
              </a:path>
              <a:path w="71183" h="1615567">
                <a:moveTo>
                  <a:pt x="44450" y="1323467"/>
                </a:moveTo>
                <a:lnTo>
                  <a:pt x="31750" y="1323467"/>
                </a:lnTo>
                <a:lnTo>
                  <a:pt x="31750" y="1336167"/>
                </a:lnTo>
                <a:lnTo>
                  <a:pt x="44450" y="1336167"/>
                </a:lnTo>
                <a:lnTo>
                  <a:pt x="44450" y="1323467"/>
                </a:lnTo>
                <a:close/>
              </a:path>
              <a:path w="71183" h="1615567">
                <a:moveTo>
                  <a:pt x="44450" y="1298067"/>
                </a:moveTo>
                <a:lnTo>
                  <a:pt x="31750" y="1298067"/>
                </a:lnTo>
                <a:lnTo>
                  <a:pt x="31750" y="1310767"/>
                </a:lnTo>
                <a:lnTo>
                  <a:pt x="44450" y="1310767"/>
                </a:lnTo>
                <a:lnTo>
                  <a:pt x="44450" y="1298067"/>
                </a:lnTo>
                <a:close/>
              </a:path>
              <a:path w="71183" h="1615567">
                <a:moveTo>
                  <a:pt x="44450" y="1272667"/>
                </a:moveTo>
                <a:lnTo>
                  <a:pt x="31750" y="1272667"/>
                </a:lnTo>
                <a:lnTo>
                  <a:pt x="31750" y="1285367"/>
                </a:lnTo>
                <a:lnTo>
                  <a:pt x="44450" y="1285367"/>
                </a:lnTo>
                <a:lnTo>
                  <a:pt x="44450" y="1272667"/>
                </a:lnTo>
                <a:close/>
              </a:path>
              <a:path w="71183" h="1615567">
                <a:moveTo>
                  <a:pt x="44450" y="1247267"/>
                </a:moveTo>
                <a:lnTo>
                  <a:pt x="31750" y="1247267"/>
                </a:lnTo>
                <a:lnTo>
                  <a:pt x="31750" y="1259967"/>
                </a:lnTo>
                <a:lnTo>
                  <a:pt x="44450" y="1259967"/>
                </a:lnTo>
                <a:lnTo>
                  <a:pt x="44450" y="1247267"/>
                </a:lnTo>
                <a:close/>
              </a:path>
              <a:path w="71183" h="1615567">
                <a:moveTo>
                  <a:pt x="44450" y="1221867"/>
                </a:moveTo>
                <a:lnTo>
                  <a:pt x="31750" y="1221867"/>
                </a:lnTo>
                <a:lnTo>
                  <a:pt x="31750" y="1234567"/>
                </a:lnTo>
                <a:lnTo>
                  <a:pt x="44450" y="1234567"/>
                </a:lnTo>
                <a:lnTo>
                  <a:pt x="44450" y="1221867"/>
                </a:lnTo>
                <a:close/>
              </a:path>
              <a:path w="71183" h="1615567">
                <a:moveTo>
                  <a:pt x="44450" y="1196467"/>
                </a:moveTo>
                <a:lnTo>
                  <a:pt x="31750" y="1196467"/>
                </a:lnTo>
                <a:lnTo>
                  <a:pt x="31750" y="1209167"/>
                </a:lnTo>
                <a:lnTo>
                  <a:pt x="44450" y="1209167"/>
                </a:lnTo>
                <a:lnTo>
                  <a:pt x="44450" y="1196467"/>
                </a:lnTo>
                <a:close/>
              </a:path>
              <a:path w="71183" h="1615567">
                <a:moveTo>
                  <a:pt x="44450" y="1171067"/>
                </a:moveTo>
                <a:lnTo>
                  <a:pt x="31750" y="1171067"/>
                </a:lnTo>
                <a:lnTo>
                  <a:pt x="31750" y="1183767"/>
                </a:lnTo>
                <a:lnTo>
                  <a:pt x="44450" y="1183767"/>
                </a:lnTo>
                <a:lnTo>
                  <a:pt x="44450" y="1171067"/>
                </a:lnTo>
                <a:close/>
              </a:path>
              <a:path w="71183" h="1615567">
                <a:moveTo>
                  <a:pt x="44450" y="1145667"/>
                </a:moveTo>
                <a:lnTo>
                  <a:pt x="31750" y="1145667"/>
                </a:lnTo>
                <a:lnTo>
                  <a:pt x="31750" y="1158367"/>
                </a:lnTo>
                <a:lnTo>
                  <a:pt x="44450" y="1158367"/>
                </a:lnTo>
                <a:lnTo>
                  <a:pt x="44450" y="1145667"/>
                </a:lnTo>
                <a:close/>
              </a:path>
              <a:path w="71183" h="1615567">
                <a:moveTo>
                  <a:pt x="44450" y="1120267"/>
                </a:moveTo>
                <a:lnTo>
                  <a:pt x="31750" y="1120267"/>
                </a:lnTo>
                <a:lnTo>
                  <a:pt x="31750" y="1132967"/>
                </a:lnTo>
                <a:lnTo>
                  <a:pt x="44450" y="1132967"/>
                </a:lnTo>
                <a:lnTo>
                  <a:pt x="44450" y="1120267"/>
                </a:lnTo>
                <a:close/>
              </a:path>
              <a:path w="71183" h="1615567">
                <a:moveTo>
                  <a:pt x="44450" y="1094867"/>
                </a:moveTo>
                <a:lnTo>
                  <a:pt x="31750" y="1094867"/>
                </a:lnTo>
                <a:lnTo>
                  <a:pt x="31750" y="1107567"/>
                </a:lnTo>
                <a:lnTo>
                  <a:pt x="44450" y="1107567"/>
                </a:lnTo>
                <a:lnTo>
                  <a:pt x="44450" y="1094867"/>
                </a:lnTo>
                <a:close/>
              </a:path>
              <a:path w="71183" h="1615567">
                <a:moveTo>
                  <a:pt x="44450" y="1069467"/>
                </a:moveTo>
                <a:lnTo>
                  <a:pt x="31750" y="1069467"/>
                </a:lnTo>
                <a:lnTo>
                  <a:pt x="31750" y="1082167"/>
                </a:lnTo>
                <a:lnTo>
                  <a:pt x="44450" y="1082167"/>
                </a:lnTo>
                <a:lnTo>
                  <a:pt x="44450" y="1069467"/>
                </a:lnTo>
                <a:close/>
              </a:path>
              <a:path w="71183" h="1615567">
                <a:moveTo>
                  <a:pt x="44450" y="1044067"/>
                </a:moveTo>
                <a:lnTo>
                  <a:pt x="31750" y="1044067"/>
                </a:lnTo>
                <a:lnTo>
                  <a:pt x="31750" y="1056767"/>
                </a:lnTo>
                <a:lnTo>
                  <a:pt x="44450" y="1056767"/>
                </a:lnTo>
                <a:lnTo>
                  <a:pt x="44450" y="1044067"/>
                </a:lnTo>
                <a:close/>
              </a:path>
              <a:path w="71183" h="1615567">
                <a:moveTo>
                  <a:pt x="44450" y="1018667"/>
                </a:moveTo>
                <a:lnTo>
                  <a:pt x="31750" y="1018667"/>
                </a:lnTo>
                <a:lnTo>
                  <a:pt x="31750" y="1031367"/>
                </a:lnTo>
                <a:lnTo>
                  <a:pt x="44450" y="1031367"/>
                </a:lnTo>
                <a:lnTo>
                  <a:pt x="44450" y="1018667"/>
                </a:lnTo>
                <a:close/>
              </a:path>
              <a:path w="71183" h="1615567">
                <a:moveTo>
                  <a:pt x="44450" y="993267"/>
                </a:moveTo>
                <a:lnTo>
                  <a:pt x="31750" y="993267"/>
                </a:lnTo>
                <a:lnTo>
                  <a:pt x="31750" y="1005967"/>
                </a:lnTo>
                <a:lnTo>
                  <a:pt x="44450" y="1005967"/>
                </a:lnTo>
                <a:lnTo>
                  <a:pt x="44450" y="993267"/>
                </a:lnTo>
                <a:close/>
              </a:path>
              <a:path w="71183" h="1615567">
                <a:moveTo>
                  <a:pt x="44450" y="967867"/>
                </a:moveTo>
                <a:lnTo>
                  <a:pt x="31750" y="967867"/>
                </a:lnTo>
                <a:lnTo>
                  <a:pt x="31750" y="980567"/>
                </a:lnTo>
                <a:lnTo>
                  <a:pt x="44450" y="980567"/>
                </a:lnTo>
                <a:lnTo>
                  <a:pt x="44450" y="967867"/>
                </a:lnTo>
                <a:close/>
              </a:path>
              <a:path w="71183" h="1615567">
                <a:moveTo>
                  <a:pt x="44450" y="942467"/>
                </a:moveTo>
                <a:lnTo>
                  <a:pt x="31750" y="942467"/>
                </a:lnTo>
                <a:lnTo>
                  <a:pt x="31750" y="955167"/>
                </a:lnTo>
                <a:lnTo>
                  <a:pt x="44450" y="955167"/>
                </a:lnTo>
                <a:lnTo>
                  <a:pt x="44450" y="942467"/>
                </a:lnTo>
                <a:close/>
              </a:path>
              <a:path w="71183" h="1615567">
                <a:moveTo>
                  <a:pt x="44450" y="917067"/>
                </a:moveTo>
                <a:lnTo>
                  <a:pt x="31750" y="917067"/>
                </a:lnTo>
                <a:lnTo>
                  <a:pt x="31750" y="929767"/>
                </a:lnTo>
                <a:lnTo>
                  <a:pt x="44450" y="929767"/>
                </a:lnTo>
                <a:lnTo>
                  <a:pt x="44450" y="917067"/>
                </a:lnTo>
                <a:close/>
              </a:path>
              <a:path w="71183" h="1615567">
                <a:moveTo>
                  <a:pt x="44450" y="891667"/>
                </a:moveTo>
                <a:lnTo>
                  <a:pt x="31750" y="891667"/>
                </a:lnTo>
                <a:lnTo>
                  <a:pt x="31750" y="904367"/>
                </a:lnTo>
                <a:lnTo>
                  <a:pt x="44450" y="904367"/>
                </a:lnTo>
                <a:lnTo>
                  <a:pt x="44450" y="891667"/>
                </a:lnTo>
                <a:close/>
              </a:path>
              <a:path w="71183" h="1615567">
                <a:moveTo>
                  <a:pt x="44450" y="866267"/>
                </a:moveTo>
                <a:lnTo>
                  <a:pt x="31750" y="866267"/>
                </a:lnTo>
                <a:lnTo>
                  <a:pt x="31750" y="878967"/>
                </a:lnTo>
                <a:lnTo>
                  <a:pt x="44450" y="878967"/>
                </a:lnTo>
                <a:lnTo>
                  <a:pt x="44450" y="866267"/>
                </a:lnTo>
                <a:close/>
              </a:path>
              <a:path w="71183" h="1615567">
                <a:moveTo>
                  <a:pt x="44450" y="840867"/>
                </a:moveTo>
                <a:lnTo>
                  <a:pt x="31750" y="840867"/>
                </a:lnTo>
                <a:lnTo>
                  <a:pt x="31750" y="853567"/>
                </a:lnTo>
                <a:lnTo>
                  <a:pt x="44450" y="853567"/>
                </a:lnTo>
                <a:lnTo>
                  <a:pt x="44450" y="840867"/>
                </a:lnTo>
                <a:close/>
              </a:path>
              <a:path w="71183" h="1615567">
                <a:moveTo>
                  <a:pt x="44450" y="815467"/>
                </a:moveTo>
                <a:lnTo>
                  <a:pt x="31750" y="815467"/>
                </a:lnTo>
                <a:lnTo>
                  <a:pt x="31750" y="828167"/>
                </a:lnTo>
                <a:lnTo>
                  <a:pt x="44450" y="828167"/>
                </a:lnTo>
                <a:lnTo>
                  <a:pt x="44450" y="815467"/>
                </a:lnTo>
                <a:close/>
              </a:path>
              <a:path w="71183" h="1615567">
                <a:moveTo>
                  <a:pt x="44450" y="790067"/>
                </a:moveTo>
                <a:lnTo>
                  <a:pt x="31750" y="790067"/>
                </a:lnTo>
                <a:lnTo>
                  <a:pt x="31750" y="802767"/>
                </a:lnTo>
                <a:lnTo>
                  <a:pt x="44450" y="802767"/>
                </a:lnTo>
                <a:lnTo>
                  <a:pt x="44450" y="790067"/>
                </a:lnTo>
                <a:close/>
              </a:path>
              <a:path w="71183" h="1615567">
                <a:moveTo>
                  <a:pt x="44450" y="764667"/>
                </a:moveTo>
                <a:lnTo>
                  <a:pt x="31750" y="764667"/>
                </a:lnTo>
                <a:lnTo>
                  <a:pt x="31750" y="777367"/>
                </a:lnTo>
                <a:lnTo>
                  <a:pt x="44450" y="777367"/>
                </a:lnTo>
                <a:lnTo>
                  <a:pt x="44450" y="764667"/>
                </a:lnTo>
                <a:close/>
              </a:path>
              <a:path w="71183" h="1615567">
                <a:moveTo>
                  <a:pt x="44450" y="739267"/>
                </a:moveTo>
                <a:lnTo>
                  <a:pt x="31750" y="739267"/>
                </a:lnTo>
                <a:lnTo>
                  <a:pt x="31750" y="751967"/>
                </a:lnTo>
                <a:lnTo>
                  <a:pt x="44450" y="751967"/>
                </a:lnTo>
                <a:lnTo>
                  <a:pt x="44450" y="739267"/>
                </a:lnTo>
                <a:close/>
              </a:path>
              <a:path w="71183" h="1615567">
                <a:moveTo>
                  <a:pt x="44450" y="713867"/>
                </a:moveTo>
                <a:lnTo>
                  <a:pt x="31750" y="713867"/>
                </a:lnTo>
                <a:lnTo>
                  <a:pt x="31750" y="726567"/>
                </a:lnTo>
                <a:lnTo>
                  <a:pt x="44450" y="726567"/>
                </a:lnTo>
                <a:lnTo>
                  <a:pt x="44450" y="713867"/>
                </a:lnTo>
                <a:close/>
              </a:path>
              <a:path w="71183" h="1615567">
                <a:moveTo>
                  <a:pt x="44450" y="688467"/>
                </a:moveTo>
                <a:lnTo>
                  <a:pt x="31750" y="688467"/>
                </a:lnTo>
                <a:lnTo>
                  <a:pt x="31750" y="701167"/>
                </a:lnTo>
                <a:lnTo>
                  <a:pt x="44450" y="701167"/>
                </a:lnTo>
                <a:lnTo>
                  <a:pt x="44450" y="688467"/>
                </a:lnTo>
                <a:close/>
              </a:path>
              <a:path w="71183" h="1615567">
                <a:moveTo>
                  <a:pt x="44450" y="663067"/>
                </a:moveTo>
                <a:lnTo>
                  <a:pt x="31750" y="663067"/>
                </a:lnTo>
                <a:lnTo>
                  <a:pt x="31750" y="675767"/>
                </a:lnTo>
                <a:lnTo>
                  <a:pt x="44450" y="675767"/>
                </a:lnTo>
                <a:lnTo>
                  <a:pt x="44450" y="663067"/>
                </a:lnTo>
                <a:close/>
              </a:path>
              <a:path w="71183" h="1615567">
                <a:moveTo>
                  <a:pt x="44450" y="637667"/>
                </a:moveTo>
                <a:lnTo>
                  <a:pt x="31750" y="637667"/>
                </a:lnTo>
                <a:lnTo>
                  <a:pt x="31750" y="650367"/>
                </a:lnTo>
                <a:lnTo>
                  <a:pt x="44450" y="650367"/>
                </a:lnTo>
                <a:lnTo>
                  <a:pt x="44450" y="637667"/>
                </a:lnTo>
                <a:close/>
              </a:path>
              <a:path w="71183" h="1615567">
                <a:moveTo>
                  <a:pt x="44450" y="612267"/>
                </a:moveTo>
                <a:lnTo>
                  <a:pt x="31750" y="612267"/>
                </a:lnTo>
                <a:lnTo>
                  <a:pt x="31750" y="624967"/>
                </a:lnTo>
                <a:lnTo>
                  <a:pt x="44450" y="624967"/>
                </a:lnTo>
                <a:lnTo>
                  <a:pt x="44450" y="612267"/>
                </a:lnTo>
                <a:close/>
              </a:path>
              <a:path w="71183" h="1615567">
                <a:moveTo>
                  <a:pt x="44450" y="586867"/>
                </a:moveTo>
                <a:lnTo>
                  <a:pt x="31750" y="586867"/>
                </a:lnTo>
                <a:lnTo>
                  <a:pt x="31750" y="599567"/>
                </a:lnTo>
                <a:lnTo>
                  <a:pt x="44450" y="599567"/>
                </a:lnTo>
                <a:lnTo>
                  <a:pt x="44450" y="586867"/>
                </a:lnTo>
                <a:close/>
              </a:path>
              <a:path w="71183" h="1615567">
                <a:moveTo>
                  <a:pt x="44450" y="561467"/>
                </a:moveTo>
                <a:lnTo>
                  <a:pt x="31750" y="561467"/>
                </a:lnTo>
                <a:lnTo>
                  <a:pt x="31750" y="574167"/>
                </a:lnTo>
                <a:lnTo>
                  <a:pt x="44450" y="574167"/>
                </a:lnTo>
                <a:lnTo>
                  <a:pt x="44450" y="561467"/>
                </a:lnTo>
                <a:close/>
              </a:path>
              <a:path w="71183" h="1615567">
                <a:moveTo>
                  <a:pt x="44450" y="536067"/>
                </a:moveTo>
                <a:lnTo>
                  <a:pt x="31750" y="536067"/>
                </a:lnTo>
                <a:lnTo>
                  <a:pt x="31750" y="548767"/>
                </a:lnTo>
                <a:lnTo>
                  <a:pt x="44450" y="548767"/>
                </a:lnTo>
                <a:lnTo>
                  <a:pt x="44450" y="536067"/>
                </a:lnTo>
                <a:close/>
              </a:path>
              <a:path w="71183" h="1615567">
                <a:moveTo>
                  <a:pt x="44450" y="510667"/>
                </a:moveTo>
                <a:lnTo>
                  <a:pt x="31750" y="510667"/>
                </a:lnTo>
                <a:lnTo>
                  <a:pt x="31750" y="523367"/>
                </a:lnTo>
                <a:lnTo>
                  <a:pt x="44450" y="523367"/>
                </a:lnTo>
                <a:lnTo>
                  <a:pt x="44450" y="510667"/>
                </a:lnTo>
                <a:close/>
              </a:path>
              <a:path w="71183" h="1615567">
                <a:moveTo>
                  <a:pt x="44450" y="485267"/>
                </a:moveTo>
                <a:lnTo>
                  <a:pt x="31750" y="485267"/>
                </a:lnTo>
                <a:lnTo>
                  <a:pt x="31750" y="497967"/>
                </a:lnTo>
                <a:lnTo>
                  <a:pt x="44450" y="497967"/>
                </a:lnTo>
                <a:lnTo>
                  <a:pt x="44450" y="485267"/>
                </a:lnTo>
                <a:close/>
              </a:path>
              <a:path w="71183" h="1615567">
                <a:moveTo>
                  <a:pt x="44450" y="459867"/>
                </a:moveTo>
                <a:lnTo>
                  <a:pt x="31750" y="459867"/>
                </a:lnTo>
                <a:lnTo>
                  <a:pt x="31750" y="472567"/>
                </a:lnTo>
                <a:lnTo>
                  <a:pt x="44450" y="472567"/>
                </a:lnTo>
                <a:lnTo>
                  <a:pt x="44450" y="459867"/>
                </a:lnTo>
                <a:close/>
              </a:path>
              <a:path w="71183" h="1615567">
                <a:moveTo>
                  <a:pt x="44450" y="434467"/>
                </a:moveTo>
                <a:lnTo>
                  <a:pt x="31750" y="434467"/>
                </a:lnTo>
                <a:lnTo>
                  <a:pt x="31750" y="447167"/>
                </a:lnTo>
                <a:lnTo>
                  <a:pt x="44450" y="447167"/>
                </a:lnTo>
                <a:lnTo>
                  <a:pt x="44450" y="434467"/>
                </a:lnTo>
                <a:close/>
              </a:path>
              <a:path w="71183" h="1615567">
                <a:moveTo>
                  <a:pt x="44450" y="409067"/>
                </a:moveTo>
                <a:lnTo>
                  <a:pt x="31750" y="409067"/>
                </a:lnTo>
                <a:lnTo>
                  <a:pt x="31750" y="421767"/>
                </a:lnTo>
                <a:lnTo>
                  <a:pt x="44450" y="421767"/>
                </a:lnTo>
                <a:lnTo>
                  <a:pt x="44450" y="409067"/>
                </a:lnTo>
                <a:close/>
              </a:path>
              <a:path w="71183" h="1615567">
                <a:moveTo>
                  <a:pt x="44450" y="383667"/>
                </a:moveTo>
                <a:lnTo>
                  <a:pt x="31750" y="383667"/>
                </a:lnTo>
                <a:lnTo>
                  <a:pt x="31750" y="396367"/>
                </a:lnTo>
                <a:lnTo>
                  <a:pt x="44450" y="396367"/>
                </a:lnTo>
                <a:lnTo>
                  <a:pt x="44450" y="383667"/>
                </a:lnTo>
                <a:close/>
              </a:path>
              <a:path w="71183" h="1615567">
                <a:moveTo>
                  <a:pt x="44450" y="358267"/>
                </a:moveTo>
                <a:lnTo>
                  <a:pt x="31750" y="358267"/>
                </a:lnTo>
                <a:lnTo>
                  <a:pt x="31750" y="370967"/>
                </a:lnTo>
                <a:lnTo>
                  <a:pt x="44450" y="370967"/>
                </a:lnTo>
                <a:lnTo>
                  <a:pt x="44450" y="358267"/>
                </a:lnTo>
                <a:close/>
              </a:path>
              <a:path w="71183" h="1615567">
                <a:moveTo>
                  <a:pt x="44450" y="332867"/>
                </a:moveTo>
                <a:lnTo>
                  <a:pt x="31750" y="332867"/>
                </a:lnTo>
                <a:lnTo>
                  <a:pt x="31750" y="345567"/>
                </a:lnTo>
                <a:lnTo>
                  <a:pt x="44450" y="345567"/>
                </a:lnTo>
                <a:lnTo>
                  <a:pt x="44450" y="332867"/>
                </a:lnTo>
                <a:close/>
              </a:path>
              <a:path w="71183" h="1615567">
                <a:moveTo>
                  <a:pt x="44450" y="307467"/>
                </a:moveTo>
                <a:lnTo>
                  <a:pt x="31750" y="307467"/>
                </a:lnTo>
                <a:lnTo>
                  <a:pt x="31750" y="320167"/>
                </a:lnTo>
                <a:lnTo>
                  <a:pt x="44450" y="320167"/>
                </a:lnTo>
                <a:lnTo>
                  <a:pt x="44450" y="307467"/>
                </a:lnTo>
                <a:close/>
              </a:path>
              <a:path w="71183" h="1615567">
                <a:moveTo>
                  <a:pt x="44450" y="282067"/>
                </a:moveTo>
                <a:lnTo>
                  <a:pt x="31750" y="282067"/>
                </a:lnTo>
                <a:lnTo>
                  <a:pt x="31750" y="294767"/>
                </a:lnTo>
                <a:lnTo>
                  <a:pt x="44450" y="294767"/>
                </a:lnTo>
                <a:lnTo>
                  <a:pt x="44450" y="282067"/>
                </a:lnTo>
                <a:close/>
              </a:path>
              <a:path w="71183" h="1615567">
                <a:moveTo>
                  <a:pt x="44450" y="256667"/>
                </a:moveTo>
                <a:lnTo>
                  <a:pt x="31750" y="256667"/>
                </a:lnTo>
                <a:lnTo>
                  <a:pt x="31750" y="269367"/>
                </a:lnTo>
                <a:lnTo>
                  <a:pt x="44450" y="269367"/>
                </a:lnTo>
                <a:lnTo>
                  <a:pt x="44450" y="256667"/>
                </a:lnTo>
                <a:close/>
              </a:path>
              <a:path w="71183" h="1615567">
                <a:moveTo>
                  <a:pt x="44450" y="231267"/>
                </a:moveTo>
                <a:lnTo>
                  <a:pt x="31750" y="231267"/>
                </a:lnTo>
                <a:lnTo>
                  <a:pt x="31750" y="243967"/>
                </a:lnTo>
                <a:lnTo>
                  <a:pt x="44450" y="243967"/>
                </a:lnTo>
                <a:lnTo>
                  <a:pt x="44450" y="231267"/>
                </a:lnTo>
                <a:close/>
              </a:path>
              <a:path w="71183" h="1615567">
                <a:moveTo>
                  <a:pt x="44450" y="205867"/>
                </a:moveTo>
                <a:lnTo>
                  <a:pt x="31750" y="205867"/>
                </a:lnTo>
                <a:lnTo>
                  <a:pt x="31750" y="218567"/>
                </a:lnTo>
                <a:lnTo>
                  <a:pt x="44450" y="218567"/>
                </a:lnTo>
                <a:lnTo>
                  <a:pt x="44450" y="205867"/>
                </a:lnTo>
                <a:close/>
              </a:path>
              <a:path w="71183" h="1615567">
                <a:moveTo>
                  <a:pt x="44450" y="180467"/>
                </a:moveTo>
                <a:lnTo>
                  <a:pt x="31750" y="180467"/>
                </a:lnTo>
                <a:lnTo>
                  <a:pt x="31750" y="193167"/>
                </a:lnTo>
                <a:lnTo>
                  <a:pt x="44450" y="193167"/>
                </a:lnTo>
                <a:lnTo>
                  <a:pt x="44450" y="180467"/>
                </a:lnTo>
                <a:close/>
              </a:path>
              <a:path w="71183" h="1615567">
                <a:moveTo>
                  <a:pt x="44450" y="155067"/>
                </a:moveTo>
                <a:lnTo>
                  <a:pt x="31750" y="155067"/>
                </a:lnTo>
                <a:lnTo>
                  <a:pt x="31750" y="167767"/>
                </a:lnTo>
                <a:lnTo>
                  <a:pt x="44450" y="167767"/>
                </a:lnTo>
                <a:lnTo>
                  <a:pt x="44450" y="155067"/>
                </a:lnTo>
                <a:close/>
              </a:path>
              <a:path w="71183" h="1615567">
                <a:moveTo>
                  <a:pt x="44450" y="129667"/>
                </a:moveTo>
                <a:lnTo>
                  <a:pt x="31750" y="129667"/>
                </a:lnTo>
                <a:lnTo>
                  <a:pt x="31750" y="142367"/>
                </a:lnTo>
                <a:lnTo>
                  <a:pt x="44450" y="142367"/>
                </a:lnTo>
                <a:lnTo>
                  <a:pt x="44450" y="129667"/>
                </a:lnTo>
                <a:close/>
              </a:path>
              <a:path w="71183" h="1615567">
                <a:moveTo>
                  <a:pt x="44450" y="104267"/>
                </a:moveTo>
                <a:lnTo>
                  <a:pt x="31750" y="104267"/>
                </a:lnTo>
                <a:lnTo>
                  <a:pt x="31750" y="116967"/>
                </a:lnTo>
                <a:lnTo>
                  <a:pt x="44450" y="116967"/>
                </a:lnTo>
                <a:lnTo>
                  <a:pt x="44450" y="104267"/>
                </a:lnTo>
                <a:close/>
              </a:path>
              <a:path w="71183" h="1615567">
                <a:moveTo>
                  <a:pt x="44450" y="78867"/>
                </a:moveTo>
                <a:lnTo>
                  <a:pt x="31750" y="78867"/>
                </a:lnTo>
                <a:lnTo>
                  <a:pt x="31750" y="91567"/>
                </a:lnTo>
                <a:lnTo>
                  <a:pt x="44450" y="91567"/>
                </a:lnTo>
                <a:lnTo>
                  <a:pt x="44450" y="78867"/>
                </a:lnTo>
                <a:close/>
              </a:path>
              <a:path w="71183" h="1615567">
                <a:moveTo>
                  <a:pt x="38100" y="0"/>
                </a:moveTo>
                <a:lnTo>
                  <a:pt x="0" y="76200"/>
                </a:lnTo>
                <a:lnTo>
                  <a:pt x="76200" y="76200"/>
                </a:lnTo>
                <a:lnTo>
                  <a:pt x="71183" y="66167"/>
                </a:lnTo>
                <a:lnTo>
                  <a:pt x="31750" y="66167"/>
                </a:lnTo>
                <a:lnTo>
                  <a:pt x="31750" y="63500"/>
                </a:lnTo>
                <a:lnTo>
                  <a:pt x="69850" y="63500"/>
                </a:lnTo>
                <a:lnTo>
                  <a:pt x="38100" y="0"/>
                </a:lnTo>
                <a:close/>
              </a:path>
              <a:path w="71183" h="1615567">
                <a:moveTo>
                  <a:pt x="44450" y="63500"/>
                </a:moveTo>
                <a:lnTo>
                  <a:pt x="31750" y="63500"/>
                </a:lnTo>
                <a:lnTo>
                  <a:pt x="31750" y="66167"/>
                </a:lnTo>
                <a:lnTo>
                  <a:pt x="44450" y="66167"/>
                </a:lnTo>
                <a:lnTo>
                  <a:pt x="44450" y="63500"/>
                </a:lnTo>
                <a:close/>
              </a:path>
              <a:path w="71183" h="1615567">
                <a:moveTo>
                  <a:pt x="69850" y="63500"/>
                </a:moveTo>
                <a:lnTo>
                  <a:pt x="44450" y="63500"/>
                </a:lnTo>
                <a:lnTo>
                  <a:pt x="44450" y="66167"/>
                </a:lnTo>
                <a:lnTo>
                  <a:pt x="71183" y="66167"/>
                </a:lnTo>
                <a:lnTo>
                  <a:pt x="69850" y="63500"/>
                </a:lnTo>
                <a:close/>
              </a:path>
            </a:pathLst>
          </a:custGeom>
          <a:solidFill>
            <a:srgbClr val="FF0000"/>
          </a:solidFill>
          <a:ln w="9525">
            <a:noFill/>
            <a:round/>
            <a:headEnd/>
            <a:tailEnd/>
          </a:ln>
        </p:spPr>
        <p:txBody>
          <a:bodyPr lIns="0" tIns="0" rIns="0" bIns="0">
            <a:spAutoFit/>
          </a:bodyPr>
          <a:lstStyle/>
          <a:p>
            <a:endParaRPr lang="ru-RU"/>
          </a:p>
        </p:txBody>
      </p:sp>
      <p:sp>
        <p:nvSpPr>
          <p:cNvPr id="70682" name="object 36"/>
          <p:cNvSpPr>
            <a:spLocks noChangeArrowheads="1"/>
          </p:cNvSpPr>
          <p:nvPr/>
        </p:nvSpPr>
        <p:spPr bwMode="auto">
          <a:xfrm>
            <a:off x="2362200" y="6324600"/>
            <a:ext cx="1524000" cy="366713"/>
          </a:xfrm>
          <a:prstGeom prst="rect">
            <a:avLst/>
          </a:prstGeom>
          <a:blipFill dpi="0" rotWithShape="1">
            <a:blip r:embed="rId17"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0683" name="object 37"/>
          <p:cNvSpPr>
            <a:spLocks noChangeArrowheads="1"/>
          </p:cNvSpPr>
          <p:nvPr/>
        </p:nvSpPr>
        <p:spPr bwMode="auto">
          <a:xfrm>
            <a:off x="2057400" y="5562600"/>
            <a:ext cx="1824038" cy="854075"/>
          </a:xfrm>
          <a:prstGeom prst="rect">
            <a:avLst/>
          </a:prstGeom>
          <a:blipFill dpi="0" rotWithShape="1">
            <a:blip r:embed="rId18"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0684" name="object 38"/>
          <p:cNvSpPr>
            <a:spLocks noChangeArrowheads="1"/>
          </p:cNvSpPr>
          <p:nvPr/>
        </p:nvSpPr>
        <p:spPr bwMode="auto">
          <a:xfrm>
            <a:off x="2133600" y="5562600"/>
            <a:ext cx="1665288" cy="923925"/>
          </a:xfrm>
          <a:prstGeom prst="rect">
            <a:avLst/>
          </a:prstGeom>
          <a:blipFill dpi="0" rotWithShape="1">
            <a:blip r:embed="rId19"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0685" name="object 39"/>
          <p:cNvSpPr>
            <a:spLocks noChangeArrowheads="1"/>
          </p:cNvSpPr>
          <p:nvPr/>
        </p:nvSpPr>
        <p:spPr bwMode="auto">
          <a:xfrm>
            <a:off x="1905000" y="5486400"/>
            <a:ext cx="2339975" cy="554038"/>
          </a:xfrm>
          <a:prstGeom prst="rect">
            <a:avLst/>
          </a:prstGeom>
          <a:blipFill dpi="0" rotWithShape="1">
            <a:blip r:embed="rId20" cstate="print"/>
            <a:srcRect/>
            <a:stretch>
              <a:fillRect/>
            </a:stretch>
          </a:blipFill>
          <a:ln w="9525">
            <a:noFill/>
            <a:miter lim="800000"/>
            <a:headEnd/>
            <a:tailEnd/>
          </a:ln>
        </p:spPr>
        <p:txBody>
          <a:bodyPr lIns="0" tIns="0" rIns="0" bIns="0">
            <a:spAutoFit/>
          </a:bodyPr>
          <a:lstStyle/>
          <a:p>
            <a:r>
              <a:rPr lang="ru-RU">
                <a:latin typeface="Calibri" pitchFamily="34" charset="0"/>
              </a:rPr>
              <a:t>Безвозмездные  поступления</a:t>
            </a:r>
          </a:p>
        </p:txBody>
      </p:sp>
      <p:sp>
        <p:nvSpPr>
          <p:cNvPr id="70686" name="object 40"/>
          <p:cNvSpPr>
            <a:spLocks/>
          </p:cNvSpPr>
          <p:nvPr/>
        </p:nvSpPr>
        <p:spPr bwMode="auto">
          <a:xfrm>
            <a:off x="1905000" y="5715000"/>
            <a:ext cx="2295525" cy="276225"/>
          </a:xfrm>
          <a:custGeom>
            <a:avLst/>
            <a:gdLst>
              <a:gd name="T0" fmla="*/ 0 w 1728216"/>
              <a:gd name="T1" fmla="*/ 0 h 758012"/>
              <a:gd name="T2" fmla="*/ 91954565 w 1728216"/>
              <a:gd name="T3" fmla="*/ 0 h 758012"/>
              <a:gd name="T4" fmla="*/ 91954565 w 1728216"/>
              <a:gd name="T5" fmla="*/ 0 h 758012"/>
              <a:gd name="T6" fmla="*/ 0 w 1728216"/>
              <a:gd name="T7" fmla="*/ 0 h 758012"/>
              <a:gd name="T8" fmla="*/ 0 w 1728216"/>
              <a:gd name="T9" fmla="*/ 0 h 758012"/>
              <a:gd name="T10" fmla="*/ 0 60000 65536"/>
              <a:gd name="T11" fmla="*/ 0 60000 65536"/>
              <a:gd name="T12" fmla="*/ 0 60000 65536"/>
              <a:gd name="T13" fmla="*/ 0 60000 65536"/>
              <a:gd name="T14" fmla="*/ 0 60000 65536"/>
              <a:gd name="T15" fmla="*/ 0 w 1728216"/>
              <a:gd name="T16" fmla="*/ 0 h 758012"/>
              <a:gd name="T17" fmla="*/ 1728216 w 1728216"/>
              <a:gd name="T18" fmla="*/ 758012 h 758012"/>
            </a:gdLst>
            <a:ahLst/>
            <a:cxnLst>
              <a:cxn ang="T10">
                <a:pos x="T0" y="T1"/>
              </a:cxn>
              <a:cxn ang="T11">
                <a:pos x="T2" y="T3"/>
              </a:cxn>
              <a:cxn ang="T12">
                <a:pos x="T4" y="T5"/>
              </a:cxn>
              <a:cxn ang="T13">
                <a:pos x="T6" y="T7"/>
              </a:cxn>
              <a:cxn ang="T14">
                <a:pos x="T8" y="T9"/>
              </a:cxn>
            </a:cxnLst>
            <a:rect l="T15" t="T16" r="T17" b="T18"/>
            <a:pathLst>
              <a:path w="1728216" h="758012">
                <a:moveTo>
                  <a:pt x="0" y="758012"/>
                </a:moveTo>
                <a:lnTo>
                  <a:pt x="1728216" y="758012"/>
                </a:lnTo>
                <a:lnTo>
                  <a:pt x="1728216" y="0"/>
                </a:lnTo>
                <a:lnTo>
                  <a:pt x="0" y="0"/>
                </a:lnTo>
                <a:lnTo>
                  <a:pt x="0" y="758012"/>
                </a:lnTo>
                <a:close/>
              </a:path>
            </a:pathLst>
          </a:custGeom>
          <a:noFill/>
          <a:ln w="9525">
            <a:solidFill>
              <a:srgbClr val="77923B"/>
            </a:solidFill>
            <a:round/>
            <a:headEnd/>
            <a:tailEnd/>
          </a:ln>
        </p:spPr>
        <p:txBody>
          <a:bodyPr lIns="0" tIns="0" rIns="0" bIns="0">
            <a:spAutoFit/>
          </a:bodyPr>
          <a:lstStyle/>
          <a:p>
            <a:endParaRPr lang="ru-RU"/>
          </a:p>
        </p:txBody>
      </p:sp>
      <p:sp>
        <p:nvSpPr>
          <p:cNvPr id="70687" name="object 41"/>
          <p:cNvSpPr txBox="1">
            <a:spLocks noChangeArrowheads="1"/>
          </p:cNvSpPr>
          <p:nvPr/>
        </p:nvSpPr>
        <p:spPr bwMode="auto">
          <a:xfrm>
            <a:off x="2057400" y="5105400"/>
            <a:ext cx="4248150" cy="615950"/>
          </a:xfrm>
          <a:prstGeom prst="rect">
            <a:avLst/>
          </a:prstGeom>
          <a:noFill/>
          <a:ln w="9525">
            <a:noFill/>
            <a:miter lim="800000"/>
            <a:headEnd/>
            <a:tailEnd/>
          </a:ln>
        </p:spPr>
        <p:txBody>
          <a:bodyPr lIns="0" tIns="0" rIns="0" bIns="0">
            <a:spAutoFit/>
          </a:bodyPr>
          <a:lstStyle/>
          <a:p>
            <a:pPr marL="2171700" algn="ctr"/>
            <a:r>
              <a:rPr lang="ru-RU" sz="2000" b="1">
                <a:solidFill>
                  <a:srgbClr val="FFFFFF"/>
                </a:solidFill>
                <a:latin typeface="Calibri" pitchFamily="34" charset="0"/>
              </a:rPr>
              <a:t>Неналоговые</a:t>
            </a:r>
            <a:r>
              <a:rPr lang="ru-RU" sz="2000">
                <a:latin typeface="Calibri" pitchFamily="34" charset="0"/>
              </a:rPr>
              <a:t> </a:t>
            </a:r>
            <a:r>
              <a:rPr lang="ru-RU" sz="2000" b="1">
                <a:solidFill>
                  <a:srgbClr val="FFFFFF"/>
                </a:solidFill>
                <a:latin typeface="Calibri" pitchFamily="34" charset="0"/>
              </a:rPr>
              <a:t>доходы</a:t>
            </a:r>
            <a:endParaRPr lang="ru-RU" sz="2000">
              <a:latin typeface="Calibri" pitchFamily="34" charset="0"/>
            </a:endParaRPr>
          </a:p>
        </p:txBody>
      </p:sp>
      <p:sp>
        <p:nvSpPr>
          <p:cNvPr id="70688" name="object 42"/>
          <p:cNvSpPr txBox="1">
            <a:spLocks noChangeArrowheads="1"/>
          </p:cNvSpPr>
          <p:nvPr/>
        </p:nvSpPr>
        <p:spPr bwMode="auto">
          <a:xfrm>
            <a:off x="3535363" y="893763"/>
            <a:ext cx="1787525" cy="615950"/>
          </a:xfrm>
          <a:prstGeom prst="rect">
            <a:avLst/>
          </a:prstGeom>
          <a:noFill/>
          <a:ln w="9525">
            <a:noFill/>
            <a:miter lim="800000"/>
            <a:headEnd/>
            <a:tailEnd/>
          </a:ln>
        </p:spPr>
        <p:txBody>
          <a:bodyPr lIns="0" tIns="0" rIns="0" bIns="0">
            <a:spAutoFit/>
          </a:bodyPr>
          <a:lstStyle/>
          <a:p>
            <a:pPr marL="190500" indent="-177800"/>
            <a:r>
              <a:rPr lang="ru-RU" sz="2000" b="1">
                <a:solidFill>
                  <a:srgbClr val="FFFFFF"/>
                </a:solidFill>
                <a:latin typeface="Calibri" pitchFamily="34" charset="0"/>
              </a:rPr>
              <a:t>Налоговые доходы</a:t>
            </a:r>
            <a:endParaRPr lang="ru-RU" sz="2000">
              <a:latin typeface="Calibri" pitchFamily="34" charset="0"/>
            </a:endParaRPr>
          </a:p>
        </p:txBody>
      </p:sp>
      <p:sp>
        <p:nvSpPr>
          <p:cNvPr id="70689" name="object 43"/>
          <p:cNvSpPr>
            <a:spLocks noChangeArrowheads="1"/>
          </p:cNvSpPr>
          <p:nvPr/>
        </p:nvSpPr>
        <p:spPr bwMode="auto">
          <a:xfrm>
            <a:off x="354013" y="1335088"/>
            <a:ext cx="1524000" cy="365125"/>
          </a:xfrm>
          <a:prstGeom prst="rect">
            <a:avLst/>
          </a:prstGeom>
          <a:blipFill dpi="0" rotWithShape="1">
            <a:blip r:embed="rId21"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0690" name="object 44"/>
          <p:cNvSpPr>
            <a:spLocks noChangeArrowheads="1"/>
          </p:cNvSpPr>
          <p:nvPr/>
        </p:nvSpPr>
        <p:spPr bwMode="auto">
          <a:xfrm>
            <a:off x="204788" y="812800"/>
            <a:ext cx="1822450" cy="852488"/>
          </a:xfrm>
          <a:prstGeom prst="rect">
            <a:avLst/>
          </a:prstGeom>
          <a:blipFill dpi="0" rotWithShape="1">
            <a:blip r:embed="rId22"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0691" name="object 45"/>
          <p:cNvSpPr>
            <a:spLocks noChangeArrowheads="1"/>
          </p:cNvSpPr>
          <p:nvPr/>
        </p:nvSpPr>
        <p:spPr bwMode="auto">
          <a:xfrm>
            <a:off x="417513" y="815975"/>
            <a:ext cx="1452562" cy="922338"/>
          </a:xfrm>
          <a:prstGeom prst="rect">
            <a:avLst/>
          </a:prstGeom>
          <a:blipFill dpi="0" rotWithShape="1">
            <a:blip r:embed="rId23"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0692" name="object 46"/>
          <p:cNvSpPr>
            <a:spLocks noChangeArrowheads="1"/>
          </p:cNvSpPr>
          <p:nvPr/>
        </p:nvSpPr>
        <p:spPr bwMode="auto">
          <a:xfrm>
            <a:off x="250825" y="836613"/>
            <a:ext cx="1728788" cy="758825"/>
          </a:xfrm>
          <a:prstGeom prst="rect">
            <a:avLst/>
          </a:prstGeom>
          <a:blipFill dpi="0" rotWithShape="1">
            <a:blip r:embed="rId24"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0693" name="object 47"/>
          <p:cNvSpPr>
            <a:spLocks/>
          </p:cNvSpPr>
          <p:nvPr/>
        </p:nvSpPr>
        <p:spPr bwMode="auto">
          <a:xfrm>
            <a:off x="250825" y="836613"/>
            <a:ext cx="1728788" cy="758825"/>
          </a:xfrm>
          <a:custGeom>
            <a:avLst/>
            <a:gdLst>
              <a:gd name="T0" fmla="*/ 0 w 1728216"/>
              <a:gd name="T1" fmla="*/ 769474 h 758012"/>
              <a:gd name="T2" fmla="*/ 1736241 w 1728216"/>
              <a:gd name="T3" fmla="*/ 769474 h 758012"/>
              <a:gd name="T4" fmla="*/ 1736241 w 1728216"/>
              <a:gd name="T5" fmla="*/ 0 h 758012"/>
              <a:gd name="T6" fmla="*/ 0 w 1728216"/>
              <a:gd name="T7" fmla="*/ 0 h 758012"/>
              <a:gd name="T8" fmla="*/ 0 w 1728216"/>
              <a:gd name="T9" fmla="*/ 769474 h 758012"/>
              <a:gd name="T10" fmla="*/ 0 60000 65536"/>
              <a:gd name="T11" fmla="*/ 0 60000 65536"/>
              <a:gd name="T12" fmla="*/ 0 60000 65536"/>
              <a:gd name="T13" fmla="*/ 0 60000 65536"/>
              <a:gd name="T14" fmla="*/ 0 60000 65536"/>
              <a:gd name="T15" fmla="*/ 0 w 1728216"/>
              <a:gd name="T16" fmla="*/ 0 h 758012"/>
              <a:gd name="T17" fmla="*/ 1728216 w 1728216"/>
              <a:gd name="T18" fmla="*/ 758012 h 758012"/>
            </a:gdLst>
            <a:ahLst/>
            <a:cxnLst>
              <a:cxn ang="T10">
                <a:pos x="T0" y="T1"/>
              </a:cxn>
              <a:cxn ang="T11">
                <a:pos x="T2" y="T3"/>
              </a:cxn>
              <a:cxn ang="T12">
                <a:pos x="T4" y="T5"/>
              </a:cxn>
              <a:cxn ang="T13">
                <a:pos x="T6" y="T7"/>
              </a:cxn>
              <a:cxn ang="T14">
                <a:pos x="T8" y="T9"/>
              </a:cxn>
            </a:cxnLst>
            <a:rect l="T15" t="T16" r="T17" b="T18"/>
            <a:pathLst>
              <a:path w="1728216" h="758012">
                <a:moveTo>
                  <a:pt x="0" y="758012"/>
                </a:moveTo>
                <a:lnTo>
                  <a:pt x="1728216" y="758012"/>
                </a:lnTo>
                <a:lnTo>
                  <a:pt x="1728216" y="0"/>
                </a:lnTo>
                <a:lnTo>
                  <a:pt x="0" y="0"/>
                </a:lnTo>
                <a:lnTo>
                  <a:pt x="0" y="758012"/>
                </a:lnTo>
                <a:close/>
              </a:path>
            </a:pathLst>
          </a:custGeom>
          <a:noFill/>
          <a:ln w="9525">
            <a:solidFill>
              <a:srgbClr val="1515FF"/>
            </a:solidFill>
            <a:round/>
            <a:headEnd/>
            <a:tailEnd/>
          </a:ln>
        </p:spPr>
        <p:txBody>
          <a:bodyPr lIns="0" tIns="0" rIns="0" bIns="0">
            <a:spAutoFit/>
          </a:bodyPr>
          <a:lstStyle/>
          <a:p>
            <a:endParaRPr lang="ru-RU"/>
          </a:p>
        </p:txBody>
      </p:sp>
      <p:sp>
        <p:nvSpPr>
          <p:cNvPr id="70694" name="object 48"/>
          <p:cNvSpPr txBox="1">
            <a:spLocks noChangeArrowheads="1"/>
          </p:cNvSpPr>
          <p:nvPr/>
        </p:nvSpPr>
        <p:spPr bwMode="auto">
          <a:xfrm>
            <a:off x="600075" y="893763"/>
            <a:ext cx="1031875" cy="636587"/>
          </a:xfrm>
          <a:prstGeom prst="rect">
            <a:avLst/>
          </a:prstGeom>
          <a:noFill/>
          <a:ln w="9525">
            <a:noFill/>
            <a:miter lim="800000"/>
            <a:headEnd/>
            <a:tailEnd/>
          </a:ln>
        </p:spPr>
        <p:txBody>
          <a:bodyPr lIns="0" tIns="0" rIns="0" bIns="0">
            <a:spAutoFit/>
          </a:bodyPr>
          <a:lstStyle/>
          <a:p>
            <a:pPr marL="176213" indent="-165100"/>
            <a:r>
              <a:rPr lang="ru-RU" sz="2000" b="1">
                <a:solidFill>
                  <a:srgbClr val="FFFFFF"/>
                </a:solidFill>
                <a:latin typeface="Calibri" pitchFamily="34" charset="0"/>
              </a:rPr>
              <a:t>ДОХОДЫ ВСЕГО</a:t>
            </a:r>
            <a:endParaRPr lang="ru-RU" sz="2000">
              <a:latin typeface="Calibri" pitchFamily="34" charset="0"/>
            </a:endParaRPr>
          </a:p>
        </p:txBody>
      </p:sp>
      <p:sp>
        <p:nvSpPr>
          <p:cNvPr id="70695" name="object 50"/>
          <p:cNvSpPr>
            <a:spLocks noChangeArrowheads="1"/>
          </p:cNvSpPr>
          <p:nvPr/>
        </p:nvSpPr>
        <p:spPr bwMode="auto">
          <a:xfrm>
            <a:off x="6227763" y="1628775"/>
            <a:ext cx="1944687" cy="539750"/>
          </a:xfrm>
          <a:prstGeom prst="rect">
            <a:avLst/>
          </a:prstGeom>
          <a:blipFill dpi="0" rotWithShape="1">
            <a:blip r:embed="rId25"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0696" name="object 51"/>
          <p:cNvSpPr>
            <a:spLocks noChangeArrowheads="1"/>
          </p:cNvSpPr>
          <p:nvPr/>
        </p:nvSpPr>
        <p:spPr bwMode="auto">
          <a:xfrm>
            <a:off x="8172450" y="1628775"/>
            <a:ext cx="804863" cy="539750"/>
          </a:xfrm>
          <a:prstGeom prst="rect">
            <a:avLst/>
          </a:prstGeom>
          <a:blipFill dpi="0" rotWithShape="1">
            <a:blip r:embed="rId26"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0697" name="object 53"/>
          <p:cNvSpPr>
            <a:spLocks/>
          </p:cNvSpPr>
          <p:nvPr/>
        </p:nvSpPr>
        <p:spPr bwMode="auto">
          <a:xfrm>
            <a:off x="1068388" y="1603375"/>
            <a:ext cx="76200" cy="817563"/>
          </a:xfrm>
          <a:custGeom>
            <a:avLst/>
            <a:gdLst>
              <a:gd name="T0" fmla="*/ 31750 w 76200"/>
              <a:gd name="T1" fmla="*/ 12826 h 816990"/>
              <a:gd name="T2" fmla="*/ 44450 w 76200"/>
              <a:gd name="T3" fmla="*/ 25652 h 816990"/>
              <a:gd name="T4" fmla="*/ 44450 w 76200"/>
              <a:gd name="T5" fmla="*/ 38478 h 816990"/>
              <a:gd name="T6" fmla="*/ 31750 w 76200"/>
              <a:gd name="T7" fmla="*/ 51304 h 816990"/>
              <a:gd name="T8" fmla="*/ 44450 w 76200"/>
              <a:gd name="T9" fmla="*/ 51304 h 816990"/>
              <a:gd name="T10" fmla="*/ 31750 w 76200"/>
              <a:gd name="T11" fmla="*/ 89778 h 816990"/>
              <a:gd name="T12" fmla="*/ 44450 w 76200"/>
              <a:gd name="T13" fmla="*/ 102603 h 816990"/>
              <a:gd name="T14" fmla="*/ 44450 w 76200"/>
              <a:gd name="T15" fmla="*/ 115427 h 816990"/>
              <a:gd name="T16" fmla="*/ 31750 w 76200"/>
              <a:gd name="T17" fmla="*/ 128253 h 816990"/>
              <a:gd name="T18" fmla="*/ 44450 w 76200"/>
              <a:gd name="T19" fmla="*/ 128253 h 816990"/>
              <a:gd name="T20" fmla="*/ 31750 w 76200"/>
              <a:gd name="T21" fmla="*/ 166729 h 816990"/>
              <a:gd name="T22" fmla="*/ 44450 w 76200"/>
              <a:gd name="T23" fmla="*/ 179554 h 816990"/>
              <a:gd name="T24" fmla="*/ 44450 w 76200"/>
              <a:gd name="T25" fmla="*/ 192380 h 816990"/>
              <a:gd name="T26" fmla="*/ 31750 w 76200"/>
              <a:gd name="T27" fmla="*/ 205206 h 816990"/>
              <a:gd name="T28" fmla="*/ 44450 w 76200"/>
              <a:gd name="T29" fmla="*/ 205206 h 816990"/>
              <a:gd name="T30" fmla="*/ 31750 w 76200"/>
              <a:gd name="T31" fmla="*/ 243680 h 816990"/>
              <a:gd name="T32" fmla="*/ 44450 w 76200"/>
              <a:gd name="T33" fmla="*/ 256506 h 816990"/>
              <a:gd name="T34" fmla="*/ 44450 w 76200"/>
              <a:gd name="T35" fmla="*/ 269331 h 816990"/>
              <a:gd name="T36" fmla="*/ 31750 w 76200"/>
              <a:gd name="T37" fmla="*/ 282157 h 816990"/>
              <a:gd name="T38" fmla="*/ 44450 w 76200"/>
              <a:gd name="T39" fmla="*/ 282157 h 816990"/>
              <a:gd name="T40" fmla="*/ 31750 w 76200"/>
              <a:gd name="T41" fmla="*/ 320632 h 816990"/>
              <a:gd name="T42" fmla="*/ 44450 w 76200"/>
              <a:gd name="T43" fmla="*/ 333458 h 816990"/>
              <a:gd name="T44" fmla="*/ 44450 w 76200"/>
              <a:gd name="T45" fmla="*/ 346284 h 816990"/>
              <a:gd name="T46" fmla="*/ 31750 w 76200"/>
              <a:gd name="T47" fmla="*/ 359108 h 816990"/>
              <a:gd name="T48" fmla="*/ 44450 w 76200"/>
              <a:gd name="T49" fmla="*/ 359108 h 816990"/>
              <a:gd name="T50" fmla="*/ 31750 w 76200"/>
              <a:gd name="T51" fmla="*/ 397583 h 816990"/>
              <a:gd name="T52" fmla="*/ 44450 w 76200"/>
              <a:gd name="T53" fmla="*/ 410408 h 816990"/>
              <a:gd name="T54" fmla="*/ 31750 w 76200"/>
              <a:gd name="T55" fmla="*/ 423234 h 816990"/>
              <a:gd name="T56" fmla="*/ 38100 w 76200"/>
              <a:gd name="T57" fmla="*/ 419000 h 816990"/>
              <a:gd name="T58" fmla="*/ 44450 w 76200"/>
              <a:gd name="T59" fmla="*/ 412589 h 816990"/>
              <a:gd name="T60" fmla="*/ 44450 w 76200"/>
              <a:gd name="T61" fmla="*/ 412589 h 816990"/>
              <a:gd name="T62" fmla="*/ 31750 w 76200"/>
              <a:gd name="T63" fmla="*/ 412589 h 816990"/>
              <a:gd name="T64" fmla="*/ 31750 w 76200"/>
              <a:gd name="T65" fmla="*/ 436059 h 816990"/>
              <a:gd name="T66" fmla="*/ 44450 w 76200"/>
              <a:gd name="T67" fmla="*/ 436059 h 816990"/>
              <a:gd name="T68" fmla="*/ 31750 w 76200"/>
              <a:gd name="T69" fmla="*/ 474535 h 816990"/>
              <a:gd name="T70" fmla="*/ 44450 w 76200"/>
              <a:gd name="T71" fmla="*/ 487360 h 816990"/>
              <a:gd name="T72" fmla="*/ 44450 w 76200"/>
              <a:gd name="T73" fmla="*/ 500186 h 816990"/>
              <a:gd name="T74" fmla="*/ 31750 w 76200"/>
              <a:gd name="T75" fmla="*/ 513012 h 816990"/>
              <a:gd name="T76" fmla="*/ 44450 w 76200"/>
              <a:gd name="T77" fmla="*/ 513012 h 816990"/>
              <a:gd name="T78" fmla="*/ 31750 w 76200"/>
              <a:gd name="T79" fmla="*/ 551488 h 816990"/>
              <a:gd name="T80" fmla="*/ 44450 w 76200"/>
              <a:gd name="T81" fmla="*/ 564313 h 816990"/>
              <a:gd name="T82" fmla="*/ 44450 w 76200"/>
              <a:gd name="T83" fmla="*/ 577138 h 816990"/>
              <a:gd name="T84" fmla="*/ 31750 w 76200"/>
              <a:gd name="T85" fmla="*/ 589964 h 816990"/>
              <a:gd name="T86" fmla="*/ 44450 w 76200"/>
              <a:gd name="T87" fmla="*/ 589964 h 816990"/>
              <a:gd name="T88" fmla="*/ 31750 w 76200"/>
              <a:gd name="T89" fmla="*/ 628440 h 816990"/>
              <a:gd name="T90" fmla="*/ 44450 w 76200"/>
              <a:gd name="T91" fmla="*/ 641264 h 816990"/>
              <a:gd name="T92" fmla="*/ 44450 w 76200"/>
              <a:gd name="T93" fmla="*/ 654090 h 816990"/>
              <a:gd name="T94" fmla="*/ 31750 w 76200"/>
              <a:gd name="T95" fmla="*/ 666915 h 816990"/>
              <a:gd name="T96" fmla="*/ 44450 w 76200"/>
              <a:gd name="T97" fmla="*/ 666915 h 816990"/>
              <a:gd name="T98" fmla="*/ 31750 w 76200"/>
              <a:gd name="T99" fmla="*/ 705390 h 816990"/>
              <a:gd name="T100" fmla="*/ 44450 w 76200"/>
              <a:gd name="T101" fmla="*/ 718216 h 816990"/>
              <a:gd name="T102" fmla="*/ 44450 w 76200"/>
              <a:gd name="T103" fmla="*/ 731041 h 816990"/>
              <a:gd name="T104" fmla="*/ 0 w 76200"/>
              <a:gd name="T105" fmla="*/ 748098 h 816990"/>
              <a:gd name="T106" fmla="*/ 31750 w 76200"/>
              <a:gd name="T107" fmla="*/ 756692 h 816990"/>
              <a:gd name="T108" fmla="*/ 31750 w 76200"/>
              <a:gd name="T109" fmla="*/ 743866 h 816990"/>
              <a:gd name="T110" fmla="*/ 44450 w 76200"/>
              <a:gd name="T111" fmla="*/ 743866 h 816990"/>
              <a:gd name="T112" fmla="*/ 44450 w 76200"/>
              <a:gd name="T113" fmla="*/ 756692 h 81699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76200"/>
              <a:gd name="T172" fmla="*/ 0 h 816990"/>
              <a:gd name="T173" fmla="*/ 76200 w 76200"/>
              <a:gd name="T174" fmla="*/ 816990 h 816990"/>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76200" h="816990">
                <a:moveTo>
                  <a:pt x="44450" y="0"/>
                </a:moveTo>
                <a:lnTo>
                  <a:pt x="31750" y="0"/>
                </a:lnTo>
                <a:lnTo>
                  <a:pt x="31750" y="12700"/>
                </a:lnTo>
                <a:lnTo>
                  <a:pt x="44450" y="12700"/>
                </a:lnTo>
                <a:lnTo>
                  <a:pt x="44450" y="0"/>
                </a:lnTo>
                <a:close/>
              </a:path>
              <a:path w="76200" h="816990">
                <a:moveTo>
                  <a:pt x="44450" y="25400"/>
                </a:moveTo>
                <a:lnTo>
                  <a:pt x="31750" y="25400"/>
                </a:lnTo>
                <a:lnTo>
                  <a:pt x="31750" y="38100"/>
                </a:lnTo>
                <a:lnTo>
                  <a:pt x="44450" y="38100"/>
                </a:lnTo>
                <a:lnTo>
                  <a:pt x="44450" y="25400"/>
                </a:lnTo>
                <a:close/>
              </a:path>
              <a:path w="76200" h="816990">
                <a:moveTo>
                  <a:pt x="44450" y="50800"/>
                </a:moveTo>
                <a:lnTo>
                  <a:pt x="31750" y="50800"/>
                </a:lnTo>
                <a:lnTo>
                  <a:pt x="31750" y="63500"/>
                </a:lnTo>
                <a:lnTo>
                  <a:pt x="44450" y="63500"/>
                </a:lnTo>
                <a:lnTo>
                  <a:pt x="44450" y="50800"/>
                </a:lnTo>
                <a:close/>
              </a:path>
              <a:path w="76200" h="816990">
                <a:moveTo>
                  <a:pt x="44450" y="76200"/>
                </a:moveTo>
                <a:lnTo>
                  <a:pt x="31750" y="76200"/>
                </a:lnTo>
                <a:lnTo>
                  <a:pt x="31750" y="88900"/>
                </a:lnTo>
                <a:lnTo>
                  <a:pt x="44450" y="88900"/>
                </a:lnTo>
                <a:lnTo>
                  <a:pt x="44450" y="76200"/>
                </a:lnTo>
                <a:close/>
              </a:path>
              <a:path w="76200" h="816990">
                <a:moveTo>
                  <a:pt x="44450" y="101600"/>
                </a:moveTo>
                <a:lnTo>
                  <a:pt x="31750" y="101600"/>
                </a:lnTo>
                <a:lnTo>
                  <a:pt x="31750" y="114300"/>
                </a:lnTo>
                <a:lnTo>
                  <a:pt x="44450" y="114300"/>
                </a:lnTo>
                <a:lnTo>
                  <a:pt x="44450" y="101600"/>
                </a:lnTo>
                <a:close/>
              </a:path>
              <a:path w="76200" h="816990">
                <a:moveTo>
                  <a:pt x="44450" y="127000"/>
                </a:moveTo>
                <a:lnTo>
                  <a:pt x="31750" y="127000"/>
                </a:lnTo>
                <a:lnTo>
                  <a:pt x="31750" y="139700"/>
                </a:lnTo>
                <a:lnTo>
                  <a:pt x="44450" y="139700"/>
                </a:lnTo>
                <a:lnTo>
                  <a:pt x="44450" y="127000"/>
                </a:lnTo>
                <a:close/>
              </a:path>
              <a:path w="76200" h="816990">
                <a:moveTo>
                  <a:pt x="44450" y="152400"/>
                </a:moveTo>
                <a:lnTo>
                  <a:pt x="31750" y="152400"/>
                </a:lnTo>
                <a:lnTo>
                  <a:pt x="31750" y="165100"/>
                </a:lnTo>
                <a:lnTo>
                  <a:pt x="44450" y="165100"/>
                </a:lnTo>
                <a:lnTo>
                  <a:pt x="44450" y="152400"/>
                </a:lnTo>
                <a:close/>
              </a:path>
              <a:path w="76200" h="816990">
                <a:moveTo>
                  <a:pt x="44450" y="177800"/>
                </a:moveTo>
                <a:lnTo>
                  <a:pt x="31750" y="177800"/>
                </a:lnTo>
                <a:lnTo>
                  <a:pt x="31750" y="190500"/>
                </a:lnTo>
                <a:lnTo>
                  <a:pt x="44450" y="190500"/>
                </a:lnTo>
                <a:lnTo>
                  <a:pt x="44450" y="177800"/>
                </a:lnTo>
                <a:close/>
              </a:path>
              <a:path w="76200" h="816990">
                <a:moveTo>
                  <a:pt x="44450" y="203200"/>
                </a:moveTo>
                <a:lnTo>
                  <a:pt x="31750" y="203200"/>
                </a:lnTo>
                <a:lnTo>
                  <a:pt x="31750" y="215900"/>
                </a:lnTo>
                <a:lnTo>
                  <a:pt x="44450" y="215900"/>
                </a:lnTo>
                <a:lnTo>
                  <a:pt x="44450" y="203200"/>
                </a:lnTo>
                <a:close/>
              </a:path>
              <a:path w="76200" h="816990">
                <a:moveTo>
                  <a:pt x="44450" y="228600"/>
                </a:moveTo>
                <a:lnTo>
                  <a:pt x="31750" y="228600"/>
                </a:lnTo>
                <a:lnTo>
                  <a:pt x="31750" y="241300"/>
                </a:lnTo>
                <a:lnTo>
                  <a:pt x="44450" y="241300"/>
                </a:lnTo>
                <a:lnTo>
                  <a:pt x="44450" y="228600"/>
                </a:lnTo>
                <a:close/>
              </a:path>
              <a:path w="76200" h="816990">
                <a:moveTo>
                  <a:pt x="44450" y="254000"/>
                </a:moveTo>
                <a:lnTo>
                  <a:pt x="31750" y="254000"/>
                </a:lnTo>
                <a:lnTo>
                  <a:pt x="31750" y="266700"/>
                </a:lnTo>
                <a:lnTo>
                  <a:pt x="44450" y="266700"/>
                </a:lnTo>
                <a:lnTo>
                  <a:pt x="44450" y="254000"/>
                </a:lnTo>
                <a:close/>
              </a:path>
              <a:path w="76200" h="816990">
                <a:moveTo>
                  <a:pt x="44450" y="279400"/>
                </a:moveTo>
                <a:lnTo>
                  <a:pt x="31750" y="279400"/>
                </a:lnTo>
                <a:lnTo>
                  <a:pt x="31750" y="292100"/>
                </a:lnTo>
                <a:lnTo>
                  <a:pt x="44450" y="292100"/>
                </a:lnTo>
                <a:lnTo>
                  <a:pt x="44450" y="279400"/>
                </a:lnTo>
                <a:close/>
              </a:path>
              <a:path w="76200" h="816990">
                <a:moveTo>
                  <a:pt x="44450" y="304800"/>
                </a:moveTo>
                <a:lnTo>
                  <a:pt x="31750" y="304800"/>
                </a:lnTo>
                <a:lnTo>
                  <a:pt x="31750" y="317500"/>
                </a:lnTo>
                <a:lnTo>
                  <a:pt x="44450" y="317500"/>
                </a:lnTo>
                <a:lnTo>
                  <a:pt x="44450" y="304800"/>
                </a:lnTo>
                <a:close/>
              </a:path>
              <a:path w="76200" h="816990">
                <a:moveTo>
                  <a:pt x="44450" y="330200"/>
                </a:moveTo>
                <a:lnTo>
                  <a:pt x="31750" y="330200"/>
                </a:lnTo>
                <a:lnTo>
                  <a:pt x="31750" y="342900"/>
                </a:lnTo>
                <a:lnTo>
                  <a:pt x="44450" y="342900"/>
                </a:lnTo>
                <a:lnTo>
                  <a:pt x="44450" y="330200"/>
                </a:lnTo>
                <a:close/>
              </a:path>
              <a:path w="76200" h="816990">
                <a:moveTo>
                  <a:pt x="44450" y="355600"/>
                </a:moveTo>
                <a:lnTo>
                  <a:pt x="31750" y="355600"/>
                </a:lnTo>
                <a:lnTo>
                  <a:pt x="31750" y="368300"/>
                </a:lnTo>
                <a:lnTo>
                  <a:pt x="44450" y="368300"/>
                </a:lnTo>
                <a:lnTo>
                  <a:pt x="44450" y="355600"/>
                </a:lnTo>
                <a:close/>
              </a:path>
              <a:path w="76200" h="816990">
                <a:moveTo>
                  <a:pt x="44450" y="381000"/>
                </a:moveTo>
                <a:lnTo>
                  <a:pt x="31750" y="381000"/>
                </a:lnTo>
                <a:lnTo>
                  <a:pt x="31750" y="393700"/>
                </a:lnTo>
                <a:lnTo>
                  <a:pt x="44450" y="393700"/>
                </a:lnTo>
                <a:lnTo>
                  <a:pt x="44450" y="381000"/>
                </a:lnTo>
                <a:close/>
              </a:path>
              <a:path w="76200" h="816990">
                <a:moveTo>
                  <a:pt x="44450" y="406400"/>
                </a:moveTo>
                <a:lnTo>
                  <a:pt x="33908" y="406400"/>
                </a:lnTo>
                <a:lnTo>
                  <a:pt x="31750" y="408558"/>
                </a:lnTo>
                <a:lnTo>
                  <a:pt x="31750" y="419100"/>
                </a:lnTo>
                <a:lnTo>
                  <a:pt x="44450" y="419100"/>
                </a:lnTo>
                <a:lnTo>
                  <a:pt x="44450" y="414908"/>
                </a:lnTo>
                <a:lnTo>
                  <a:pt x="38100" y="414908"/>
                </a:lnTo>
                <a:lnTo>
                  <a:pt x="44450" y="408558"/>
                </a:lnTo>
                <a:lnTo>
                  <a:pt x="44450" y="406400"/>
                </a:lnTo>
                <a:close/>
              </a:path>
              <a:path w="76200" h="816990">
                <a:moveTo>
                  <a:pt x="44450" y="408558"/>
                </a:moveTo>
                <a:lnTo>
                  <a:pt x="38100" y="414908"/>
                </a:lnTo>
                <a:lnTo>
                  <a:pt x="44450" y="414908"/>
                </a:lnTo>
                <a:lnTo>
                  <a:pt x="44450" y="408558"/>
                </a:lnTo>
                <a:close/>
              </a:path>
              <a:path w="76200" h="816990">
                <a:moveTo>
                  <a:pt x="38100" y="402208"/>
                </a:moveTo>
                <a:lnTo>
                  <a:pt x="31750" y="402208"/>
                </a:lnTo>
                <a:lnTo>
                  <a:pt x="31750" y="408558"/>
                </a:lnTo>
                <a:lnTo>
                  <a:pt x="38100" y="402208"/>
                </a:lnTo>
                <a:close/>
              </a:path>
              <a:path w="76200" h="816990">
                <a:moveTo>
                  <a:pt x="44450" y="431800"/>
                </a:moveTo>
                <a:lnTo>
                  <a:pt x="31750" y="431800"/>
                </a:lnTo>
                <a:lnTo>
                  <a:pt x="31750" y="444500"/>
                </a:lnTo>
                <a:lnTo>
                  <a:pt x="44450" y="444500"/>
                </a:lnTo>
                <a:lnTo>
                  <a:pt x="44450" y="431800"/>
                </a:lnTo>
                <a:close/>
              </a:path>
              <a:path w="76200" h="816990">
                <a:moveTo>
                  <a:pt x="44450" y="457200"/>
                </a:moveTo>
                <a:lnTo>
                  <a:pt x="31750" y="457200"/>
                </a:lnTo>
                <a:lnTo>
                  <a:pt x="31750" y="469900"/>
                </a:lnTo>
                <a:lnTo>
                  <a:pt x="44450" y="469900"/>
                </a:lnTo>
                <a:lnTo>
                  <a:pt x="44450" y="457200"/>
                </a:lnTo>
                <a:close/>
              </a:path>
              <a:path w="76200" h="816990">
                <a:moveTo>
                  <a:pt x="44450" y="482600"/>
                </a:moveTo>
                <a:lnTo>
                  <a:pt x="31750" y="482600"/>
                </a:lnTo>
                <a:lnTo>
                  <a:pt x="31750" y="495300"/>
                </a:lnTo>
                <a:lnTo>
                  <a:pt x="44450" y="495300"/>
                </a:lnTo>
                <a:lnTo>
                  <a:pt x="44450" y="482600"/>
                </a:lnTo>
                <a:close/>
              </a:path>
              <a:path w="76200" h="816990">
                <a:moveTo>
                  <a:pt x="44450" y="508000"/>
                </a:moveTo>
                <a:lnTo>
                  <a:pt x="31750" y="508000"/>
                </a:lnTo>
                <a:lnTo>
                  <a:pt x="31750" y="520700"/>
                </a:lnTo>
                <a:lnTo>
                  <a:pt x="44450" y="520700"/>
                </a:lnTo>
                <a:lnTo>
                  <a:pt x="44450" y="508000"/>
                </a:lnTo>
                <a:close/>
              </a:path>
              <a:path w="76200" h="816990">
                <a:moveTo>
                  <a:pt x="44450" y="533400"/>
                </a:moveTo>
                <a:lnTo>
                  <a:pt x="31750" y="533400"/>
                </a:lnTo>
                <a:lnTo>
                  <a:pt x="31750" y="546100"/>
                </a:lnTo>
                <a:lnTo>
                  <a:pt x="44450" y="546100"/>
                </a:lnTo>
                <a:lnTo>
                  <a:pt x="44450" y="533400"/>
                </a:lnTo>
                <a:close/>
              </a:path>
              <a:path w="76200" h="816990">
                <a:moveTo>
                  <a:pt x="44450" y="558800"/>
                </a:moveTo>
                <a:lnTo>
                  <a:pt x="31750" y="558800"/>
                </a:lnTo>
                <a:lnTo>
                  <a:pt x="31750" y="571500"/>
                </a:lnTo>
                <a:lnTo>
                  <a:pt x="44450" y="571500"/>
                </a:lnTo>
                <a:lnTo>
                  <a:pt x="44450" y="558800"/>
                </a:lnTo>
                <a:close/>
              </a:path>
              <a:path w="76200" h="816990">
                <a:moveTo>
                  <a:pt x="44450" y="584200"/>
                </a:moveTo>
                <a:lnTo>
                  <a:pt x="31750" y="584200"/>
                </a:lnTo>
                <a:lnTo>
                  <a:pt x="31750" y="596900"/>
                </a:lnTo>
                <a:lnTo>
                  <a:pt x="44450" y="596900"/>
                </a:lnTo>
                <a:lnTo>
                  <a:pt x="44450" y="584200"/>
                </a:lnTo>
                <a:close/>
              </a:path>
              <a:path w="76200" h="816990">
                <a:moveTo>
                  <a:pt x="44450" y="609600"/>
                </a:moveTo>
                <a:lnTo>
                  <a:pt x="31750" y="609600"/>
                </a:lnTo>
                <a:lnTo>
                  <a:pt x="31750" y="622300"/>
                </a:lnTo>
                <a:lnTo>
                  <a:pt x="44450" y="622300"/>
                </a:lnTo>
                <a:lnTo>
                  <a:pt x="44450" y="609600"/>
                </a:lnTo>
                <a:close/>
              </a:path>
              <a:path w="76200" h="816990">
                <a:moveTo>
                  <a:pt x="44450" y="635000"/>
                </a:moveTo>
                <a:lnTo>
                  <a:pt x="31750" y="635000"/>
                </a:lnTo>
                <a:lnTo>
                  <a:pt x="31750" y="647700"/>
                </a:lnTo>
                <a:lnTo>
                  <a:pt x="44450" y="647700"/>
                </a:lnTo>
                <a:lnTo>
                  <a:pt x="44450" y="635000"/>
                </a:lnTo>
                <a:close/>
              </a:path>
              <a:path w="76200" h="816990">
                <a:moveTo>
                  <a:pt x="44450" y="660400"/>
                </a:moveTo>
                <a:lnTo>
                  <a:pt x="31750" y="660400"/>
                </a:lnTo>
                <a:lnTo>
                  <a:pt x="31750" y="673100"/>
                </a:lnTo>
                <a:lnTo>
                  <a:pt x="44450" y="673100"/>
                </a:lnTo>
                <a:lnTo>
                  <a:pt x="44450" y="660400"/>
                </a:lnTo>
                <a:close/>
              </a:path>
              <a:path w="76200" h="816990">
                <a:moveTo>
                  <a:pt x="44450" y="685800"/>
                </a:moveTo>
                <a:lnTo>
                  <a:pt x="31750" y="685800"/>
                </a:lnTo>
                <a:lnTo>
                  <a:pt x="31750" y="698500"/>
                </a:lnTo>
                <a:lnTo>
                  <a:pt x="44450" y="698500"/>
                </a:lnTo>
                <a:lnTo>
                  <a:pt x="44450" y="685800"/>
                </a:lnTo>
                <a:close/>
              </a:path>
              <a:path w="76200" h="816990">
                <a:moveTo>
                  <a:pt x="44450" y="711200"/>
                </a:moveTo>
                <a:lnTo>
                  <a:pt x="31750" y="711200"/>
                </a:lnTo>
                <a:lnTo>
                  <a:pt x="31750" y="723900"/>
                </a:lnTo>
                <a:lnTo>
                  <a:pt x="44450" y="723900"/>
                </a:lnTo>
                <a:lnTo>
                  <a:pt x="44450" y="711200"/>
                </a:lnTo>
                <a:close/>
              </a:path>
              <a:path w="76200" h="816990">
                <a:moveTo>
                  <a:pt x="31750" y="740790"/>
                </a:moveTo>
                <a:lnTo>
                  <a:pt x="0" y="740790"/>
                </a:lnTo>
                <a:lnTo>
                  <a:pt x="38100" y="816990"/>
                </a:lnTo>
                <a:lnTo>
                  <a:pt x="71945" y="749300"/>
                </a:lnTo>
                <a:lnTo>
                  <a:pt x="31750" y="749300"/>
                </a:lnTo>
                <a:lnTo>
                  <a:pt x="31750" y="740790"/>
                </a:lnTo>
                <a:close/>
              </a:path>
              <a:path w="76200" h="816990">
                <a:moveTo>
                  <a:pt x="44450" y="736600"/>
                </a:moveTo>
                <a:lnTo>
                  <a:pt x="31750" y="736600"/>
                </a:lnTo>
                <a:lnTo>
                  <a:pt x="31750" y="749300"/>
                </a:lnTo>
                <a:lnTo>
                  <a:pt x="44450" y="749300"/>
                </a:lnTo>
                <a:lnTo>
                  <a:pt x="44450" y="736600"/>
                </a:lnTo>
                <a:close/>
              </a:path>
              <a:path w="76200" h="816990">
                <a:moveTo>
                  <a:pt x="76200" y="740790"/>
                </a:moveTo>
                <a:lnTo>
                  <a:pt x="44450" y="740790"/>
                </a:lnTo>
                <a:lnTo>
                  <a:pt x="44450" y="749300"/>
                </a:lnTo>
                <a:lnTo>
                  <a:pt x="71945" y="749300"/>
                </a:lnTo>
                <a:lnTo>
                  <a:pt x="76200" y="740790"/>
                </a:lnTo>
                <a:close/>
              </a:path>
            </a:pathLst>
          </a:custGeom>
          <a:solidFill>
            <a:srgbClr val="1515FF"/>
          </a:solidFill>
          <a:ln w="9525">
            <a:noFill/>
            <a:round/>
            <a:headEnd/>
            <a:tailEnd/>
          </a:ln>
        </p:spPr>
        <p:txBody>
          <a:bodyPr lIns="0" tIns="0" rIns="0" bIns="0">
            <a:spAutoFit/>
          </a:bodyPr>
          <a:lstStyle/>
          <a:p>
            <a:endParaRPr lang="ru-RU"/>
          </a:p>
        </p:txBody>
      </p:sp>
      <p:sp>
        <p:nvSpPr>
          <p:cNvPr id="70698" name="object 55"/>
          <p:cNvSpPr>
            <a:spLocks noChangeArrowheads="1"/>
          </p:cNvSpPr>
          <p:nvPr/>
        </p:nvSpPr>
        <p:spPr bwMode="auto">
          <a:xfrm>
            <a:off x="4414838" y="2779713"/>
            <a:ext cx="447675" cy="619125"/>
          </a:xfrm>
          <a:prstGeom prst="rect">
            <a:avLst/>
          </a:prstGeom>
          <a:blipFill dpi="0" rotWithShape="1">
            <a:blip r:embed="rId27"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0699" name="object 57"/>
          <p:cNvSpPr>
            <a:spLocks noChangeArrowheads="1"/>
          </p:cNvSpPr>
          <p:nvPr/>
        </p:nvSpPr>
        <p:spPr bwMode="auto">
          <a:xfrm>
            <a:off x="4364038" y="3084513"/>
            <a:ext cx="449262" cy="619125"/>
          </a:xfrm>
          <a:prstGeom prst="rect">
            <a:avLst/>
          </a:prstGeom>
          <a:blipFill dpi="0" rotWithShape="1">
            <a:blip r:embed="rId27"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0700" name="object 58"/>
          <p:cNvSpPr txBox="1">
            <a:spLocks noChangeArrowheads="1"/>
          </p:cNvSpPr>
          <p:nvPr/>
        </p:nvSpPr>
        <p:spPr bwMode="auto">
          <a:xfrm>
            <a:off x="3581400" y="2895600"/>
            <a:ext cx="1143000" cy="609600"/>
          </a:xfrm>
          <a:prstGeom prst="rect">
            <a:avLst/>
          </a:prstGeom>
          <a:noFill/>
          <a:ln w="9525">
            <a:noFill/>
            <a:miter lim="800000"/>
            <a:headEnd/>
            <a:tailEnd/>
          </a:ln>
        </p:spPr>
        <p:txBody>
          <a:bodyPr lIns="0" tIns="0" rIns="0" bIns="0">
            <a:spAutoFit/>
          </a:bodyPr>
          <a:lstStyle/>
          <a:p>
            <a:pPr marL="12700"/>
            <a:r>
              <a:rPr lang="ru-RU" sz="2000" b="1" dirty="0" smtClean="0">
                <a:solidFill>
                  <a:srgbClr val="FFFFFF"/>
                </a:solidFill>
                <a:latin typeface="Arial" charset="0"/>
              </a:rPr>
              <a:t>349574,3</a:t>
            </a:r>
            <a:endParaRPr lang="ru-RU" sz="2000" dirty="0">
              <a:latin typeface="Arial" charset="0"/>
            </a:endParaRPr>
          </a:p>
          <a:p>
            <a:pPr marL="12700"/>
            <a:r>
              <a:rPr lang="ru-RU" sz="2000" b="1" dirty="0" smtClean="0">
                <a:solidFill>
                  <a:srgbClr val="FFFFFF"/>
                </a:solidFill>
                <a:latin typeface="Calibri" pitchFamily="34" charset="0"/>
              </a:rPr>
              <a:t>(27,7%)</a:t>
            </a:r>
            <a:endParaRPr lang="ru-RU" sz="2000" dirty="0">
              <a:latin typeface="Calibri" pitchFamily="34" charset="0"/>
            </a:endParaRPr>
          </a:p>
        </p:txBody>
      </p:sp>
      <p:graphicFrame>
        <p:nvGraphicFramePr>
          <p:cNvPr id="23624" name="Group 72"/>
          <p:cNvGraphicFramePr>
            <a:graphicFrameLocks noGrp="1"/>
          </p:cNvGraphicFramePr>
          <p:nvPr/>
        </p:nvGraphicFramePr>
        <p:xfrm>
          <a:off x="6248400" y="1600200"/>
          <a:ext cx="2749550" cy="2903538"/>
        </p:xfrm>
        <a:graphic>
          <a:graphicData uri="http://schemas.openxmlformats.org/drawingml/2006/table">
            <a:tbl>
              <a:tblPr/>
              <a:tblGrid>
                <a:gridCol w="1828800"/>
                <a:gridCol w="920750"/>
              </a:tblGrid>
              <a:tr h="53975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400" b="1" i="0" u="none" strike="noStrike" cap="none" normalizeH="0" baseline="0" dirty="0" smtClean="0">
                          <a:ln>
                            <a:noFill/>
                          </a:ln>
                          <a:solidFill>
                            <a:schemeClr val="tx1"/>
                          </a:solidFill>
                          <a:effectLst/>
                          <a:latin typeface="Calibri" pitchFamily="34" charset="0"/>
                        </a:rPr>
                        <a:t>Безвозмездные</a:t>
                      </a:r>
                      <a:endParaRPr kumimoji="0" lang="ru-RU" sz="1400" b="0" i="0" u="none" strike="noStrike" cap="none" normalizeH="0" baseline="0" dirty="0" smtClean="0">
                        <a:ln>
                          <a:noFill/>
                        </a:ln>
                        <a:solidFill>
                          <a:schemeClr val="tx1"/>
                        </a:solidFill>
                        <a:effectLst/>
                        <a:latin typeface="Calibri" pitchFamily="34" charset="0"/>
                      </a:endParaRPr>
                    </a:p>
                    <a:p>
                      <a:pPr marL="0" marR="0" lvl="0" indent="0" algn="ctr" defTabSz="914400" rtl="0" eaLnBrk="1" fontAlgn="base" latinLnBrk="0" hangingPunct="1">
                        <a:lnSpc>
                          <a:spcPct val="100000"/>
                        </a:lnSpc>
                        <a:spcBef>
                          <a:spcPct val="0"/>
                        </a:spcBef>
                        <a:spcAft>
                          <a:spcPct val="0"/>
                        </a:spcAft>
                        <a:buClrTx/>
                        <a:buSzTx/>
                        <a:buFontTx/>
                        <a:buNone/>
                        <a:tabLst/>
                      </a:pPr>
                      <a:r>
                        <a:rPr kumimoji="0" lang="ru-RU" sz="1400" b="1" i="0" u="none" strike="noStrike" cap="none" normalizeH="0" baseline="0" dirty="0" smtClean="0">
                          <a:ln>
                            <a:noFill/>
                          </a:ln>
                          <a:solidFill>
                            <a:schemeClr val="tx1"/>
                          </a:solidFill>
                          <a:effectLst/>
                          <a:latin typeface="Calibri" pitchFamily="34" charset="0"/>
                        </a:rPr>
                        <a:t>поступления</a:t>
                      </a:r>
                      <a:endParaRPr kumimoji="0" lang="ru-RU" sz="1400" b="0" i="0" u="none" strike="noStrike" cap="none" normalizeH="0" baseline="0" dirty="0" smtClean="0">
                        <a:ln>
                          <a:noFill/>
                        </a:ln>
                        <a:solidFill>
                          <a:schemeClr val="tx1"/>
                        </a:solidFill>
                        <a:effectLst/>
                        <a:latin typeface="Calibri" pitchFamily="34" charset="0"/>
                      </a:endParaRPr>
                    </a:p>
                  </a:txBody>
                  <a:tcPr marL="0" marR="0" marT="0"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a:noFill/>
                    </a:lnTlToBr>
                    <a:lnBlToTr>
                      <a:noFill/>
                    </a:lnBlToTr>
                    <a:solidFill>
                      <a:schemeClr val="accent3">
                        <a:lumMod val="60000"/>
                        <a:lumOff val="40000"/>
                      </a:schemeClr>
                    </a:solidFill>
                  </a:tcPr>
                </a:tc>
                <a:tc>
                  <a:txBody>
                    <a:bodyPr/>
                    <a:lstStyle/>
                    <a:p>
                      <a:pPr marL="136525" marR="0" lvl="0" indent="0" algn="l" defTabSz="914400" rtl="0" eaLnBrk="1" fontAlgn="base" latinLnBrk="0" hangingPunct="1">
                        <a:lnSpc>
                          <a:spcPct val="100000"/>
                        </a:lnSpc>
                        <a:spcBef>
                          <a:spcPct val="0"/>
                        </a:spcBef>
                        <a:spcAft>
                          <a:spcPct val="0"/>
                        </a:spcAft>
                        <a:buClrTx/>
                        <a:buSzTx/>
                        <a:buFontTx/>
                        <a:buNone/>
                        <a:tabLst/>
                      </a:pPr>
                      <a:r>
                        <a:rPr kumimoji="0" lang="ru-RU" sz="1400" b="1" i="0" u="none" strike="noStrike" cap="none" normalizeH="0" baseline="0" dirty="0" smtClean="0">
                          <a:ln>
                            <a:noFill/>
                          </a:ln>
                          <a:solidFill>
                            <a:schemeClr val="tx1"/>
                          </a:solidFill>
                          <a:effectLst/>
                          <a:latin typeface="Calibri" pitchFamily="34" charset="0"/>
                        </a:rPr>
                        <a:t>Сумма</a:t>
                      </a:r>
                      <a:endParaRPr kumimoji="0" lang="ru-RU" sz="1400" b="0" i="0" u="none" strike="noStrike" cap="none" normalizeH="0" baseline="0" dirty="0" smtClean="0">
                        <a:ln>
                          <a:noFill/>
                        </a:ln>
                        <a:solidFill>
                          <a:schemeClr val="tx1"/>
                        </a:solidFill>
                        <a:effectLst/>
                        <a:latin typeface="Calibri" pitchFamily="34" charset="0"/>
                      </a:endParaRPr>
                    </a:p>
                  </a:txBody>
                  <a:tcPr marL="0" marR="0" marT="0"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a:noFill/>
                    </a:lnTlToBr>
                    <a:lnBlToTr>
                      <a:noFill/>
                    </a:lnBlToTr>
                    <a:solidFill>
                      <a:schemeClr val="accent3">
                        <a:lumMod val="60000"/>
                        <a:lumOff val="40000"/>
                      </a:schemeClr>
                    </a:solidFill>
                  </a:tcPr>
                </a:tc>
              </a:tr>
              <a:tr h="371475">
                <a:tc>
                  <a:txBody>
                    <a:bodyPr/>
                    <a:lstStyle/>
                    <a:p>
                      <a:pPr marL="641350" marR="0" lvl="0" indent="0" algn="l"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smtClean="0">
                          <a:ln>
                            <a:noFill/>
                          </a:ln>
                          <a:solidFill>
                            <a:schemeClr val="tx1"/>
                          </a:solidFill>
                          <a:effectLst/>
                          <a:latin typeface="Calibri" pitchFamily="34" charset="0"/>
                        </a:rPr>
                        <a:t>Дотации</a:t>
                      </a:r>
                    </a:p>
                  </a:txBody>
                  <a:tcPr marL="0" marR="0" marT="0"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chemeClr val="accent3">
                        <a:lumMod val="60000"/>
                        <a:lumOff val="40000"/>
                      </a:schemeClr>
                    </a:solidFill>
                  </a:tcPr>
                </a:tc>
                <a:tc>
                  <a:txBody>
                    <a:bodyPr/>
                    <a:lstStyle/>
                    <a:p>
                      <a:pPr marL="130175" marR="0" lvl="0" indent="0" algn="l" defTabSz="914400" rtl="0" eaLnBrk="1" fontAlgn="base" latinLnBrk="0" hangingPunct="1">
                        <a:lnSpc>
                          <a:spcPct val="100000"/>
                        </a:lnSpc>
                        <a:spcBef>
                          <a:spcPct val="0"/>
                        </a:spcBef>
                        <a:spcAft>
                          <a:spcPct val="0"/>
                        </a:spcAft>
                        <a:buClrTx/>
                        <a:buSzTx/>
                        <a:buFontTx/>
                        <a:buNone/>
                        <a:tabLst/>
                      </a:pPr>
                      <a:r>
                        <a:rPr kumimoji="0" lang="ru-RU" sz="1200" b="0" i="0" u="none" strike="noStrike" cap="none" normalizeH="0" baseline="0" dirty="0" smtClean="0">
                          <a:ln>
                            <a:noFill/>
                          </a:ln>
                          <a:solidFill>
                            <a:schemeClr val="tx1"/>
                          </a:solidFill>
                          <a:effectLst/>
                          <a:latin typeface="Arial" charset="0"/>
                        </a:rPr>
                        <a:t>24763,0</a:t>
                      </a:r>
                    </a:p>
                  </a:txBody>
                  <a:tcPr marL="0" marR="0" marT="0"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chemeClr val="accent3">
                        <a:lumMod val="60000"/>
                        <a:lumOff val="40000"/>
                      </a:schemeClr>
                    </a:solidFill>
                  </a:tcPr>
                </a:tc>
              </a:tr>
              <a:tr h="371475">
                <a:tc>
                  <a:txBody>
                    <a:bodyPr/>
                    <a:lstStyle/>
                    <a:p>
                      <a:pPr marL="552450" marR="0" lvl="0" indent="0" algn="l"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smtClean="0">
                          <a:ln>
                            <a:noFill/>
                          </a:ln>
                          <a:solidFill>
                            <a:schemeClr val="tx1"/>
                          </a:solidFill>
                          <a:effectLst/>
                          <a:latin typeface="Calibri" pitchFamily="34" charset="0"/>
                        </a:rPr>
                        <a:t>Субвенции</a:t>
                      </a:r>
                    </a:p>
                  </a:txBody>
                  <a:tcPr marL="0" marR="0" marT="0"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chemeClr val="accent3">
                        <a:lumMod val="60000"/>
                        <a:lumOff val="40000"/>
                      </a:schemeClr>
                    </a:solidFill>
                  </a:tcPr>
                </a:tc>
                <a:tc>
                  <a:txBody>
                    <a:bodyPr/>
                    <a:lstStyle/>
                    <a:p>
                      <a:pPr marL="130175" marR="0" lvl="0" indent="0" algn="l" defTabSz="914400" rtl="0" eaLnBrk="1" fontAlgn="base" latinLnBrk="0" hangingPunct="1">
                        <a:lnSpc>
                          <a:spcPct val="100000"/>
                        </a:lnSpc>
                        <a:spcBef>
                          <a:spcPct val="0"/>
                        </a:spcBef>
                        <a:spcAft>
                          <a:spcPct val="0"/>
                        </a:spcAft>
                        <a:buClrTx/>
                        <a:buSzTx/>
                        <a:buFontTx/>
                        <a:buNone/>
                        <a:tabLst/>
                      </a:pPr>
                      <a:r>
                        <a:rPr kumimoji="0" lang="ru-RU" sz="1200" b="0" i="0" u="none" strike="noStrike" cap="none" normalizeH="0" baseline="0" dirty="0" smtClean="0">
                          <a:ln>
                            <a:noFill/>
                          </a:ln>
                          <a:solidFill>
                            <a:schemeClr val="tx1"/>
                          </a:solidFill>
                          <a:effectLst/>
                          <a:latin typeface="Arial" charset="0"/>
                        </a:rPr>
                        <a:t>372583,1</a:t>
                      </a:r>
                    </a:p>
                  </a:txBody>
                  <a:tcPr marL="0" marR="0" marT="0"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chemeClr val="accent3">
                        <a:lumMod val="60000"/>
                        <a:lumOff val="40000"/>
                      </a:schemeClr>
                    </a:solidFill>
                  </a:tcPr>
                </a:tc>
              </a:tr>
              <a:tr h="371475">
                <a:tc>
                  <a:txBody>
                    <a:bodyPr/>
                    <a:lstStyle/>
                    <a:p>
                      <a:pPr marL="598488" marR="0" lvl="0" indent="0" algn="l"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smtClean="0">
                          <a:ln>
                            <a:noFill/>
                          </a:ln>
                          <a:solidFill>
                            <a:schemeClr val="tx1"/>
                          </a:solidFill>
                          <a:effectLst/>
                          <a:latin typeface="Calibri" pitchFamily="34" charset="0"/>
                        </a:rPr>
                        <a:t>Субсидии</a:t>
                      </a:r>
                    </a:p>
                  </a:txBody>
                  <a:tcPr marL="0" marR="0" marT="0"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chemeClr val="accent3">
                        <a:lumMod val="60000"/>
                        <a:lumOff val="40000"/>
                      </a:schemeClr>
                    </a:solidFill>
                  </a:tcPr>
                </a:tc>
                <a:tc>
                  <a:txBody>
                    <a:bodyPr/>
                    <a:lstStyle/>
                    <a:p>
                      <a:pPr marL="193675" marR="0" lvl="0" indent="0" algn="l" defTabSz="914400" rtl="0" eaLnBrk="1" fontAlgn="base" latinLnBrk="0" hangingPunct="1">
                        <a:lnSpc>
                          <a:spcPct val="100000"/>
                        </a:lnSpc>
                        <a:spcBef>
                          <a:spcPct val="0"/>
                        </a:spcBef>
                        <a:spcAft>
                          <a:spcPct val="0"/>
                        </a:spcAft>
                        <a:buClrTx/>
                        <a:buSzTx/>
                        <a:buFontTx/>
                        <a:buNone/>
                        <a:tabLst/>
                      </a:pPr>
                      <a:r>
                        <a:rPr kumimoji="0" lang="ru-RU" sz="1200" b="0" i="0" u="none" strike="noStrike" cap="none" normalizeH="0" baseline="0" dirty="0" smtClean="0">
                          <a:ln>
                            <a:noFill/>
                          </a:ln>
                          <a:solidFill>
                            <a:schemeClr val="tx1"/>
                          </a:solidFill>
                          <a:effectLst/>
                          <a:latin typeface="Arial" charset="0"/>
                        </a:rPr>
                        <a:t>423872,9</a:t>
                      </a:r>
                    </a:p>
                  </a:txBody>
                  <a:tcPr marL="0" marR="0" marT="0"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chemeClr val="accent3">
                        <a:lumMod val="60000"/>
                        <a:lumOff val="40000"/>
                      </a:schemeClr>
                    </a:solidFill>
                  </a:tcPr>
                </a:tc>
              </a:tr>
              <a:tr h="517525">
                <a:tc>
                  <a:txBody>
                    <a:bodyPr/>
                    <a:lstStyle/>
                    <a:p>
                      <a:pPr marL="517525" marR="0" lvl="0" indent="-393700" algn="l"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smtClean="0">
                          <a:ln>
                            <a:noFill/>
                          </a:ln>
                          <a:solidFill>
                            <a:schemeClr val="tx1"/>
                          </a:solidFill>
                          <a:effectLst/>
                          <a:latin typeface="Calibri" pitchFamily="34" charset="0"/>
                        </a:rPr>
                        <a:t>Иные межбюджетные трансферты</a:t>
                      </a:r>
                    </a:p>
                  </a:txBody>
                  <a:tcPr marL="0" marR="0" marT="0"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chemeClr val="accent3">
                        <a:lumMod val="60000"/>
                        <a:lumOff val="40000"/>
                      </a:schemeClr>
                    </a:solidFill>
                  </a:tcPr>
                </a:tc>
                <a:tc>
                  <a:txBody>
                    <a:bodyPr/>
                    <a:lstStyle/>
                    <a:p>
                      <a:pPr marL="193675" marR="0" lvl="0" indent="0" algn="l" defTabSz="914400" rtl="0" eaLnBrk="1" fontAlgn="base" latinLnBrk="0" hangingPunct="1">
                        <a:lnSpc>
                          <a:spcPct val="100000"/>
                        </a:lnSpc>
                        <a:spcBef>
                          <a:spcPct val="0"/>
                        </a:spcBef>
                        <a:spcAft>
                          <a:spcPct val="0"/>
                        </a:spcAft>
                        <a:buClrTx/>
                        <a:buSzTx/>
                        <a:buFontTx/>
                        <a:buNone/>
                        <a:tabLst/>
                      </a:pPr>
                      <a:r>
                        <a:rPr kumimoji="0" lang="ru-RU" sz="1200" b="0" i="0" u="none" strike="noStrike" cap="none" normalizeH="0" baseline="0" dirty="0" smtClean="0">
                          <a:ln>
                            <a:noFill/>
                          </a:ln>
                          <a:solidFill>
                            <a:schemeClr val="tx1"/>
                          </a:solidFill>
                          <a:effectLst/>
                          <a:latin typeface="Arial" charset="0"/>
                        </a:rPr>
                        <a:t>22853,9</a:t>
                      </a:r>
                    </a:p>
                  </a:txBody>
                  <a:tcPr marL="0" marR="0" marT="0"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chemeClr val="accent3">
                        <a:lumMod val="60000"/>
                        <a:lumOff val="40000"/>
                      </a:schemeClr>
                    </a:solidFill>
                  </a:tcPr>
                </a:tc>
              </a:tr>
              <a:tr h="731838">
                <a:tc>
                  <a:txBody>
                    <a:bodyPr/>
                    <a:lstStyle/>
                    <a:p>
                      <a:pPr marL="368300" marR="0" lvl="0" indent="0" algn="ctr"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smtClean="0">
                          <a:ln>
                            <a:noFill/>
                          </a:ln>
                          <a:solidFill>
                            <a:schemeClr val="tx1"/>
                          </a:solidFill>
                          <a:effectLst/>
                          <a:latin typeface="Calibri" pitchFamily="34" charset="0"/>
                        </a:rPr>
                        <a:t>Прочие безвозмездные поступления</a:t>
                      </a:r>
                    </a:p>
                  </a:txBody>
                  <a:tcPr marL="0" marR="0" marT="0"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chemeClr val="accent3">
                        <a:lumMod val="60000"/>
                        <a:lumOff val="40000"/>
                      </a:schemeClr>
                    </a:solidFill>
                  </a:tcPr>
                </a:tc>
                <a:tc>
                  <a:txBody>
                    <a:bodyPr/>
                    <a:lstStyle/>
                    <a:p>
                      <a:pPr marL="239713" marR="0" lvl="0" indent="0" algn="l" defTabSz="914400" rtl="0" eaLnBrk="1" fontAlgn="base" latinLnBrk="0" hangingPunct="1">
                        <a:lnSpc>
                          <a:spcPct val="100000"/>
                        </a:lnSpc>
                        <a:spcBef>
                          <a:spcPct val="0"/>
                        </a:spcBef>
                        <a:spcAft>
                          <a:spcPct val="0"/>
                        </a:spcAft>
                        <a:buClrTx/>
                        <a:buSzTx/>
                        <a:buFontTx/>
                        <a:buNone/>
                        <a:tabLst/>
                      </a:pPr>
                      <a:r>
                        <a:rPr kumimoji="0" lang="ru-RU" sz="1200" b="0" i="0" u="none" strike="noStrike" cap="none" normalizeH="0" baseline="0" dirty="0" smtClean="0">
                          <a:ln>
                            <a:noFill/>
                          </a:ln>
                          <a:solidFill>
                            <a:schemeClr val="tx1"/>
                          </a:solidFill>
                          <a:effectLst/>
                          <a:latin typeface="Arial" charset="0"/>
                        </a:rPr>
                        <a:t>702,0</a:t>
                      </a:r>
                    </a:p>
                  </a:txBody>
                  <a:tcPr marL="0" marR="0" marT="0"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chemeClr val="accent3">
                        <a:lumMod val="60000"/>
                        <a:lumOff val="40000"/>
                      </a:schemeClr>
                    </a:solidFill>
                  </a:tcPr>
                </a:tc>
              </a:tr>
            </a:tbl>
          </a:graphicData>
        </a:graphic>
      </p:graphicFrame>
      <p:sp>
        <p:nvSpPr>
          <p:cNvPr id="60" name="Прямоугольник 59"/>
          <p:cNvSpPr/>
          <p:nvPr/>
        </p:nvSpPr>
        <p:spPr>
          <a:xfrm>
            <a:off x="1219200" y="0"/>
            <a:ext cx="7086600" cy="762000"/>
          </a:xfrm>
          <a:prstGeom prst="rect">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dirty="0">
                <a:solidFill>
                  <a:schemeClr val="tx1">
                    <a:lumMod val="85000"/>
                    <a:lumOff val="15000"/>
                  </a:schemeClr>
                </a:solidFill>
              </a:rPr>
              <a:t>Структура доходов бюджета муниципального района на </a:t>
            </a:r>
            <a:r>
              <a:rPr lang="ru-RU" dirty="0" smtClean="0">
                <a:solidFill>
                  <a:schemeClr val="tx1">
                    <a:lumMod val="85000"/>
                    <a:lumOff val="15000"/>
                  </a:schemeClr>
                </a:solidFill>
              </a:rPr>
              <a:t>2021 </a:t>
            </a:r>
            <a:r>
              <a:rPr lang="ru-RU" dirty="0">
                <a:solidFill>
                  <a:schemeClr val="tx1">
                    <a:lumMod val="85000"/>
                    <a:lumOff val="15000"/>
                  </a:schemeClr>
                </a:solidFill>
              </a:rPr>
              <a:t>год</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3" name="object 2"/>
          <p:cNvSpPr>
            <a:spLocks noChangeArrowheads="1"/>
          </p:cNvSpPr>
          <p:nvPr/>
        </p:nvSpPr>
        <p:spPr bwMode="auto">
          <a:xfrm>
            <a:off x="1187450" y="5084763"/>
            <a:ext cx="1811338" cy="1641475"/>
          </a:xfrm>
          <a:prstGeom prst="rect">
            <a:avLst/>
          </a:prstGeom>
          <a:blipFill dpi="0" rotWithShape="1">
            <a:blip r:embed="rId2"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8194" name="object 3"/>
          <p:cNvSpPr>
            <a:spLocks noChangeArrowheads="1"/>
          </p:cNvSpPr>
          <p:nvPr/>
        </p:nvSpPr>
        <p:spPr bwMode="auto">
          <a:xfrm>
            <a:off x="0" y="0"/>
            <a:ext cx="9142413" cy="1296988"/>
          </a:xfrm>
          <a:prstGeom prst="rect">
            <a:avLst/>
          </a:prstGeom>
          <a:blipFill dpi="0" rotWithShape="1">
            <a:blip r:embed="rId3"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8195" name="object 4"/>
          <p:cNvSpPr txBox="1">
            <a:spLocks noChangeArrowheads="1"/>
          </p:cNvSpPr>
          <p:nvPr/>
        </p:nvSpPr>
        <p:spPr bwMode="auto">
          <a:xfrm>
            <a:off x="228600" y="762000"/>
            <a:ext cx="8656638" cy="4660900"/>
          </a:xfrm>
          <a:prstGeom prst="rect">
            <a:avLst/>
          </a:prstGeom>
          <a:noFill/>
          <a:ln w="9525">
            <a:noFill/>
            <a:miter lim="800000"/>
            <a:headEnd/>
            <a:tailEnd/>
          </a:ln>
        </p:spPr>
        <p:txBody>
          <a:bodyPr lIns="0" tIns="0" rIns="0" bIns="0">
            <a:spAutoFit/>
          </a:bodyPr>
          <a:lstStyle/>
          <a:p>
            <a:pPr marL="12700" indent="260350" algn="just"/>
            <a:r>
              <a:rPr lang="ru-RU" dirty="0">
                <a:latin typeface="Calibri" pitchFamily="34" charset="0"/>
              </a:rPr>
              <a:t>«Бюджет   для   граждан»   познакомит    Вас   с    положениями   проекта    основного финансового   документа   Бобровского муниципального района –   решения Совета народных депутатов Бобровского муниципального района «О  бюджете Бобровского муниципального района на </a:t>
            </a:r>
            <a:r>
              <a:rPr lang="ru-RU" dirty="0" smtClean="0">
                <a:latin typeface="Calibri" pitchFamily="34" charset="0"/>
              </a:rPr>
              <a:t>2020 </a:t>
            </a:r>
            <a:r>
              <a:rPr lang="ru-RU" dirty="0">
                <a:latin typeface="Calibri" pitchFamily="34" charset="0"/>
              </a:rPr>
              <a:t>год и на плановый период </a:t>
            </a:r>
            <a:r>
              <a:rPr lang="ru-RU" dirty="0" smtClean="0">
                <a:latin typeface="Calibri" pitchFamily="34" charset="0"/>
              </a:rPr>
              <a:t>2021 </a:t>
            </a:r>
            <a:r>
              <a:rPr lang="ru-RU" dirty="0">
                <a:latin typeface="Calibri" pitchFamily="34" charset="0"/>
              </a:rPr>
              <a:t>и </a:t>
            </a:r>
            <a:r>
              <a:rPr lang="ru-RU" dirty="0" smtClean="0">
                <a:latin typeface="Calibri" pitchFamily="34" charset="0"/>
              </a:rPr>
              <a:t>2022 </a:t>
            </a:r>
            <a:r>
              <a:rPr lang="ru-RU" dirty="0">
                <a:latin typeface="Calibri" pitchFamily="34" charset="0"/>
              </a:rPr>
              <a:t>годов.</a:t>
            </a:r>
          </a:p>
          <a:p>
            <a:pPr marL="12700" indent="260350">
              <a:lnSpc>
                <a:spcPts val="1200"/>
              </a:lnSpc>
            </a:pPr>
            <a:endParaRPr lang="ru-RU" sz="1200" dirty="0">
              <a:latin typeface="Calibri" pitchFamily="34" charset="0"/>
            </a:endParaRPr>
          </a:p>
          <a:p>
            <a:pPr marL="12700" indent="260350" algn="just"/>
            <a:r>
              <a:rPr lang="ru-RU" dirty="0">
                <a:latin typeface="Calibri" pitchFamily="34" charset="0"/>
              </a:rPr>
              <a:t>Представленная  информация  предназначена  для  широкого  круга  пользователей  и будет интересна и полезна как студентам, педагогам, врачам, молодым семьям, так и пенсионерам  и  другим  категориям  населения,  так  как    бюджет  Бобровского муниципального района   затрагивает интересы каждого жителя  района.</a:t>
            </a:r>
          </a:p>
          <a:p>
            <a:pPr marL="12700" indent="260350">
              <a:lnSpc>
                <a:spcPts val="1200"/>
              </a:lnSpc>
            </a:pPr>
            <a:endParaRPr lang="ru-RU" sz="1200" dirty="0">
              <a:latin typeface="Calibri" pitchFamily="34" charset="0"/>
            </a:endParaRPr>
          </a:p>
          <a:p>
            <a:pPr marL="12700" indent="260350" algn="just"/>
            <a:r>
              <a:rPr lang="ru-RU" dirty="0">
                <a:latin typeface="Calibri" pitchFamily="34" charset="0"/>
              </a:rPr>
              <a:t>Граждане  —  и  как  налогоплательщики,  и  как  потребители  общественных  благ  — должны  быть  уверены  в  том,  что  передаваемые  ими  в  распоряжение  государства средства используются прозрачно и эффективно, приносят конкретные результаты как для общества в целом, так и для каждой семьи, для каждого человека.</a:t>
            </a:r>
          </a:p>
          <a:p>
            <a:pPr marL="12700" indent="260350">
              <a:lnSpc>
                <a:spcPts val="1200"/>
              </a:lnSpc>
            </a:pPr>
            <a:endParaRPr lang="ru-RU" sz="1200" dirty="0">
              <a:latin typeface="Calibri" pitchFamily="34" charset="0"/>
            </a:endParaRPr>
          </a:p>
          <a:p>
            <a:pPr marL="12700" indent="260350" algn="just"/>
            <a:r>
              <a:rPr lang="ru-RU" dirty="0">
                <a:latin typeface="Calibri" pitchFamily="34" charset="0"/>
              </a:rPr>
              <a:t>Мы  постарались  в  доступной  и  понятной  для  граждан  форме  показать  основные параметры  бюджета муниципального района.</a:t>
            </a:r>
          </a:p>
          <a:p>
            <a:pPr marL="12700" indent="260350">
              <a:spcBef>
                <a:spcPts val="63"/>
              </a:spcBef>
            </a:pPr>
            <a:endParaRPr lang="ru-RU" sz="2000" dirty="0">
              <a:latin typeface="Calibri" pitchFamily="34" charset="0"/>
            </a:endParaRPr>
          </a:p>
        </p:txBody>
      </p:sp>
      <p:sp>
        <p:nvSpPr>
          <p:cNvPr id="8196" name="object 5"/>
          <p:cNvSpPr txBox="1">
            <a:spLocks noChangeArrowheads="1"/>
          </p:cNvSpPr>
          <p:nvPr/>
        </p:nvSpPr>
        <p:spPr bwMode="auto">
          <a:xfrm>
            <a:off x="7848600" y="6324600"/>
            <a:ext cx="838200" cy="304800"/>
          </a:xfrm>
          <a:prstGeom prst="rect">
            <a:avLst/>
          </a:prstGeom>
          <a:noFill/>
          <a:ln w="9525">
            <a:noFill/>
            <a:miter lim="800000"/>
            <a:headEnd/>
            <a:tailEnd/>
          </a:ln>
        </p:spPr>
        <p:txBody>
          <a:bodyPr lIns="0" tIns="0" rIns="0" bIns="0">
            <a:spAutoFit/>
          </a:bodyPr>
          <a:lstStyle/>
          <a:p>
            <a:pPr marL="12700"/>
            <a:r>
              <a:rPr lang="ru-RU" sz="2000">
                <a:solidFill>
                  <a:srgbClr val="A6A6A6"/>
                </a:solidFill>
                <a:latin typeface="Calibri" pitchFamily="34" charset="0"/>
              </a:rPr>
              <a:t>Закон</a:t>
            </a:r>
            <a:endParaRPr lang="ru-RU" sz="2000">
              <a:latin typeface="Calibri" pitchFamily="34" charset="0"/>
            </a:endParaRPr>
          </a:p>
        </p:txBody>
      </p:sp>
      <p:sp>
        <p:nvSpPr>
          <p:cNvPr id="8197" name="object 6"/>
          <p:cNvSpPr txBox="1">
            <a:spLocks noChangeArrowheads="1"/>
          </p:cNvSpPr>
          <p:nvPr/>
        </p:nvSpPr>
        <p:spPr bwMode="auto">
          <a:xfrm>
            <a:off x="4419600" y="5638800"/>
            <a:ext cx="2362200" cy="304800"/>
          </a:xfrm>
          <a:prstGeom prst="rect">
            <a:avLst/>
          </a:prstGeom>
          <a:noFill/>
          <a:ln w="9525">
            <a:noFill/>
            <a:miter lim="800000"/>
            <a:headEnd/>
            <a:tailEnd/>
          </a:ln>
        </p:spPr>
        <p:txBody>
          <a:bodyPr lIns="0" tIns="0" rIns="0" bIns="0">
            <a:spAutoFit/>
          </a:bodyPr>
          <a:lstStyle/>
          <a:p>
            <a:pPr marL="47625"/>
            <a:r>
              <a:rPr lang="ru-RU" sz="2000" b="1"/>
              <a:t>Бюджет</a:t>
            </a:r>
            <a:endParaRPr lang="ru-RU" sz="2000"/>
          </a:p>
        </p:txBody>
      </p:sp>
      <p:sp>
        <p:nvSpPr>
          <p:cNvPr id="8198" name="object 7"/>
          <p:cNvSpPr txBox="1">
            <a:spLocks noChangeArrowheads="1"/>
          </p:cNvSpPr>
          <p:nvPr/>
        </p:nvSpPr>
        <p:spPr bwMode="auto">
          <a:xfrm>
            <a:off x="6951663" y="5327650"/>
            <a:ext cx="1582737" cy="244475"/>
          </a:xfrm>
          <a:prstGeom prst="rect">
            <a:avLst/>
          </a:prstGeom>
          <a:noFill/>
          <a:ln w="9525">
            <a:noFill/>
            <a:miter lim="800000"/>
            <a:headEnd/>
            <a:tailEnd/>
          </a:ln>
        </p:spPr>
        <p:txBody>
          <a:bodyPr lIns="0" tIns="0" rIns="0" bIns="0">
            <a:spAutoFit/>
          </a:bodyPr>
          <a:lstStyle/>
          <a:p>
            <a:pPr marL="12700"/>
            <a:r>
              <a:rPr lang="ru-RU" sz="1600">
                <a:solidFill>
                  <a:srgbClr val="A6A6A6"/>
                </a:solidFill>
                <a:latin typeface="Calibri" pitchFamily="34" charset="0"/>
              </a:rPr>
              <a:t>Образование</a:t>
            </a:r>
            <a:endParaRPr lang="ru-RU" sz="1600">
              <a:latin typeface="Calibri" pitchFamily="34" charset="0"/>
            </a:endParaRPr>
          </a:p>
        </p:txBody>
      </p:sp>
      <p:sp>
        <p:nvSpPr>
          <p:cNvPr id="8199" name="object 9"/>
          <p:cNvSpPr txBox="1">
            <a:spLocks noChangeArrowheads="1"/>
          </p:cNvSpPr>
          <p:nvPr/>
        </p:nvSpPr>
        <p:spPr bwMode="auto">
          <a:xfrm>
            <a:off x="3733800" y="6096000"/>
            <a:ext cx="1316038" cy="304800"/>
          </a:xfrm>
          <a:prstGeom prst="rect">
            <a:avLst/>
          </a:prstGeom>
          <a:noFill/>
          <a:ln w="9525">
            <a:noFill/>
            <a:miter lim="800000"/>
            <a:headEnd/>
            <a:tailEnd/>
          </a:ln>
        </p:spPr>
        <p:txBody>
          <a:bodyPr lIns="0" tIns="0" rIns="0" bIns="0">
            <a:spAutoFit/>
          </a:bodyPr>
          <a:lstStyle/>
          <a:p>
            <a:pPr marL="12700"/>
            <a:r>
              <a:rPr lang="ru-RU" sz="2000">
                <a:solidFill>
                  <a:srgbClr val="A6A6A6"/>
                </a:solidFill>
                <a:latin typeface="Calibri" pitchFamily="34" charset="0"/>
              </a:rPr>
              <a:t>Финансы</a:t>
            </a:r>
            <a:endParaRPr lang="ru-RU" sz="2000">
              <a:latin typeface="Calibri" pitchFamily="34" charset="0"/>
            </a:endParaRPr>
          </a:p>
        </p:txBody>
      </p:sp>
      <p:sp>
        <p:nvSpPr>
          <p:cNvPr id="8200" name="object 10"/>
          <p:cNvSpPr txBox="1">
            <a:spLocks noChangeArrowheads="1"/>
          </p:cNvSpPr>
          <p:nvPr/>
        </p:nvSpPr>
        <p:spPr bwMode="auto">
          <a:xfrm>
            <a:off x="5334000" y="6096000"/>
            <a:ext cx="990600" cy="244475"/>
          </a:xfrm>
          <a:prstGeom prst="rect">
            <a:avLst/>
          </a:prstGeom>
          <a:noFill/>
          <a:ln w="9525">
            <a:noFill/>
            <a:miter lim="800000"/>
            <a:headEnd/>
            <a:tailEnd/>
          </a:ln>
        </p:spPr>
        <p:txBody>
          <a:bodyPr lIns="0" tIns="0" rIns="0" bIns="0">
            <a:spAutoFit/>
          </a:bodyPr>
          <a:lstStyle/>
          <a:p>
            <a:pPr marL="12700"/>
            <a:r>
              <a:rPr lang="ru-RU" sz="1600">
                <a:solidFill>
                  <a:srgbClr val="A6A6A6"/>
                </a:solidFill>
                <a:latin typeface="Calibri" pitchFamily="34" charset="0"/>
              </a:rPr>
              <a:t>Культура</a:t>
            </a:r>
            <a:endParaRPr lang="ru-RU" sz="1600">
              <a:latin typeface="Calibri" pitchFamily="34" charset="0"/>
            </a:endParaRPr>
          </a:p>
        </p:txBody>
      </p:sp>
      <p:sp>
        <p:nvSpPr>
          <p:cNvPr id="8201" name="object 11"/>
          <p:cNvSpPr txBox="1">
            <a:spLocks noChangeArrowheads="1"/>
          </p:cNvSpPr>
          <p:nvPr/>
        </p:nvSpPr>
        <p:spPr bwMode="auto">
          <a:xfrm>
            <a:off x="6324600" y="5715000"/>
            <a:ext cx="2441575" cy="539750"/>
          </a:xfrm>
          <a:prstGeom prst="rect">
            <a:avLst/>
          </a:prstGeom>
          <a:noFill/>
          <a:ln w="9525">
            <a:noFill/>
            <a:miter lim="800000"/>
            <a:headEnd/>
            <a:tailEnd/>
          </a:ln>
        </p:spPr>
        <p:txBody>
          <a:bodyPr lIns="0" tIns="0" rIns="0" bIns="0">
            <a:spAutoFit/>
          </a:bodyPr>
          <a:lstStyle/>
          <a:p>
            <a:pPr marL="12700"/>
            <a:r>
              <a:rPr lang="ru-RU" sz="1600">
                <a:solidFill>
                  <a:srgbClr val="A6A6A6"/>
                </a:solidFill>
              </a:rPr>
              <a:t>Экономика</a:t>
            </a:r>
            <a:endParaRPr lang="ru-RU" sz="1600"/>
          </a:p>
          <a:p>
            <a:pPr marL="12700">
              <a:spcBef>
                <a:spcPts val="400"/>
              </a:spcBef>
            </a:pPr>
            <a:r>
              <a:rPr lang="ru-RU" sz="1600">
                <a:solidFill>
                  <a:srgbClr val="A6A6A6"/>
                </a:solidFill>
              </a:rPr>
              <a:t>Социальная политика</a:t>
            </a:r>
            <a:endParaRPr lang="ru-RU" sz="1600"/>
          </a:p>
        </p:txBody>
      </p:sp>
      <p:sp>
        <p:nvSpPr>
          <p:cNvPr id="8202" name="object 12"/>
          <p:cNvSpPr txBox="1">
            <a:spLocks noChangeArrowheads="1"/>
          </p:cNvSpPr>
          <p:nvPr/>
        </p:nvSpPr>
        <p:spPr bwMode="auto">
          <a:xfrm>
            <a:off x="5486400" y="6400800"/>
            <a:ext cx="1709738" cy="244475"/>
          </a:xfrm>
          <a:prstGeom prst="rect">
            <a:avLst/>
          </a:prstGeom>
          <a:noFill/>
          <a:ln w="9525">
            <a:noFill/>
            <a:miter lim="800000"/>
            <a:headEnd/>
            <a:tailEnd/>
          </a:ln>
        </p:spPr>
        <p:txBody>
          <a:bodyPr lIns="0" tIns="0" rIns="0" bIns="0">
            <a:spAutoFit/>
          </a:bodyPr>
          <a:lstStyle/>
          <a:p>
            <a:pPr marL="12700"/>
            <a:r>
              <a:rPr lang="ru-RU" sz="1600">
                <a:solidFill>
                  <a:srgbClr val="A6A6A6"/>
                </a:solidFill>
                <a:latin typeface="Calibri" pitchFamily="34" charset="0"/>
              </a:rPr>
              <a:t>Предприятия</a:t>
            </a:r>
            <a:endParaRPr lang="ru-RU" sz="1600">
              <a:latin typeface="Calibri" pitchFamily="34" charset="0"/>
            </a:endParaRPr>
          </a:p>
        </p:txBody>
      </p:sp>
      <p:sp>
        <p:nvSpPr>
          <p:cNvPr id="8203" name="object 13"/>
          <p:cNvSpPr>
            <a:spLocks noChangeArrowheads="1"/>
          </p:cNvSpPr>
          <p:nvPr/>
        </p:nvSpPr>
        <p:spPr bwMode="auto">
          <a:xfrm>
            <a:off x="3043238" y="5634038"/>
            <a:ext cx="979487" cy="414337"/>
          </a:xfrm>
          <a:prstGeom prst="rect">
            <a:avLst/>
          </a:prstGeom>
          <a:blipFill dpi="0" rotWithShape="1">
            <a:blip r:embed="rId4"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1" name="object 4"/>
          <p:cNvSpPr>
            <a:spLocks noChangeArrowheads="1"/>
          </p:cNvSpPr>
          <p:nvPr/>
        </p:nvSpPr>
        <p:spPr bwMode="auto">
          <a:xfrm>
            <a:off x="0" y="1960563"/>
            <a:ext cx="6434138" cy="3597275"/>
          </a:xfrm>
          <a:prstGeom prst="rect">
            <a:avLst/>
          </a:prstGeom>
          <a:blipFill dpi="0" rotWithShape="1">
            <a:blip r:embed="rId2"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1682" name="object 5"/>
          <p:cNvSpPr>
            <a:spLocks noChangeArrowheads="1"/>
          </p:cNvSpPr>
          <p:nvPr/>
        </p:nvSpPr>
        <p:spPr bwMode="auto">
          <a:xfrm>
            <a:off x="1217613" y="2233613"/>
            <a:ext cx="5003800" cy="2462212"/>
          </a:xfrm>
          <a:prstGeom prst="rect">
            <a:avLst/>
          </a:prstGeom>
          <a:blipFill dpi="0" rotWithShape="1">
            <a:blip r:embed="rId3"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1683" name="object 6"/>
          <p:cNvSpPr>
            <a:spLocks noChangeArrowheads="1"/>
          </p:cNvSpPr>
          <p:nvPr/>
        </p:nvSpPr>
        <p:spPr bwMode="auto">
          <a:xfrm>
            <a:off x="3359150" y="2432050"/>
            <a:ext cx="2830513" cy="1784350"/>
          </a:xfrm>
          <a:prstGeom prst="rect">
            <a:avLst/>
          </a:prstGeom>
          <a:blipFill dpi="0" rotWithShape="1">
            <a:blip r:embed="rId4"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1684" name="object 8"/>
          <p:cNvSpPr>
            <a:spLocks noChangeArrowheads="1"/>
          </p:cNvSpPr>
          <p:nvPr/>
        </p:nvSpPr>
        <p:spPr bwMode="auto">
          <a:xfrm>
            <a:off x="2811463" y="2703513"/>
            <a:ext cx="531812" cy="738187"/>
          </a:xfrm>
          <a:prstGeom prst="rect">
            <a:avLst/>
          </a:prstGeom>
          <a:blipFill dpi="0" rotWithShape="1">
            <a:blip r:embed="rId5"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1685" name="object 10"/>
          <p:cNvSpPr>
            <a:spLocks noChangeArrowheads="1"/>
          </p:cNvSpPr>
          <p:nvPr/>
        </p:nvSpPr>
        <p:spPr bwMode="auto">
          <a:xfrm>
            <a:off x="2752725" y="3068638"/>
            <a:ext cx="531813" cy="738187"/>
          </a:xfrm>
          <a:prstGeom prst="rect">
            <a:avLst/>
          </a:prstGeom>
          <a:blipFill dpi="0" rotWithShape="1">
            <a:blip r:embed="rId5"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1686" name="object 11"/>
          <p:cNvSpPr txBox="1">
            <a:spLocks noChangeArrowheads="1"/>
          </p:cNvSpPr>
          <p:nvPr/>
        </p:nvSpPr>
        <p:spPr bwMode="auto">
          <a:xfrm>
            <a:off x="1600200" y="2971800"/>
            <a:ext cx="1676400" cy="677863"/>
          </a:xfrm>
          <a:prstGeom prst="rect">
            <a:avLst/>
          </a:prstGeom>
          <a:noFill/>
          <a:ln w="9525">
            <a:noFill/>
            <a:miter lim="800000"/>
            <a:headEnd/>
            <a:tailEnd/>
          </a:ln>
        </p:spPr>
        <p:txBody>
          <a:bodyPr lIns="0" tIns="0" rIns="0" bIns="0">
            <a:spAutoFit/>
          </a:bodyPr>
          <a:lstStyle/>
          <a:p>
            <a:pPr marL="12700"/>
            <a:r>
              <a:rPr lang="ru-RU" sz="2000" b="1" dirty="0" smtClean="0">
                <a:solidFill>
                  <a:srgbClr val="FFFFFF"/>
                </a:solidFill>
                <a:latin typeface="Arial" charset="0"/>
              </a:rPr>
              <a:t>525828,3</a:t>
            </a:r>
            <a:endParaRPr lang="ru-RU" sz="2000" dirty="0">
              <a:latin typeface="Arial" charset="0"/>
            </a:endParaRPr>
          </a:p>
          <a:p>
            <a:pPr marL="12700"/>
            <a:r>
              <a:rPr lang="ru-RU" sz="2400" b="1" dirty="0" smtClean="0">
                <a:solidFill>
                  <a:srgbClr val="FFFFFF"/>
                </a:solidFill>
                <a:latin typeface="Calibri" pitchFamily="34" charset="0"/>
              </a:rPr>
              <a:t>(53,8%)</a:t>
            </a:r>
            <a:endParaRPr lang="ru-RU" sz="2400" dirty="0">
              <a:latin typeface="Calibri" pitchFamily="34" charset="0"/>
            </a:endParaRPr>
          </a:p>
        </p:txBody>
      </p:sp>
      <p:sp>
        <p:nvSpPr>
          <p:cNvPr id="71687" name="object 13"/>
          <p:cNvSpPr>
            <a:spLocks noChangeArrowheads="1"/>
          </p:cNvSpPr>
          <p:nvPr/>
        </p:nvSpPr>
        <p:spPr bwMode="auto">
          <a:xfrm>
            <a:off x="1030288" y="2941638"/>
            <a:ext cx="511175" cy="706437"/>
          </a:xfrm>
          <a:prstGeom prst="rect">
            <a:avLst/>
          </a:prstGeom>
          <a:blipFill dpi="0" rotWithShape="1">
            <a:blip r:embed="rId6"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1688" name="object 15"/>
          <p:cNvSpPr>
            <a:spLocks noChangeArrowheads="1"/>
          </p:cNvSpPr>
          <p:nvPr/>
        </p:nvSpPr>
        <p:spPr bwMode="auto">
          <a:xfrm>
            <a:off x="935038" y="3292475"/>
            <a:ext cx="511175" cy="706438"/>
          </a:xfrm>
          <a:prstGeom prst="rect">
            <a:avLst/>
          </a:prstGeom>
          <a:blipFill dpi="0" rotWithShape="1">
            <a:blip r:embed="rId6"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1689" name="object 16"/>
          <p:cNvSpPr txBox="1">
            <a:spLocks noChangeArrowheads="1"/>
          </p:cNvSpPr>
          <p:nvPr/>
        </p:nvSpPr>
        <p:spPr bwMode="auto">
          <a:xfrm>
            <a:off x="152400" y="3048000"/>
            <a:ext cx="1219200" cy="655638"/>
          </a:xfrm>
          <a:prstGeom prst="rect">
            <a:avLst/>
          </a:prstGeom>
          <a:noFill/>
          <a:ln w="9525">
            <a:noFill/>
            <a:miter lim="800000"/>
            <a:headEnd/>
            <a:tailEnd/>
          </a:ln>
        </p:spPr>
        <p:txBody>
          <a:bodyPr lIns="0" tIns="0" rIns="0" bIns="0">
            <a:spAutoFit/>
          </a:bodyPr>
          <a:lstStyle/>
          <a:p>
            <a:pPr algn="ctr"/>
            <a:r>
              <a:rPr lang="ru-RU" sz="2000" b="1" dirty="0" smtClean="0">
                <a:solidFill>
                  <a:srgbClr val="FFFFFF"/>
                </a:solidFill>
                <a:latin typeface="Arial" charset="0"/>
              </a:rPr>
              <a:t>978017,8</a:t>
            </a:r>
            <a:endParaRPr lang="ru-RU" sz="2000" dirty="0">
              <a:latin typeface="Arial" charset="0"/>
            </a:endParaRPr>
          </a:p>
          <a:p>
            <a:pPr algn="ctr"/>
            <a:r>
              <a:rPr lang="ru-RU" sz="2300" b="1" dirty="0">
                <a:solidFill>
                  <a:srgbClr val="FFFFFF"/>
                </a:solidFill>
                <a:latin typeface="Calibri" pitchFamily="34" charset="0"/>
              </a:rPr>
              <a:t>(100%)</a:t>
            </a:r>
            <a:endParaRPr lang="ru-RU" sz="2300" dirty="0">
              <a:latin typeface="Calibri" pitchFamily="34" charset="0"/>
            </a:endParaRPr>
          </a:p>
        </p:txBody>
      </p:sp>
      <p:sp>
        <p:nvSpPr>
          <p:cNvPr id="71690" name="object 17"/>
          <p:cNvSpPr>
            <a:spLocks noChangeArrowheads="1"/>
          </p:cNvSpPr>
          <p:nvPr/>
        </p:nvSpPr>
        <p:spPr bwMode="auto">
          <a:xfrm>
            <a:off x="4676775" y="2767013"/>
            <a:ext cx="1471613" cy="930275"/>
          </a:xfrm>
          <a:prstGeom prst="rect">
            <a:avLst/>
          </a:prstGeom>
          <a:blipFill dpi="0" rotWithShape="1">
            <a:blip r:embed="rId7"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1691" name="object 18"/>
          <p:cNvSpPr txBox="1">
            <a:spLocks noChangeArrowheads="1"/>
          </p:cNvSpPr>
          <p:nvPr/>
        </p:nvSpPr>
        <p:spPr bwMode="auto">
          <a:xfrm>
            <a:off x="7734300" y="866775"/>
            <a:ext cx="1282700" cy="277813"/>
          </a:xfrm>
          <a:prstGeom prst="rect">
            <a:avLst/>
          </a:prstGeom>
          <a:noFill/>
          <a:ln w="9525">
            <a:noFill/>
            <a:miter lim="800000"/>
            <a:headEnd/>
            <a:tailEnd/>
          </a:ln>
        </p:spPr>
        <p:txBody>
          <a:bodyPr lIns="0" tIns="0" rIns="0" bIns="0">
            <a:spAutoFit/>
          </a:bodyPr>
          <a:lstStyle/>
          <a:p>
            <a:pPr marL="12700"/>
            <a:r>
              <a:rPr lang="ru-RU" b="1" i="1">
                <a:latin typeface="Calibri" pitchFamily="34" charset="0"/>
              </a:rPr>
              <a:t>Тыс. рублей</a:t>
            </a:r>
            <a:endParaRPr lang="ru-RU">
              <a:latin typeface="Calibri" pitchFamily="34" charset="0"/>
            </a:endParaRPr>
          </a:p>
        </p:txBody>
      </p:sp>
      <p:sp>
        <p:nvSpPr>
          <p:cNvPr id="71692" name="object 20"/>
          <p:cNvSpPr>
            <a:spLocks noChangeArrowheads="1"/>
          </p:cNvSpPr>
          <p:nvPr/>
        </p:nvSpPr>
        <p:spPr bwMode="auto">
          <a:xfrm>
            <a:off x="5626100" y="2719388"/>
            <a:ext cx="406400" cy="558800"/>
          </a:xfrm>
          <a:prstGeom prst="rect">
            <a:avLst/>
          </a:prstGeom>
          <a:blipFill dpi="0" rotWithShape="1">
            <a:blip r:embed="rId8"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1693" name="object 23"/>
          <p:cNvSpPr txBox="1">
            <a:spLocks noChangeArrowheads="1"/>
          </p:cNvSpPr>
          <p:nvPr/>
        </p:nvSpPr>
        <p:spPr bwMode="auto">
          <a:xfrm>
            <a:off x="5029200" y="2895600"/>
            <a:ext cx="838200" cy="830997"/>
          </a:xfrm>
          <a:prstGeom prst="rect">
            <a:avLst/>
          </a:prstGeom>
          <a:noFill/>
          <a:ln w="9525">
            <a:noFill/>
            <a:miter lim="800000"/>
            <a:headEnd/>
            <a:tailEnd/>
          </a:ln>
        </p:spPr>
        <p:txBody>
          <a:bodyPr lIns="0" tIns="0" rIns="0" bIns="0">
            <a:spAutoFit/>
          </a:bodyPr>
          <a:lstStyle/>
          <a:p>
            <a:pPr marL="12700"/>
            <a:r>
              <a:rPr lang="ru-RU" b="1" dirty="0">
                <a:solidFill>
                  <a:srgbClr val="FFFFFF"/>
                </a:solidFill>
                <a:latin typeface="Calibri" pitchFamily="34" charset="0"/>
              </a:rPr>
              <a:t> </a:t>
            </a:r>
            <a:r>
              <a:rPr lang="ru-RU" b="1" dirty="0" smtClean="0">
                <a:solidFill>
                  <a:srgbClr val="FFFFFF"/>
                </a:solidFill>
                <a:latin typeface="Arial" charset="0"/>
              </a:rPr>
              <a:t>68438,6</a:t>
            </a:r>
            <a:endParaRPr lang="ru-RU" dirty="0">
              <a:latin typeface="Arial" charset="0"/>
            </a:endParaRPr>
          </a:p>
          <a:p>
            <a:pPr marL="12700"/>
            <a:r>
              <a:rPr lang="ru-RU" b="1" dirty="0" smtClean="0">
                <a:solidFill>
                  <a:srgbClr val="FFFFFF"/>
                </a:solidFill>
                <a:latin typeface="Calibri" pitchFamily="34" charset="0"/>
              </a:rPr>
              <a:t>(7,0%)</a:t>
            </a:r>
            <a:endParaRPr lang="ru-RU" dirty="0">
              <a:latin typeface="Calibri" pitchFamily="34" charset="0"/>
            </a:endParaRPr>
          </a:p>
        </p:txBody>
      </p:sp>
      <p:sp>
        <p:nvSpPr>
          <p:cNvPr id="71694" name="object 24"/>
          <p:cNvSpPr>
            <a:spLocks noChangeArrowheads="1"/>
          </p:cNvSpPr>
          <p:nvPr/>
        </p:nvSpPr>
        <p:spPr bwMode="auto">
          <a:xfrm>
            <a:off x="4530725" y="5622925"/>
            <a:ext cx="1524000" cy="366713"/>
          </a:xfrm>
          <a:prstGeom prst="rect">
            <a:avLst/>
          </a:prstGeom>
          <a:blipFill dpi="0" rotWithShape="1">
            <a:blip r:embed="rId9"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1695" name="object 25"/>
          <p:cNvSpPr>
            <a:spLocks noChangeArrowheads="1"/>
          </p:cNvSpPr>
          <p:nvPr/>
        </p:nvSpPr>
        <p:spPr bwMode="auto">
          <a:xfrm>
            <a:off x="4379913" y="5100638"/>
            <a:ext cx="1824037" cy="854075"/>
          </a:xfrm>
          <a:prstGeom prst="rect">
            <a:avLst/>
          </a:prstGeom>
          <a:blipFill dpi="0" rotWithShape="1">
            <a:blip r:embed="rId10"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1696" name="object 26"/>
          <p:cNvSpPr>
            <a:spLocks noChangeArrowheads="1"/>
          </p:cNvSpPr>
          <p:nvPr/>
        </p:nvSpPr>
        <p:spPr bwMode="auto">
          <a:xfrm>
            <a:off x="4356100" y="5103813"/>
            <a:ext cx="1931988" cy="923925"/>
          </a:xfrm>
          <a:prstGeom prst="rect">
            <a:avLst/>
          </a:prstGeom>
          <a:blipFill dpi="0" rotWithShape="1">
            <a:blip r:embed="rId11"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1697" name="object 27"/>
          <p:cNvSpPr>
            <a:spLocks noChangeArrowheads="1"/>
          </p:cNvSpPr>
          <p:nvPr/>
        </p:nvSpPr>
        <p:spPr bwMode="auto">
          <a:xfrm>
            <a:off x="4427538" y="5126038"/>
            <a:ext cx="1728787" cy="757237"/>
          </a:xfrm>
          <a:prstGeom prst="rect">
            <a:avLst/>
          </a:prstGeom>
          <a:blipFill dpi="0" rotWithShape="1">
            <a:blip r:embed="rId12"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1698" name="object 28"/>
          <p:cNvSpPr>
            <a:spLocks/>
          </p:cNvSpPr>
          <p:nvPr/>
        </p:nvSpPr>
        <p:spPr bwMode="auto">
          <a:xfrm>
            <a:off x="4427538" y="5126038"/>
            <a:ext cx="1728787" cy="757237"/>
          </a:xfrm>
          <a:custGeom>
            <a:avLst/>
            <a:gdLst>
              <a:gd name="T0" fmla="*/ 0 w 1728215"/>
              <a:gd name="T1" fmla="*/ 747234 h 758012"/>
              <a:gd name="T2" fmla="*/ 1736240 w 1728215"/>
              <a:gd name="T3" fmla="*/ 747234 h 758012"/>
              <a:gd name="T4" fmla="*/ 1736240 w 1728215"/>
              <a:gd name="T5" fmla="*/ 0 h 758012"/>
              <a:gd name="T6" fmla="*/ 0 w 1728215"/>
              <a:gd name="T7" fmla="*/ 0 h 758012"/>
              <a:gd name="T8" fmla="*/ 0 w 1728215"/>
              <a:gd name="T9" fmla="*/ 747234 h 758012"/>
              <a:gd name="T10" fmla="*/ 0 60000 65536"/>
              <a:gd name="T11" fmla="*/ 0 60000 65536"/>
              <a:gd name="T12" fmla="*/ 0 60000 65536"/>
              <a:gd name="T13" fmla="*/ 0 60000 65536"/>
              <a:gd name="T14" fmla="*/ 0 60000 65536"/>
              <a:gd name="T15" fmla="*/ 0 w 1728215"/>
              <a:gd name="T16" fmla="*/ 0 h 758012"/>
              <a:gd name="T17" fmla="*/ 1728215 w 1728215"/>
              <a:gd name="T18" fmla="*/ 758012 h 758012"/>
            </a:gdLst>
            <a:ahLst/>
            <a:cxnLst>
              <a:cxn ang="T10">
                <a:pos x="T0" y="T1"/>
              </a:cxn>
              <a:cxn ang="T11">
                <a:pos x="T2" y="T3"/>
              </a:cxn>
              <a:cxn ang="T12">
                <a:pos x="T4" y="T5"/>
              </a:cxn>
              <a:cxn ang="T13">
                <a:pos x="T6" y="T7"/>
              </a:cxn>
              <a:cxn ang="T14">
                <a:pos x="T8" y="T9"/>
              </a:cxn>
            </a:cxnLst>
            <a:rect l="T15" t="T16" r="T17" b="T18"/>
            <a:pathLst>
              <a:path w="1728215" h="758012">
                <a:moveTo>
                  <a:pt x="0" y="758012"/>
                </a:moveTo>
                <a:lnTo>
                  <a:pt x="1728215" y="758012"/>
                </a:lnTo>
                <a:lnTo>
                  <a:pt x="1728215" y="0"/>
                </a:lnTo>
                <a:lnTo>
                  <a:pt x="0" y="0"/>
                </a:lnTo>
                <a:lnTo>
                  <a:pt x="0" y="758012"/>
                </a:lnTo>
                <a:close/>
              </a:path>
            </a:pathLst>
          </a:custGeom>
          <a:noFill/>
          <a:ln w="9525">
            <a:solidFill>
              <a:srgbClr val="BD4A47"/>
            </a:solidFill>
            <a:round/>
            <a:headEnd/>
            <a:tailEnd/>
          </a:ln>
        </p:spPr>
        <p:txBody>
          <a:bodyPr lIns="0" tIns="0" rIns="0" bIns="0">
            <a:spAutoFit/>
          </a:bodyPr>
          <a:lstStyle/>
          <a:p>
            <a:endParaRPr lang="ru-RU"/>
          </a:p>
        </p:txBody>
      </p:sp>
      <p:sp>
        <p:nvSpPr>
          <p:cNvPr id="71699" name="object 29"/>
          <p:cNvSpPr>
            <a:spLocks noChangeArrowheads="1"/>
          </p:cNvSpPr>
          <p:nvPr/>
        </p:nvSpPr>
        <p:spPr bwMode="auto">
          <a:xfrm>
            <a:off x="3540125" y="1341438"/>
            <a:ext cx="1778000" cy="365125"/>
          </a:xfrm>
          <a:prstGeom prst="rect">
            <a:avLst/>
          </a:prstGeom>
          <a:blipFill dpi="0" rotWithShape="1">
            <a:blip r:embed="rId13"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1700" name="object 30"/>
          <p:cNvSpPr>
            <a:spLocks noChangeArrowheads="1"/>
          </p:cNvSpPr>
          <p:nvPr/>
        </p:nvSpPr>
        <p:spPr bwMode="auto">
          <a:xfrm>
            <a:off x="3371850" y="811213"/>
            <a:ext cx="2111375" cy="852487"/>
          </a:xfrm>
          <a:prstGeom prst="rect">
            <a:avLst/>
          </a:prstGeom>
          <a:blipFill dpi="0" rotWithShape="1">
            <a:blip r:embed="rId14"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1701" name="object 31"/>
          <p:cNvSpPr>
            <a:spLocks noChangeArrowheads="1"/>
          </p:cNvSpPr>
          <p:nvPr/>
        </p:nvSpPr>
        <p:spPr bwMode="auto">
          <a:xfrm>
            <a:off x="3351213" y="814388"/>
            <a:ext cx="2209800" cy="922337"/>
          </a:xfrm>
          <a:prstGeom prst="rect">
            <a:avLst/>
          </a:prstGeom>
          <a:blipFill dpi="0" rotWithShape="1">
            <a:blip r:embed="rId15"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1702" name="object 32"/>
          <p:cNvSpPr>
            <a:spLocks noChangeArrowheads="1"/>
          </p:cNvSpPr>
          <p:nvPr/>
        </p:nvSpPr>
        <p:spPr bwMode="auto">
          <a:xfrm>
            <a:off x="3419475" y="835025"/>
            <a:ext cx="2016125" cy="758825"/>
          </a:xfrm>
          <a:prstGeom prst="rect">
            <a:avLst/>
          </a:prstGeom>
          <a:blipFill dpi="0" rotWithShape="1">
            <a:blip r:embed="rId16"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1703" name="object 33"/>
          <p:cNvSpPr>
            <a:spLocks/>
          </p:cNvSpPr>
          <p:nvPr/>
        </p:nvSpPr>
        <p:spPr bwMode="auto">
          <a:xfrm>
            <a:off x="3419475" y="835025"/>
            <a:ext cx="2016125" cy="758825"/>
          </a:xfrm>
          <a:custGeom>
            <a:avLst/>
            <a:gdLst>
              <a:gd name="T0" fmla="*/ 0 w 2016252"/>
              <a:gd name="T1" fmla="*/ 769474 h 758012"/>
              <a:gd name="T2" fmla="*/ 2014474 w 2016252"/>
              <a:gd name="T3" fmla="*/ 769474 h 758012"/>
              <a:gd name="T4" fmla="*/ 2014474 w 2016252"/>
              <a:gd name="T5" fmla="*/ 0 h 758012"/>
              <a:gd name="T6" fmla="*/ 0 w 2016252"/>
              <a:gd name="T7" fmla="*/ 0 h 758012"/>
              <a:gd name="T8" fmla="*/ 0 w 2016252"/>
              <a:gd name="T9" fmla="*/ 769474 h 758012"/>
              <a:gd name="T10" fmla="*/ 0 60000 65536"/>
              <a:gd name="T11" fmla="*/ 0 60000 65536"/>
              <a:gd name="T12" fmla="*/ 0 60000 65536"/>
              <a:gd name="T13" fmla="*/ 0 60000 65536"/>
              <a:gd name="T14" fmla="*/ 0 60000 65536"/>
              <a:gd name="T15" fmla="*/ 0 w 2016252"/>
              <a:gd name="T16" fmla="*/ 0 h 758012"/>
              <a:gd name="T17" fmla="*/ 2016252 w 2016252"/>
              <a:gd name="T18" fmla="*/ 758012 h 758012"/>
            </a:gdLst>
            <a:ahLst/>
            <a:cxnLst>
              <a:cxn ang="T10">
                <a:pos x="T0" y="T1"/>
              </a:cxn>
              <a:cxn ang="T11">
                <a:pos x="T2" y="T3"/>
              </a:cxn>
              <a:cxn ang="T12">
                <a:pos x="T4" y="T5"/>
              </a:cxn>
              <a:cxn ang="T13">
                <a:pos x="T6" y="T7"/>
              </a:cxn>
              <a:cxn ang="T14">
                <a:pos x="T8" y="T9"/>
              </a:cxn>
            </a:cxnLst>
            <a:rect l="T15" t="T16" r="T17" b="T18"/>
            <a:pathLst>
              <a:path w="2016252" h="758012">
                <a:moveTo>
                  <a:pt x="0" y="758012"/>
                </a:moveTo>
                <a:lnTo>
                  <a:pt x="2016252" y="758012"/>
                </a:lnTo>
                <a:lnTo>
                  <a:pt x="2016252" y="0"/>
                </a:lnTo>
                <a:lnTo>
                  <a:pt x="0" y="0"/>
                </a:lnTo>
                <a:lnTo>
                  <a:pt x="0" y="758012"/>
                </a:lnTo>
                <a:close/>
              </a:path>
            </a:pathLst>
          </a:custGeom>
          <a:noFill/>
          <a:ln w="9525">
            <a:solidFill>
              <a:srgbClr val="E36C09"/>
            </a:solidFill>
            <a:round/>
            <a:headEnd/>
            <a:tailEnd/>
          </a:ln>
        </p:spPr>
        <p:txBody>
          <a:bodyPr lIns="0" tIns="0" rIns="0" bIns="0">
            <a:spAutoFit/>
          </a:bodyPr>
          <a:lstStyle/>
          <a:p>
            <a:endParaRPr lang="ru-RU"/>
          </a:p>
        </p:txBody>
      </p:sp>
      <p:sp>
        <p:nvSpPr>
          <p:cNvPr id="71704" name="object 34"/>
          <p:cNvSpPr>
            <a:spLocks/>
          </p:cNvSpPr>
          <p:nvPr/>
        </p:nvSpPr>
        <p:spPr bwMode="auto">
          <a:xfrm>
            <a:off x="4391025" y="1593850"/>
            <a:ext cx="76200" cy="1042988"/>
          </a:xfrm>
          <a:custGeom>
            <a:avLst/>
            <a:gdLst>
              <a:gd name="T0" fmla="*/ 43053 w 76200"/>
              <a:gd name="T1" fmla="*/ 12630 h 1043431"/>
              <a:gd name="T2" fmla="*/ 30353 w 76200"/>
              <a:gd name="T3" fmla="*/ 37876 h 1043431"/>
              <a:gd name="T4" fmla="*/ 30353 w 76200"/>
              <a:gd name="T5" fmla="*/ 50499 h 1043431"/>
              <a:gd name="T6" fmla="*/ 43053 w 76200"/>
              <a:gd name="T7" fmla="*/ 75752 h 1043431"/>
              <a:gd name="T8" fmla="*/ 43053 w 76200"/>
              <a:gd name="T9" fmla="*/ 75752 h 1043431"/>
              <a:gd name="T10" fmla="*/ 43053 w 76200"/>
              <a:gd name="T11" fmla="*/ 113626 h 1043431"/>
              <a:gd name="T12" fmla="*/ 30353 w 76200"/>
              <a:gd name="T13" fmla="*/ 138874 h 1043431"/>
              <a:gd name="T14" fmla="*/ 30353 w 76200"/>
              <a:gd name="T15" fmla="*/ 151497 h 1043431"/>
              <a:gd name="T16" fmla="*/ 43053 w 76200"/>
              <a:gd name="T17" fmla="*/ 176750 h 1043431"/>
              <a:gd name="T18" fmla="*/ 43053 w 76200"/>
              <a:gd name="T19" fmla="*/ 176750 h 1043431"/>
              <a:gd name="T20" fmla="*/ 43053 w 76200"/>
              <a:gd name="T21" fmla="*/ 214622 h 1043431"/>
              <a:gd name="T22" fmla="*/ 30353 w 76200"/>
              <a:gd name="T23" fmla="*/ 239872 h 1043431"/>
              <a:gd name="T24" fmla="*/ 30353 w 76200"/>
              <a:gd name="T25" fmla="*/ 252494 h 1043431"/>
              <a:gd name="T26" fmla="*/ 43053 w 76200"/>
              <a:gd name="T27" fmla="*/ 277746 h 1043431"/>
              <a:gd name="T28" fmla="*/ 43053 w 76200"/>
              <a:gd name="T29" fmla="*/ 277746 h 1043431"/>
              <a:gd name="T30" fmla="*/ 43053 w 76200"/>
              <a:gd name="T31" fmla="*/ 315619 h 1043431"/>
              <a:gd name="T32" fmla="*/ 30353 w 76200"/>
              <a:gd name="T33" fmla="*/ 340869 h 1043431"/>
              <a:gd name="T34" fmla="*/ 30353 w 76200"/>
              <a:gd name="T35" fmla="*/ 353493 h 1043431"/>
              <a:gd name="T36" fmla="*/ 43053 w 76200"/>
              <a:gd name="T37" fmla="*/ 378742 h 1043431"/>
              <a:gd name="T38" fmla="*/ 43053 w 76200"/>
              <a:gd name="T39" fmla="*/ 378742 h 1043431"/>
              <a:gd name="T40" fmla="*/ 43053 w 76200"/>
              <a:gd name="T41" fmla="*/ 416616 h 1043431"/>
              <a:gd name="T42" fmla="*/ 30353 w 76200"/>
              <a:gd name="T43" fmla="*/ 441865 h 1043431"/>
              <a:gd name="T44" fmla="*/ 30353 w 76200"/>
              <a:gd name="T45" fmla="*/ 454490 h 1043431"/>
              <a:gd name="T46" fmla="*/ 43053 w 76200"/>
              <a:gd name="T47" fmla="*/ 479739 h 1043431"/>
              <a:gd name="T48" fmla="*/ 43053 w 76200"/>
              <a:gd name="T49" fmla="*/ 479739 h 1043431"/>
              <a:gd name="T50" fmla="*/ 43053 w 76200"/>
              <a:gd name="T51" fmla="*/ 517613 h 1043431"/>
              <a:gd name="T52" fmla="*/ 31750 w 76200"/>
              <a:gd name="T53" fmla="*/ 541475 h 1043431"/>
              <a:gd name="T54" fmla="*/ 31750 w 76200"/>
              <a:gd name="T55" fmla="*/ 554100 h 1043431"/>
              <a:gd name="T56" fmla="*/ 44450 w 76200"/>
              <a:gd name="T57" fmla="*/ 579350 h 1043431"/>
              <a:gd name="T58" fmla="*/ 44450 w 76200"/>
              <a:gd name="T59" fmla="*/ 579350 h 1043431"/>
              <a:gd name="T60" fmla="*/ 44450 w 76200"/>
              <a:gd name="T61" fmla="*/ 617223 h 1043431"/>
              <a:gd name="T62" fmla="*/ 31750 w 76200"/>
              <a:gd name="T63" fmla="*/ 642473 h 1043431"/>
              <a:gd name="T64" fmla="*/ 31750 w 76200"/>
              <a:gd name="T65" fmla="*/ 655097 h 1043431"/>
              <a:gd name="T66" fmla="*/ 44450 w 76200"/>
              <a:gd name="T67" fmla="*/ 680348 h 1043431"/>
              <a:gd name="T68" fmla="*/ 44450 w 76200"/>
              <a:gd name="T69" fmla="*/ 680348 h 1043431"/>
              <a:gd name="T70" fmla="*/ 44450 w 76200"/>
              <a:gd name="T71" fmla="*/ 718221 h 1043431"/>
              <a:gd name="T72" fmla="*/ 31750 w 76200"/>
              <a:gd name="T73" fmla="*/ 743470 h 1043431"/>
              <a:gd name="T74" fmla="*/ 31750 w 76200"/>
              <a:gd name="T75" fmla="*/ 756095 h 1043431"/>
              <a:gd name="T76" fmla="*/ 44450 w 76200"/>
              <a:gd name="T77" fmla="*/ 781343 h 1043431"/>
              <a:gd name="T78" fmla="*/ 44450 w 76200"/>
              <a:gd name="T79" fmla="*/ 781343 h 1043431"/>
              <a:gd name="T80" fmla="*/ 44450 w 76200"/>
              <a:gd name="T81" fmla="*/ 819218 h 1043431"/>
              <a:gd name="T82" fmla="*/ 31750 w 76200"/>
              <a:gd name="T83" fmla="*/ 844467 h 1043431"/>
              <a:gd name="T84" fmla="*/ 31750 w 76200"/>
              <a:gd name="T85" fmla="*/ 857092 h 1043431"/>
              <a:gd name="T86" fmla="*/ 44450 w 76200"/>
              <a:gd name="T87" fmla="*/ 882341 h 1043431"/>
              <a:gd name="T88" fmla="*/ 44450 w 76200"/>
              <a:gd name="T89" fmla="*/ 882341 h 1043431"/>
              <a:gd name="T90" fmla="*/ 44450 w 76200"/>
              <a:gd name="T91" fmla="*/ 920216 h 1043431"/>
              <a:gd name="T92" fmla="*/ 31750 w 76200"/>
              <a:gd name="T93" fmla="*/ 945464 h 1043431"/>
              <a:gd name="T94" fmla="*/ 0 w 76200"/>
              <a:gd name="T95" fmla="*/ 961498 h 1043431"/>
              <a:gd name="T96" fmla="*/ 31750 w 76200"/>
              <a:gd name="T97" fmla="*/ 961498 h 1043431"/>
              <a:gd name="T98" fmla="*/ 44450 w 76200"/>
              <a:gd name="T99" fmla="*/ 970714 h 1043431"/>
              <a:gd name="T100" fmla="*/ 44450 w 76200"/>
              <a:gd name="T101" fmla="*/ 970714 h 1043431"/>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76200"/>
              <a:gd name="T154" fmla="*/ 0 h 1043431"/>
              <a:gd name="T155" fmla="*/ 76200 w 76200"/>
              <a:gd name="T156" fmla="*/ 1043431 h 1043431"/>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76200" h="1043431">
                <a:moveTo>
                  <a:pt x="43053" y="0"/>
                </a:moveTo>
                <a:lnTo>
                  <a:pt x="30353" y="0"/>
                </a:lnTo>
                <a:lnTo>
                  <a:pt x="30353" y="12700"/>
                </a:lnTo>
                <a:lnTo>
                  <a:pt x="43053" y="12700"/>
                </a:lnTo>
                <a:lnTo>
                  <a:pt x="43053" y="0"/>
                </a:lnTo>
                <a:close/>
              </a:path>
              <a:path w="76200" h="1043431">
                <a:moveTo>
                  <a:pt x="43053" y="25400"/>
                </a:moveTo>
                <a:lnTo>
                  <a:pt x="30353" y="25400"/>
                </a:lnTo>
                <a:lnTo>
                  <a:pt x="30353" y="38100"/>
                </a:lnTo>
                <a:lnTo>
                  <a:pt x="43053" y="38100"/>
                </a:lnTo>
                <a:lnTo>
                  <a:pt x="43053" y="25400"/>
                </a:lnTo>
                <a:close/>
              </a:path>
              <a:path w="76200" h="1043431">
                <a:moveTo>
                  <a:pt x="43053" y="50800"/>
                </a:moveTo>
                <a:lnTo>
                  <a:pt x="30353" y="50800"/>
                </a:lnTo>
                <a:lnTo>
                  <a:pt x="30353" y="63500"/>
                </a:lnTo>
                <a:lnTo>
                  <a:pt x="43053" y="63500"/>
                </a:lnTo>
                <a:lnTo>
                  <a:pt x="43053" y="50800"/>
                </a:lnTo>
                <a:close/>
              </a:path>
              <a:path w="76200" h="1043431">
                <a:moveTo>
                  <a:pt x="43053" y="76200"/>
                </a:moveTo>
                <a:lnTo>
                  <a:pt x="30353" y="76200"/>
                </a:lnTo>
                <a:lnTo>
                  <a:pt x="30353" y="88900"/>
                </a:lnTo>
                <a:lnTo>
                  <a:pt x="43053" y="88900"/>
                </a:lnTo>
                <a:lnTo>
                  <a:pt x="43053" y="76200"/>
                </a:lnTo>
                <a:close/>
              </a:path>
              <a:path w="76200" h="1043431">
                <a:moveTo>
                  <a:pt x="43053" y="101600"/>
                </a:moveTo>
                <a:lnTo>
                  <a:pt x="30353" y="101600"/>
                </a:lnTo>
                <a:lnTo>
                  <a:pt x="30353" y="114300"/>
                </a:lnTo>
                <a:lnTo>
                  <a:pt x="43053" y="114300"/>
                </a:lnTo>
                <a:lnTo>
                  <a:pt x="43053" y="101600"/>
                </a:lnTo>
                <a:close/>
              </a:path>
              <a:path w="76200" h="1043431">
                <a:moveTo>
                  <a:pt x="43053" y="127000"/>
                </a:moveTo>
                <a:lnTo>
                  <a:pt x="30353" y="127000"/>
                </a:lnTo>
                <a:lnTo>
                  <a:pt x="30353" y="139700"/>
                </a:lnTo>
                <a:lnTo>
                  <a:pt x="43053" y="139700"/>
                </a:lnTo>
                <a:lnTo>
                  <a:pt x="43053" y="127000"/>
                </a:lnTo>
                <a:close/>
              </a:path>
              <a:path w="76200" h="1043431">
                <a:moveTo>
                  <a:pt x="43053" y="152400"/>
                </a:moveTo>
                <a:lnTo>
                  <a:pt x="30353" y="152400"/>
                </a:lnTo>
                <a:lnTo>
                  <a:pt x="30353" y="165100"/>
                </a:lnTo>
                <a:lnTo>
                  <a:pt x="43053" y="165100"/>
                </a:lnTo>
                <a:lnTo>
                  <a:pt x="43053" y="152400"/>
                </a:lnTo>
                <a:close/>
              </a:path>
              <a:path w="76200" h="1043431">
                <a:moveTo>
                  <a:pt x="43053" y="177800"/>
                </a:moveTo>
                <a:lnTo>
                  <a:pt x="30353" y="177800"/>
                </a:lnTo>
                <a:lnTo>
                  <a:pt x="30353" y="190500"/>
                </a:lnTo>
                <a:lnTo>
                  <a:pt x="43053" y="190500"/>
                </a:lnTo>
                <a:lnTo>
                  <a:pt x="43053" y="177800"/>
                </a:lnTo>
                <a:close/>
              </a:path>
              <a:path w="76200" h="1043431">
                <a:moveTo>
                  <a:pt x="43053" y="203200"/>
                </a:moveTo>
                <a:lnTo>
                  <a:pt x="30353" y="203200"/>
                </a:lnTo>
                <a:lnTo>
                  <a:pt x="30353" y="215900"/>
                </a:lnTo>
                <a:lnTo>
                  <a:pt x="43053" y="215900"/>
                </a:lnTo>
                <a:lnTo>
                  <a:pt x="43053" y="203200"/>
                </a:lnTo>
                <a:close/>
              </a:path>
              <a:path w="76200" h="1043431">
                <a:moveTo>
                  <a:pt x="43053" y="228600"/>
                </a:moveTo>
                <a:lnTo>
                  <a:pt x="30353" y="228600"/>
                </a:lnTo>
                <a:lnTo>
                  <a:pt x="30353" y="241300"/>
                </a:lnTo>
                <a:lnTo>
                  <a:pt x="43053" y="241300"/>
                </a:lnTo>
                <a:lnTo>
                  <a:pt x="43053" y="228600"/>
                </a:lnTo>
                <a:close/>
              </a:path>
              <a:path w="76200" h="1043431">
                <a:moveTo>
                  <a:pt x="43053" y="254000"/>
                </a:moveTo>
                <a:lnTo>
                  <a:pt x="30353" y="254000"/>
                </a:lnTo>
                <a:lnTo>
                  <a:pt x="30353" y="266700"/>
                </a:lnTo>
                <a:lnTo>
                  <a:pt x="43053" y="266700"/>
                </a:lnTo>
                <a:lnTo>
                  <a:pt x="43053" y="254000"/>
                </a:lnTo>
                <a:close/>
              </a:path>
              <a:path w="76200" h="1043431">
                <a:moveTo>
                  <a:pt x="43053" y="279400"/>
                </a:moveTo>
                <a:lnTo>
                  <a:pt x="30353" y="279400"/>
                </a:lnTo>
                <a:lnTo>
                  <a:pt x="30353" y="292100"/>
                </a:lnTo>
                <a:lnTo>
                  <a:pt x="43053" y="292100"/>
                </a:lnTo>
                <a:lnTo>
                  <a:pt x="43053" y="279400"/>
                </a:lnTo>
                <a:close/>
              </a:path>
              <a:path w="76200" h="1043431">
                <a:moveTo>
                  <a:pt x="43053" y="304800"/>
                </a:moveTo>
                <a:lnTo>
                  <a:pt x="30353" y="304800"/>
                </a:lnTo>
                <a:lnTo>
                  <a:pt x="30353" y="317500"/>
                </a:lnTo>
                <a:lnTo>
                  <a:pt x="43053" y="317500"/>
                </a:lnTo>
                <a:lnTo>
                  <a:pt x="43053" y="304800"/>
                </a:lnTo>
                <a:close/>
              </a:path>
              <a:path w="76200" h="1043431">
                <a:moveTo>
                  <a:pt x="43053" y="330200"/>
                </a:moveTo>
                <a:lnTo>
                  <a:pt x="30353" y="330200"/>
                </a:lnTo>
                <a:lnTo>
                  <a:pt x="30353" y="342900"/>
                </a:lnTo>
                <a:lnTo>
                  <a:pt x="43053" y="342900"/>
                </a:lnTo>
                <a:lnTo>
                  <a:pt x="43053" y="330200"/>
                </a:lnTo>
                <a:close/>
              </a:path>
              <a:path w="76200" h="1043431">
                <a:moveTo>
                  <a:pt x="43053" y="355600"/>
                </a:moveTo>
                <a:lnTo>
                  <a:pt x="30353" y="355600"/>
                </a:lnTo>
                <a:lnTo>
                  <a:pt x="30353" y="368300"/>
                </a:lnTo>
                <a:lnTo>
                  <a:pt x="43053" y="368300"/>
                </a:lnTo>
                <a:lnTo>
                  <a:pt x="43053" y="355600"/>
                </a:lnTo>
                <a:close/>
              </a:path>
              <a:path w="76200" h="1043431">
                <a:moveTo>
                  <a:pt x="43053" y="381000"/>
                </a:moveTo>
                <a:lnTo>
                  <a:pt x="30353" y="381000"/>
                </a:lnTo>
                <a:lnTo>
                  <a:pt x="30353" y="393700"/>
                </a:lnTo>
                <a:lnTo>
                  <a:pt x="43053" y="393700"/>
                </a:lnTo>
                <a:lnTo>
                  <a:pt x="43053" y="381000"/>
                </a:lnTo>
                <a:close/>
              </a:path>
              <a:path w="76200" h="1043431">
                <a:moveTo>
                  <a:pt x="43053" y="406400"/>
                </a:moveTo>
                <a:lnTo>
                  <a:pt x="30353" y="406400"/>
                </a:lnTo>
                <a:lnTo>
                  <a:pt x="30353" y="419100"/>
                </a:lnTo>
                <a:lnTo>
                  <a:pt x="43053" y="419100"/>
                </a:lnTo>
                <a:lnTo>
                  <a:pt x="43053" y="406400"/>
                </a:lnTo>
                <a:close/>
              </a:path>
              <a:path w="76200" h="1043431">
                <a:moveTo>
                  <a:pt x="43053" y="431800"/>
                </a:moveTo>
                <a:lnTo>
                  <a:pt x="30353" y="431800"/>
                </a:lnTo>
                <a:lnTo>
                  <a:pt x="30353" y="444500"/>
                </a:lnTo>
                <a:lnTo>
                  <a:pt x="43053" y="444500"/>
                </a:lnTo>
                <a:lnTo>
                  <a:pt x="43053" y="431800"/>
                </a:lnTo>
                <a:close/>
              </a:path>
              <a:path w="76200" h="1043431">
                <a:moveTo>
                  <a:pt x="43053" y="457200"/>
                </a:moveTo>
                <a:lnTo>
                  <a:pt x="30353" y="457200"/>
                </a:lnTo>
                <a:lnTo>
                  <a:pt x="30353" y="469900"/>
                </a:lnTo>
                <a:lnTo>
                  <a:pt x="43053" y="469900"/>
                </a:lnTo>
                <a:lnTo>
                  <a:pt x="43053" y="457200"/>
                </a:lnTo>
                <a:close/>
              </a:path>
              <a:path w="76200" h="1043431">
                <a:moveTo>
                  <a:pt x="43053" y="482600"/>
                </a:moveTo>
                <a:lnTo>
                  <a:pt x="30353" y="482600"/>
                </a:lnTo>
                <a:lnTo>
                  <a:pt x="30353" y="495300"/>
                </a:lnTo>
                <a:lnTo>
                  <a:pt x="43053" y="495300"/>
                </a:lnTo>
                <a:lnTo>
                  <a:pt x="43053" y="482600"/>
                </a:lnTo>
                <a:close/>
              </a:path>
              <a:path w="76200" h="1043431">
                <a:moveTo>
                  <a:pt x="43053" y="508000"/>
                </a:moveTo>
                <a:lnTo>
                  <a:pt x="30353" y="508000"/>
                </a:lnTo>
                <a:lnTo>
                  <a:pt x="30353" y="520700"/>
                </a:lnTo>
                <a:lnTo>
                  <a:pt x="43053" y="520700"/>
                </a:lnTo>
                <a:lnTo>
                  <a:pt x="43053" y="508000"/>
                </a:lnTo>
                <a:close/>
              </a:path>
              <a:path w="76200" h="1043431">
                <a:moveTo>
                  <a:pt x="44450" y="532002"/>
                </a:moveTo>
                <a:lnTo>
                  <a:pt x="31750" y="532002"/>
                </a:lnTo>
                <a:lnTo>
                  <a:pt x="31750" y="544702"/>
                </a:lnTo>
                <a:lnTo>
                  <a:pt x="44450" y="544702"/>
                </a:lnTo>
                <a:lnTo>
                  <a:pt x="44450" y="532002"/>
                </a:lnTo>
                <a:close/>
              </a:path>
              <a:path w="76200" h="1043431">
                <a:moveTo>
                  <a:pt x="44450" y="557402"/>
                </a:moveTo>
                <a:lnTo>
                  <a:pt x="31750" y="557402"/>
                </a:lnTo>
                <a:lnTo>
                  <a:pt x="31750" y="570102"/>
                </a:lnTo>
                <a:lnTo>
                  <a:pt x="44450" y="570102"/>
                </a:lnTo>
                <a:lnTo>
                  <a:pt x="44450" y="557402"/>
                </a:lnTo>
                <a:close/>
              </a:path>
              <a:path w="76200" h="1043431">
                <a:moveTo>
                  <a:pt x="44450" y="582802"/>
                </a:moveTo>
                <a:lnTo>
                  <a:pt x="31750" y="582802"/>
                </a:lnTo>
                <a:lnTo>
                  <a:pt x="31750" y="595502"/>
                </a:lnTo>
                <a:lnTo>
                  <a:pt x="44450" y="595502"/>
                </a:lnTo>
                <a:lnTo>
                  <a:pt x="44450" y="582802"/>
                </a:lnTo>
                <a:close/>
              </a:path>
              <a:path w="76200" h="1043431">
                <a:moveTo>
                  <a:pt x="44450" y="608202"/>
                </a:moveTo>
                <a:lnTo>
                  <a:pt x="31750" y="608202"/>
                </a:lnTo>
                <a:lnTo>
                  <a:pt x="31750" y="620902"/>
                </a:lnTo>
                <a:lnTo>
                  <a:pt x="44450" y="620902"/>
                </a:lnTo>
                <a:lnTo>
                  <a:pt x="44450" y="608202"/>
                </a:lnTo>
                <a:close/>
              </a:path>
              <a:path w="76200" h="1043431">
                <a:moveTo>
                  <a:pt x="44450" y="633602"/>
                </a:moveTo>
                <a:lnTo>
                  <a:pt x="31750" y="633602"/>
                </a:lnTo>
                <a:lnTo>
                  <a:pt x="31750" y="646302"/>
                </a:lnTo>
                <a:lnTo>
                  <a:pt x="44450" y="646302"/>
                </a:lnTo>
                <a:lnTo>
                  <a:pt x="44450" y="633602"/>
                </a:lnTo>
                <a:close/>
              </a:path>
              <a:path w="76200" h="1043431">
                <a:moveTo>
                  <a:pt x="44450" y="659002"/>
                </a:moveTo>
                <a:lnTo>
                  <a:pt x="31750" y="659002"/>
                </a:lnTo>
                <a:lnTo>
                  <a:pt x="31750" y="671702"/>
                </a:lnTo>
                <a:lnTo>
                  <a:pt x="44450" y="671702"/>
                </a:lnTo>
                <a:lnTo>
                  <a:pt x="44450" y="659002"/>
                </a:lnTo>
                <a:close/>
              </a:path>
              <a:path w="76200" h="1043431">
                <a:moveTo>
                  <a:pt x="44450" y="684402"/>
                </a:moveTo>
                <a:lnTo>
                  <a:pt x="31750" y="684402"/>
                </a:lnTo>
                <a:lnTo>
                  <a:pt x="31750" y="697102"/>
                </a:lnTo>
                <a:lnTo>
                  <a:pt x="44450" y="697102"/>
                </a:lnTo>
                <a:lnTo>
                  <a:pt x="44450" y="684402"/>
                </a:lnTo>
                <a:close/>
              </a:path>
              <a:path w="76200" h="1043431">
                <a:moveTo>
                  <a:pt x="44450" y="709802"/>
                </a:moveTo>
                <a:lnTo>
                  <a:pt x="31750" y="709802"/>
                </a:lnTo>
                <a:lnTo>
                  <a:pt x="31750" y="722502"/>
                </a:lnTo>
                <a:lnTo>
                  <a:pt x="44450" y="722502"/>
                </a:lnTo>
                <a:lnTo>
                  <a:pt x="44450" y="709802"/>
                </a:lnTo>
                <a:close/>
              </a:path>
              <a:path w="76200" h="1043431">
                <a:moveTo>
                  <a:pt x="44450" y="735202"/>
                </a:moveTo>
                <a:lnTo>
                  <a:pt x="31750" y="735202"/>
                </a:lnTo>
                <a:lnTo>
                  <a:pt x="31750" y="747902"/>
                </a:lnTo>
                <a:lnTo>
                  <a:pt x="44450" y="747902"/>
                </a:lnTo>
                <a:lnTo>
                  <a:pt x="44450" y="735202"/>
                </a:lnTo>
                <a:close/>
              </a:path>
              <a:path w="76200" h="1043431">
                <a:moveTo>
                  <a:pt x="44450" y="760602"/>
                </a:moveTo>
                <a:lnTo>
                  <a:pt x="31750" y="760602"/>
                </a:lnTo>
                <a:lnTo>
                  <a:pt x="31750" y="773302"/>
                </a:lnTo>
                <a:lnTo>
                  <a:pt x="44450" y="773302"/>
                </a:lnTo>
                <a:lnTo>
                  <a:pt x="44450" y="760602"/>
                </a:lnTo>
                <a:close/>
              </a:path>
              <a:path w="76200" h="1043431">
                <a:moveTo>
                  <a:pt x="44450" y="786002"/>
                </a:moveTo>
                <a:lnTo>
                  <a:pt x="31750" y="786002"/>
                </a:lnTo>
                <a:lnTo>
                  <a:pt x="31750" y="798702"/>
                </a:lnTo>
                <a:lnTo>
                  <a:pt x="44450" y="798702"/>
                </a:lnTo>
                <a:lnTo>
                  <a:pt x="44450" y="786002"/>
                </a:lnTo>
                <a:close/>
              </a:path>
              <a:path w="76200" h="1043431">
                <a:moveTo>
                  <a:pt x="44450" y="811402"/>
                </a:moveTo>
                <a:lnTo>
                  <a:pt x="31750" y="811402"/>
                </a:lnTo>
                <a:lnTo>
                  <a:pt x="31750" y="824102"/>
                </a:lnTo>
                <a:lnTo>
                  <a:pt x="44450" y="824102"/>
                </a:lnTo>
                <a:lnTo>
                  <a:pt x="44450" y="811402"/>
                </a:lnTo>
                <a:close/>
              </a:path>
              <a:path w="76200" h="1043431">
                <a:moveTo>
                  <a:pt x="44450" y="836802"/>
                </a:moveTo>
                <a:lnTo>
                  <a:pt x="31750" y="836802"/>
                </a:lnTo>
                <a:lnTo>
                  <a:pt x="31750" y="849502"/>
                </a:lnTo>
                <a:lnTo>
                  <a:pt x="44450" y="849502"/>
                </a:lnTo>
                <a:lnTo>
                  <a:pt x="44450" y="836802"/>
                </a:lnTo>
                <a:close/>
              </a:path>
              <a:path w="76200" h="1043431">
                <a:moveTo>
                  <a:pt x="44450" y="862202"/>
                </a:moveTo>
                <a:lnTo>
                  <a:pt x="31750" y="862202"/>
                </a:lnTo>
                <a:lnTo>
                  <a:pt x="31750" y="874902"/>
                </a:lnTo>
                <a:lnTo>
                  <a:pt x="44450" y="874902"/>
                </a:lnTo>
                <a:lnTo>
                  <a:pt x="44450" y="862202"/>
                </a:lnTo>
                <a:close/>
              </a:path>
              <a:path w="76200" h="1043431">
                <a:moveTo>
                  <a:pt x="44450" y="887602"/>
                </a:moveTo>
                <a:lnTo>
                  <a:pt x="31750" y="887602"/>
                </a:lnTo>
                <a:lnTo>
                  <a:pt x="31750" y="900302"/>
                </a:lnTo>
                <a:lnTo>
                  <a:pt x="44450" y="900302"/>
                </a:lnTo>
                <a:lnTo>
                  <a:pt x="44450" y="887602"/>
                </a:lnTo>
                <a:close/>
              </a:path>
              <a:path w="76200" h="1043431">
                <a:moveTo>
                  <a:pt x="44450" y="913002"/>
                </a:moveTo>
                <a:lnTo>
                  <a:pt x="31750" y="913002"/>
                </a:lnTo>
                <a:lnTo>
                  <a:pt x="31750" y="925702"/>
                </a:lnTo>
                <a:lnTo>
                  <a:pt x="44450" y="925702"/>
                </a:lnTo>
                <a:lnTo>
                  <a:pt x="44450" y="913002"/>
                </a:lnTo>
                <a:close/>
              </a:path>
              <a:path w="76200" h="1043431">
                <a:moveTo>
                  <a:pt x="44450" y="938402"/>
                </a:moveTo>
                <a:lnTo>
                  <a:pt x="31750" y="938402"/>
                </a:lnTo>
                <a:lnTo>
                  <a:pt x="31750" y="951102"/>
                </a:lnTo>
                <a:lnTo>
                  <a:pt x="44450" y="951102"/>
                </a:lnTo>
                <a:lnTo>
                  <a:pt x="44450" y="938402"/>
                </a:lnTo>
                <a:close/>
              </a:path>
              <a:path w="76200" h="1043431">
                <a:moveTo>
                  <a:pt x="31750" y="967231"/>
                </a:moveTo>
                <a:lnTo>
                  <a:pt x="0" y="967231"/>
                </a:lnTo>
                <a:lnTo>
                  <a:pt x="38100" y="1043431"/>
                </a:lnTo>
                <a:lnTo>
                  <a:pt x="71564" y="976502"/>
                </a:lnTo>
                <a:lnTo>
                  <a:pt x="31750" y="976502"/>
                </a:lnTo>
                <a:lnTo>
                  <a:pt x="31750" y="967231"/>
                </a:lnTo>
                <a:close/>
              </a:path>
              <a:path w="76200" h="1043431">
                <a:moveTo>
                  <a:pt x="44450" y="963802"/>
                </a:moveTo>
                <a:lnTo>
                  <a:pt x="31750" y="963802"/>
                </a:lnTo>
                <a:lnTo>
                  <a:pt x="31750" y="976502"/>
                </a:lnTo>
                <a:lnTo>
                  <a:pt x="44450" y="976502"/>
                </a:lnTo>
                <a:lnTo>
                  <a:pt x="44450" y="963802"/>
                </a:lnTo>
                <a:close/>
              </a:path>
              <a:path w="76200" h="1043431">
                <a:moveTo>
                  <a:pt x="76200" y="967231"/>
                </a:moveTo>
                <a:lnTo>
                  <a:pt x="44450" y="967231"/>
                </a:lnTo>
                <a:lnTo>
                  <a:pt x="44450" y="976502"/>
                </a:lnTo>
                <a:lnTo>
                  <a:pt x="71564" y="976502"/>
                </a:lnTo>
                <a:lnTo>
                  <a:pt x="76200" y="967231"/>
                </a:lnTo>
                <a:close/>
              </a:path>
            </a:pathLst>
          </a:custGeom>
          <a:solidFill>
            <a:srgbClr val="E36C09"/>
          </a:solidFill>
          <a:ln w="9525">
            <a:noFill/>
            <a:round/>
            <a:headEnd/>
            <a:tailEnd/>
          </a:ln>
        </p:spPr>
        <p:txBody>
          <a:bodyPr lIns="0" tIns="0" rIns="0" bIns="0">
            <a:spAutoFit/>
          </a:bodyPr>
          <a:lstStyle/>
          <a:p>
            <a:endParaRPr lang="ru-RU"/>
          </a:p>
        </p:txBody>
      </p:sp>
      <p:sp>
        <p:nvSpPr>
          <p:cNvPr id="71705" name="object 35"/>
          <p:cNvSpPr>
            <a:spLocks/>
          </p:cNvSpPr>
          <p:nvPr/>
        </p:nvSpPr>
        <p:spPr bwMode="auto">
          <a:xfrm>
            <a:off x="5254625" y="3509963"/>
            <a:ext cx="69850" cy="1616075"/>
          </a:xfrm>
          <a:custGeom>
            <a:avLst/>
            <a:gdLst>
              <a:gd name="T0" fmla="*/ 34115 w 71183"/>
              <a:gd name="T1" fmla="*/ 1584425 h 1615567"/>
              <a:gd name="T2" fmla="*/ 24366 w 71183"/>
              <a:gd name="T3" fmla="*/ 1558914 h 1615567"/>
              <a:gd name="T4" fmla="*/ 24366 w 71183"/>
              <a:gd name="T5" fmla="*/ 1546158 h 1615567"/>
              <a:gd name="T6" fmla="*/ 34115 w 71183"/>
              <a:gd name="T7" fmla="*/ 1520646 h 1615567"/>
              <a:gd name="T8" fmla="*/ 34115 w 71183"/>
              <a:gd name="T9" fmla="*/ 1482378 h 1615567"/>
              <a:gd name="T10" fmla="*/ 34115 w 71183"/>
              <a:gd name="T11" fmla="*/ 1431354 h 1615567"/>
              <a:gd name="T12" fmla="*/ 24366 w 71183"/>
              <a:gd name="T13" fmla="*/ 1405842 h 1615567"/>
              <a:gd name="T14" fmla="*/ 24366 w 71183"/>
              <a:gd name="T15" fmla="*/ 1393086 h 1615567"/>
              <a:gd name="T16" fmla="*/ 34115 w 71183"/>
              <a:gd name="T17" fmla="*/ 1367574 h 1615567"/>
              <a:gd name="T18" fmla="*/ 34115 w 71183"/>
              <a:gd name="T19" fmla="*/ 1329307 h 1615567"/>
              <a:gd name="T20" fmla="*/ 34115 w 71183"/>
              <a:gd name="T21" fmla="*/ 1278283 h 1615567"/>
              <a:gd name="T22" fmla="*/ 24366 w 71183"/>
              <a:gd name="T23" fmla="*/ 1252771 h 1615567"/>
              <a:gd name="T24" fmla="*/ 24366 w 71183"/>
              <a:gd name="T25" fmla="*/ 1240015 h 1615567"/>
              <a:gd name="T26" fmla="*/ 34115 w 71183"/>
              <a:gd name="T27" fmla="*/ 1214503 h 1615567"/>
              <a:gd name="T28" fmla="*/ 34115 w 71183"/>
              <a:gd name="T29" fmla="*/ 1176235 h 1615567"/>
              <a:gd name="T30" fmla="*/ 34115 w 71183"/>
              <a:gd name="T31" fmla="*/ 1125212 h 1615567"/>
              <a:gd name="T32" fmla="*/ 24366 w 71183"/>
              <a:gd name="T33" fmla="*/ 1099700 h 1615567"/>
              <a:gd name="T34" fmla="*/ 24366 w 71183"/>
              <a:gd name="T35" fmla="*/ 1086944 h 1615567"/>
              <a:gd name="T36" fmla="*/ 34115 w 71183"/>
              <a:gd name="T37" fmla="*/ 1061432 h 1615567"/>
              <a:gd name="T38" fmla="*/ 34115 w 71183"/>
              <a:gd name="T39" fmla="*/ 1023159 h 1615567"/>
              <a:gd name="T40" fmla="*/ 34115 w 71183"/>
              <a:gd name="T41" fmla="*/ 972135 h 1615567"/>
              <a:gd name="T42" fmla="*/ 24366 w 71183"/>
              <a:gd name="T43" fmla="*/ 946623 h 1615567"/>
              <a:gd name="T44" fmla="*/ 24366 w 71183"/>
              <a:gd name="T45" fmla="*/ 933868 h 1615567"/>
              <a:gd name="T46" fmla="*/ 34115 w 71183"/>
              <a:gd name="T47" fmla="*/ 908356 h 1615567"/>
              <a:gd name="T48" fmla="*/ 34115 w 71183"/>
              <a:gd name="T49" fmla="*/ 870087 h 1615567"/>
              <a:gd name="T50" fmla="*/ 34115 w 71183"/>
              <a:gd name="T51" fmla="*/ 819063 h 1615567"/>
              <a:gd name="T52" fmla="*/ 24366 w 71183"/>
              <a:gd name="T53" fmla="*/ 793552 h 1615567"/>
              <a:gd name="T54" fmla="*/ 24366 w 71183"/>
              <a:gd name="T55" fmla="*/ 780796 h 1615567"/>
              <a:gd name="T56" fmla="*/ 34115 w 71183"/>
              <a:gd name="T57" fmla="*/ 755284 h 1615567"/>
              <a:gd name="T58" fmla="*/ 34115 w 71183"/>
              <a:gd name="T59" fmla="*/ 717016 h 1615567"/>
              <a:gd name="T60" fmla="*/ 34115 w 71183"/>
              <a:gd name="T61" fmla="*/ 665993 h 1615567"/>
              <a:gd name="T62" fmla="*/ 24366 w 71183"/>
              <a:gd name="T63" fmla="*/ 640481 h 1615567"/>
              <a:gd name="T64" fmla="*/ 24366 w 71183"/>
              <a:gd name="T65" fmla="*/ 627725 h 1615567"/>
              <a:gd name="T66" fmla="*/ 34115 w 71183"/>
              <a:gd name="T67" fmla="*/ 602213 h 1615567"/>
              <a:gd name="T68" fmla="*/ 34115 w 71183"/>
              <a:gd name="T69" fmla="*/ 563945 h 1615567"/>
              <a:gd name="T70" fmla="*/ 34115 w 71183"/>
              <a:gd name="T71" fmla="*/ 512921 h 1615567"/>
              <a:gd name="T72" fmla="*/ 24366 w 71183"/>
              <a:gd name="T73" fmla="*/ 487409 h 1615567"/>
              <a:gd name="T74" fmla="*/ 24366 w 71183"/>
              <a:gd name="T75" fmla="*/ 474653 h 1615567"/>
              <a:gd name="T76" fmla="*/ 34115 w 71183"/>
              <a:gd name="T77" fmla="*/ 449141 h 1615567"/>
              <a:gd name="T78" fmla="*/ 34115 w 71183"/>
              <a:gd name="T79" fmla="*/ 410873 h 1615567"/>
              <a:gd name="T80" fmla="*/ 34115 w 71183"/>
              <a:gd name="T81" fmla="*/ 359849 h 1615567"/>
              <a:gd name="T82" fmla="*/ 24366 w 71183"/>
              <a:gd name="T83" fmla="*/ 334337 h 1615567"/>
              <a:gd name="T84" fmla="*/ 24366 w 71183"/>
              <a:gd name="T85" fmla="*/ 321581 h 1615567"/>
              <a:gd name="T86" fmla="*/ 34115 w 71183"/>
              <a:gd name="T87" fmla="*/ 296069 h 1615567"/>
              <a:gd name="T88" fmla="*/ 34115 w 71183"/>
              <a:gd name="T89" fmla="*/ 257801 h 1615567"/>
              <a:gd name="T90" fmla="*/ 34115 w 71183"/>
              <a:gd name="T91" fmla="*/ 206777 h 1615567"/>
              <a:gd name="T92" fmla="*/ 24366 w 71183"/>
              <a:gd name="T93" fmla="*/ 181265 h 1615567"/>
              <a:gd name="T94" fmla="*/ 24366 w 71183"/>
              <a:gd name="T95" fmla="*/ 168509 h 1615567"/>
              <a:gd name="T96" fmla="*/ 34115 w 71183"/>
              <a:gd name="T97" fmla="*/ 142997 h 1615567"/>
              <a:gd name="T98" fmla="*/ 34115 w 71183"/>
              <a:gd name="T99" fmla="*/ 104729 h 1615567"/>
              <a:gd name="T100" fmla="*/ 29240 w 71183"/>
              <a:gd name="T101" fmla="*/ 0 h 1615567"/>
              <a:gd name="T102" fmla="*/ 53608 w 71183"/>
              <a:gd name="T103" fmla="*/ 63780 h 1615567"/>
              <a:gd name="T104" fmla="*/ 34115 w 71183"/>
              <a:gd name="T105" fmla="*/ 63780 h 1615567"/>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71183"/>
              <a:gd name="T160" fmla="*/ 0 h 1615567"/>
              <a:gd name="T161" fmla="*/ 71183 w 71183"/>
              <a:gd name="T162" fmla="*/ 1615567 h 1615567"/>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71183" h="1615567">
                <a:moveTo>
                  <a:pt x="44450" y="1602867"/>
                </a:moveTo>
                <a:lnTo>
                  <a:pt x="31750" y="1602867"/>
                </a:lnTo>
                <a:lnTo>
                  <a:pt x="31750" y="1615567"/>
                </a:lnTo>
                <a:lnTo>
                  <a:pt x="44450" y="1615567"/>
                </a:lnTo>
                <a:lnTo>
                  <a:pt x="44450" y="1602867"/>
                </a:lnTo>
                <a:close/>
              </a:path>
              <a:path w="71183" h="1615567">
                <a:moveTo>
                  <a:pt x="44450" y="1577467"/>
                </a:moveTo>
                <a:lnTo>
                  <a:pt x="31750" y="1577467"/>
                </a:lnTo>
                <a:lnTo>
                  <a:pt x="31750" y="1590167"/>
                </a:lnTo>
                <a:lnTo>
                  <a:pt x="44450" y="1590167"/>
                </a:lnTo>
                <a:lnTo>
                  <a:pt x="44450" y="1577467"/>
                </a:lnTo>
                <a:close/>
              </a:path>
              <a:path w="71183" h="1615567">
                <a:moveTo>
                  <a:pt x="44450" y="1552067"/>
                </a:moveTo>
                <a:lnTo>
                  <a:pt x="31750" y="1552067"/>
                </a:lnTo>
                <a:lnTo>
                  <a:pt x="31750" y="1564767"/>
                </a:lnTo>
                <a:lnTo>
                  <a:pt x="44450" y="1564767"/>
                </a:lnTo>
                <a:lnTo>
                  <a:pt x="44450" y="1552067"/>
                </a:lnTo>
                <a:close/>
              </a:path>
              <a:path w="71183" h="1615567">
                <a:moveTo>
                  <a:pt x="44450" y="1526667"/>
                </a:moveTo>
                <a:lnTo>
                  <a:pt x="31750" y="1526667"/>
                </a:lnTo>
                <a:lnTo>
                  <a:pt x="31750" y="1539367"/>
                </a:lnTo>
                <a:lnTo>
                  <a:pt x="44450" y="1539367"/>
                </a:lnTo>
                <a:lnTo>
                  <a:pt x="44450" y="1526667"/>
                </a:lnTo>
                <a:close/>
              </a:path>
              <a:path w="71183" h="1615567">
                <a:moveTo>
                  <a:pt x="44450" y="1501267"/>
                </a:moveTo>
                <a:lnTo>
                  <a:pt x="31750" y="1501267"/>
                </a:lnTo>
                <a:lnTo>
                  <a:pt x="31750" y="1513967"/>
                </a:lnTo>
                <a:lnTo>
                  <a:pt x="44450" y="1513967"/>
                </a:lnTo>
                <a:lnTo>
                  <a:pt x="44450" y="1501267"/>
                </a:lnTo>
                <a:close/>
              </a:path>
              <a:path w="71183" h="1615567">
                <a:moveTo>
                  <a:pt x="44450" y="1475867"/>
                </a:moveTo>
                <a:lnTo>
                  <a:pt x="31750" y="1475867"/>
                </a:lnTo>
                <a:lnTo>
                  <a:pt x="31750" y="1488567"/>
                </a:lnTo>
                <a:lnTo>
                  <a:pt x="44450" y="1488567"/>
                </a:lnTo>
                <a:lnTo>
                  <a:pt x="44450" y="1475867"/>
                </a:lnTo>
                <a:close/>
              </a:path>
              <a:path w="71183" h="1615567">
                <a:moveTo>
                  <a:pt x="44450" y="1450467"/>
                </a:moveTo>
                <a:lnTo>
                  <a:pt x="31750" y="1450467"/>
                </a:lnTo>
                <a:lnTo>
                  <a:pt x="31750" y="1463167"/>
                </a:lnTo>
                <a:lnTo>
                  <a:pt x="44450" y="1463167"/>
                </a:lnTo>
                <a:lnTo>
                  <a:pt x="44450" y="1450467"/>
                </a:lnTo>
                <a:close/>
              </a:path>
              <a:path w="71183" h="1615567">
                <a:moveTo>
                  <a:pt x="44450" y="1425067"/>
                </a:moveTo>
                <a:lnTo>
                  <a:pt x="31750" y="1425067"/>
                </a:lnTo>
                <a:lnTo>
                  <a:pt x="31750" y="1437767"/>
                </a:lnTo>
                <a:lnTo>
                  <a:pt x="44450" y="1437767"/>
                </a:lnTo>
                <a:lnTo>
                  <a:pt x="44450" y="1425067"/>
                </a:lnTo>
                <a:close/>
              </a:path>
              <a:path w="71183" h="1615567">
                <a:moveTo>
                  <a:pt x="44450" y="1399667"/>
                </a:moveTo>
                <a:lnTo>
                  <a:pt x="31750" y="1399667"/>
                </a:lnTo>
                <a:lnTo>
                  <a:pt x="31750" y="1412367"/>
                </a:lnTo>
                <a:lnTo>
                  <a:pt x="44450" y="1412367"/>
                </a:lnTo>
                <a:lnTo>
                  <a:pt x="44450" y="1399667"/>
                </a:lnTo>
                <a:close/>
              </a:path>
              <a:path w="71183" h="1615567">
                <a:moveTo>
                  <a:pt x="44450" y="1374267"/>
                </a:moveTo>
                <a:lnTo>
                  <a:pt x="31750" y="1374267"/>
                </a:lnTo>
                <a:lnTo>
                  <a:pt x="31750" y="1386967"/>
                </a:lnTo>
                <a:lnTo>
                  <a:pt x="44450" y="1386967"/>
                </a:lnTo>
                <a:lnTo>
                  <a:pt x="44450" y="1374267"/>
                </a:lnTo>
                <a:close/>
              </a:path>
              <a:path w="71183" h="1615567">
                <a:moveTo>
                  <a:pt x="44450" y="1348867"/>
                </a:moveTo>
                <a:lnTo>
                  <a:pt x="31750" y="1348867"/>
                </a:lnTo>
                <a:lnTo>
                  <a:pt x="31750" y="1361567"/>
                </a:lnTo>
                <a:lnTo>
                  <a:pt x="44450" y="1361567"/>
                </a:lnTo>
                <a:lnTo>
                  <a:pt x="44450" y="1348867"/>
                </a:lnTo>
                <a:close/>
              </a:path>
              <a:path w="71183" h="1615567">
                <a:moveTo>
                  <a:pt x="44450" y="1323467"/>
                </a:moveTo>
                <a:lnTo>
                  <a:pt x="31750" y="1323467"/>
                </a:lnTo>
                <a:lnTo>
                  <a:pt x="31750" y="1336167"/>
                </a:lnTo>
                <a:lnTo>
                  <a:pt x="44450" y="1336167"/>
                </a:lnTo>
                <a:lnTo>
                  <a:pt x="44450" y="1323467"/>
                </a:lnTo>
                <a:close/>
              </a:path>
              <a:path w="71183" h="1615567">
                <a:moveTo>
                  <a:pt x="44450" y="1298067"/>
                </a:moveTo>
                <a:lnTo>
                  <a:pt x="31750" y="1298067"/>
                </a:lnTo>
                <a:lnTo>
                  <a:pt x="31750" y="1310767"/>
                </a:lnTo>
                <a:lnTo>
                  <a:pt x="44450" y="1310767"/>
                </a:lnTo>
                <a:lnTo>
                  <a:pt x="44450" y="1298067"/>
                </a:lnTo>
                <a:close/>
              </a:path>
              <a:path w="71183" h="1615567">
                <a:moveTo>
                  <a:pt x="44450" y="1272667"/>
                </a:moveTo>
                <a:lnTo>
                  <a:pt x="31750" y="1272667"/>
                </a:lnTo>
                <a:lnTo>
                  <a:pt x="31750" y="1285367"/>
                </a:lnTo>
                <a:lnTo>
                  <a:pt x="44450" y="1285367"/>
                </a:lnTo>
                <a:lnTo>
                  <a:pt x="44450" y="1272667"/>
                </a:lnTo>
                <a:close/>
              </a:path>
              <a:path w="71183" h="1615567">
                <a:moveTo>
                  <a:pt x="44450" y="1247267"/>
                </a:moveTo>
                <a:lnTo>
                  <a:pt x="31750" y="1247267"/>
                </a:lnTo>
                <a:lnTo>
                  <a:pt x="31750" y="1259967"/>
                </a:lnTo>
                <a:lnTo>
                  <a:pt x="44450" y="1259967"/>
                </a:lnTo>
                <a:lnTo>
                  <a:pt x="44450" y="1247267"/>
                </a:lnTo>
                <a:close/>
              </a:path>
              <a:path w="71183" h="1615567">
                <a:moveTo>
                  <a:pt x="44450" y="1221867"/>
                </a:moveTo>
                <a:lnTo>
                  <a:pt x="31750" y="1221867"/>
                </a:lnTo>
                <a:lnTo>
                  <a:pt x="31750" y="1234567"/>
                </a:lnTo>
                <a:lnTo>
                  <a:pt x="44450" y="1234567"/>
                </a:lnTo>
                <a:lnTo>
                  <a:pt x="44450" y="1221867"/>
                </a:lnTo>
                <a:close/>
              </a:path>
              <a:path w="71183" h="1615567">
                <a:moveTo>
                  <a:pt x="44450" y="1196467"/>
                </a:moveTo>
                <a:lnTo>
                  <a:pt x="31750" y="1196467"/>
                </a:lnTo>
                <a:lnTo>
                  <a:pt x="31750" y="1209167"/>
                </a:lnTo>
                <a:lnTo>
                  <a:pt x="44450" y="1209167"/>
                </a:lnTo>
                <a:lnTo>
                  <a:pt x="44450" y="1196467"/>
                </a:lnTo>
                <a:close/>
              </a:path>
              <a:path w="71183" h="1615567">
                <a:moveTo>
                  <a:pt x="44450" y="1171067"/>
                </a:moveTo>
                <a:lnTo>
                  <a:pt x="31750" y="1171067"/>
                </a:lnTo>
                <a:lnTo>
                  <a:pt x="31750" y="1183767"/>
                </a:lnTo>
                <a:lnTo>
                  <a:pt x="44450" y="1183767"/>
                </a:lnTo>
                <a:lnTo>
                  <a:pt x="44450" y="1171067"/>
                </a:lnTo>
                <a:close/>
              </a:path>
              <a:path w="71183" h="1615567">
                <a:moveTo>
                  <a:pt x="44450" y="1145667"/>
                </a:moveTo>
                <a:lnTo>
                  <a:pt x="31750" y="1145667"/>
                </a:lnTo>
                <a:lnTo>
                  <a:pt x="31750" y="1158367"/>
                </a:lnTo>
                <a:lnTo>
                  <a:pt x="44450" y="1158367"/>
                </a:lnTo>
                <a:lnTo>
                  <a:pt x="44450" y="1145667"/>
                </a:lnTo>
                <a:close/>
              </a:path>
              <a:path w="71183" h="1615567">
                <a:moveTo>
                  <a:pt x="44450" y="1120267"/>
                </a:moveTo>
                <a:lnTo>
                  <a:pt x="31750" y="1120267"/>
                </a:lnTo>
                <a:lnTo>
                  <a:pt x="31750" y="1132967"/>
                </a:lnTo>
                <a:lnTo>
                  <a:pt x="44450" y="1132967"/>
                </a:lnTo>
                <a:lnTo>
                  <a:pt x="44450" y="1120267"/>
                </a:lnTo>
                <a:close/>
              </a:path>
              <a:path w="71183" h="1615567">
                <a:moveTo>
                  <a:pt x="44450" y="1094867"/>
                </a:moveTo>
                <a:lnTo>
                  <a:pt x="31750" y="1094867"/>
                </a:lnTo>
                <a:lnTo>
                  <a:pt x="31750" y="1107567"/>
                </a:lnTo>
                <a:lnTo>
                  <a:pt x="44450" y="1107567"/>
                </a:lnTo>
                <a:lnTo>
                  <a:pt x="44450" y="1094867"/>
                </a:lnTo>
                <a:close/>
              </a:path>
              <a:path w="71183" h="1615567">
                <a:moveTo>
                  <a:pt x="44450" y="1069467"/>
                </a:moveTo>
                <a:lnTo>
                  <a:pt x="31750" y="1069467"/>
                </a:lnTo>
                <a:lnTo>
                  <a:pt x="31750" y="1082167"/>
                </a:lnTo>
                <a:lnTo>
                  <a:pt x="44450" y="1082167"/>
                </a:lnTo>
                <a:lnTo>
                  <a:pt x="44450" y="1069467"/>
                </a:lnTo>
                <a:close/>
              </a:path>
              <a:path w="71183" h="1615567">
                <a:moveTo>
                  <a:pt x="44450" y="1044067"/>
                </a:moveTo>
                <a:lnTo>
                  <a:pt x="31750" y="1044067"/>
                </a:lnTo>
                <a:lnTo>
                  <a:pt x="31750" y="1056767"/>
                </a:lnTo>
                <a:lnTo>
                  <a:pt x="44450" y="1056767"/>
                </a:lnTo>
                <a:lnTo>
                  <a:pt x="44450" y="1044067"/>
                </a:lnTo>
                <a:close/>
              </a:path>
              <a:path w="71183" h="1615567">
                <a:moveTo>
                  <a:pt x="44450" y="1018667"/>
                </a:moveTo>
                <a:lnTo>
                  <a:pt x="31750" y="1018667"/>
                </a:lnTo>
                <a:lnTo>
                  <a:pt x="31750" y="1031367"/>
                </a:lnTo>
                <a:lnTo>
                  <a:pt x="44450" y="1031367"/>
                </a:lnTo>
                <a:lnTo>
                  <a:pt x="44450" y="1018667"/>
                </a:lnTo>
                <a:close/>
              </a:path>
              <a:path w="71183" h="1615567">
                <a:moveTo>
                  <a:pt x="44450" y="993267"/>
                </a:moveTo>
                <a:lnTo>
                  <a:pt x="31750" y="993267"/>
                </a:lnTo>
                <a:lnTo>
                  <a:pt x="31750" y="1005967"/>
                </a:lnTo>
                <a:lnTo>
                  <a:pt x="44450" y="1005967"/>
                </a:lnTo>
                <a:lnTo>
                  <a:pt x="44450" y="993267"/>
                </a:lnTo>
                <a:close/>
              </a:path>
              <a:path w="71183" h="1615567">
                <a:moveTo>
                  <a:pt x="44450" y="967867"/>
                </a:moveTo>
                <a:lnTo>
                  <a:pt x="31750" y="967867"/>
                </a:lnTo>
                <a:lnTo>
                  <a:pt x="31750" y="980567"/>
                </a:lnTo>
                <a:lnTo>
                  <a:pt x="44450" y="980567"/>
                </a:lnTo>
                <a:lnTo>
                  <a:pt x="44450" y="967867"/>
                </a:lnTo>
                <a:close/>
              </a:path>
              <a:path w="71183" h="1615567">
                <a:moveTo>
                  <a:pt x="44450" y="942467"/>
                </a:moveTo>
                <a:lnTo>
                  <a:pt x="31750" y="942467"/>
                </a:lnTo>
                <a:lnTo>
                  <a:pt x="31750" y="955167"/>
                </a:lnTo>
                <a:lnTo>
                  <a:pt x="44450" y="955167"/>
                </a:lnTo>
                <a:lnTo>
                  <a:pt x="44450" y="942467"/>
                </a:lnTo>
                <a:close/>
              </a:path>
              <a:path w="71183" h="1615567">
                <a:moveTo>
                  <a:pt x="44450" y="917067"/>
                </a:moveTo>
                <a:lnTo>
                  <a:pt x="31750" y="917067"/>
                </a:lnTo>
                <a:lnTo>
                  <a:pt x="31750" y="929767"/>
                </a:lnTo>
                <a:lnTo>
                  <a:pt x="44450" y="929767"/>
                </a:lnTo>
                <a:lnTo>
                  <a:pt x="44450" y="917067"/>
                </a:lnTo>
                <a:close/>
              </a:path>
              <a:path w="71183" h="1615567">
                <a:moveTo>
                  <a:pt x="44450" y="891667"/>
                </a:moveTo>
                <a:lnTo>
                  <a:pt x="31750" y="891667"/>
                </a:lnTo>
                <a:lnTo>
                  <a:pt x="31750" y="904367"/>
                </a:lnTo>
                <a:lnTo>
                  <a:pt x="44450" y="904367"/>
                </a:lnTo>
                <a:lnTo>
                  <a:pt x="44450" y="891667"/>
                </a:lnTo>
                <a:close/>
              </a:path>
              <a:path w="71183" h="1615567">
                <a:moveTo>
                  <a:pt x="44450" y="866267"/>
                </a:moveTo>
                <a:lnTo>
                  <a:pt x="31750" y="866267"/>
                </a:lnTo>
                <a:lnTo>
                  <a:pt x="31750" y="878967"/>
                </a:lnTo>
                <a:lnTo>
                  <a:pt x="44450" y="878967"/>
                </a:lnTo>
                <a:lnTo>
                  <a:pt x="44450" y="866267"/>
                </a:lnTo>
                <a:close/>
              </a:path>
              <a:path w="71183" h="1615567">
                <a:moveTo>
                  <a:pt x="44450" y="840867"/>
                </a:moveTo>
                <a:lnTo>
                  <a:pt x="31750" y="840867"/>
                </a:lnTo>
                <a:lnTo>
                  <a:pt x="31750" y="853567"/>
                </a:lnTo>
                <a:lnTo>
                  <a:pt x="44450" y="853567"/>
                </a:lnTo>
                <a:lnTo>
                  <a:pt x="44450" y="840867"/>
                </a:lnTo>
                <a:close/>
              </a:path>
              <a:path w="71183" h="1615567">
                <a:moveTo>
                  <a:pt x="44450" y="815467"/>
                </a:moveTo>
                <a:lnTo>
                  <a:pt x="31750" y="815467"/>
                </a:lnTo>
                <a:lnTo>
                  <a:pt x="31750" y="828167"/>
                </a:lnTo>
                <a:lnTo>
                  <a:pt x="44450" y="828167"/>
                </a:lnTo>
                <a:lnTo>
                  <a:pt x="44450" y="815467"/>
                </a:lnTo>
                <a:close/>
              </a:path>
              <a:path w="71183" h="1615567">
                <a:moveTo>
                  <a:pt x="44450" y="790067"/>
                </a:moveTo>
                <a:lnTo>
                  <a:pt x="31750" y="790067"/>
                </a:lnTo>
                <a:lnTo>
                  <a:pt x="31750" y="802767"/>
                </a:lnTo>
                <a:lnTo>
                  <a:pt x="44450" y="802767"/>
                </a:lnTo>
                <a:lnTo>
                  <a:pt x="44450" y="790067"/>
                </a:lnTo>
                <a:close/>
              </a:path>
              <a:path w="71183" h="1615567">
                <a:moveTo>
                  <a:pt x="44450" y="764667"/>
                </a:moveTo>
                <a:lnTo>
                  <a:pt x="31750" y="764667"/>
                </a:lnTo>
                <a:lnTo>
                  <a:pt x="31750" y="777367"/>
                </a:lnTo>
                <a:lnTo>
                  <a:pt x="44450" y="777367"/>
                </a:lnTo>
                <a:lnTo>
                  <a:pt x="44450" y="764667"/>
                </a:lnTo>
                <a:close/>
              </a:path>
              <a:path w="71183" h="1615567">
                <a:moveTo>
                  <a:pt x="44450" y="739267"/>
                </a:moveTo>
                <a:lnTo>
                  <a:pt x="31750" y="739267"/>
                </a:lnTo>
                <a:lnTo>
                  <a:pt x="31750" y="751967"/>
                </a:lnTo>
                <a:lnTo>
                  <a:pt x="44450" y="751967"/>
                </a:lnTo>
                <a:lnTo>
                  <a:pt x="44450" y="739267"/>
                </a:lnTo>
                <a:close/>
              </a:path>
              <a:path w="71183" h="1615567">
                <a:moveTo>
                  <a:pt x="44450" y="713867"/>
                </a:moveTo>
                <a:lnTo>
                  <a:pt x="31750" y="713867"/>
                </a:lnTo>
                <a:lnTo>
                  <a:pt x="31750" y="726567"/>
                </a:lnTo>
                <a:lnTo>
                  <a:pt x="44450" y="726567"/>
                </a:lnTo>
                <a:lnTo>
                  <a:pt x="44450" y="713867"/>
                </a:lnTo>
                <a:close/>
              </a:path>
              <a:path w="71183" h="1615567">
                <a:moveTo>
                  <a:pt x="44450" y="688467"/>
                </a:moveTo>
                <a:lnTo>
                  <a:pt x="31750" y="688467"/>
                </a:lnTo>
                <a:lnTo>
                  <a:pt x="31750" y="701167"/>
                </a:lnTo>
                <a:lnTo>
                  <a:pt x="44450" y="701167"/>
                </a:lnTo>
                <a:lnTo>
                  <a:pt x="44450" y="688467"/>
                </a:lnTo>
                <a:close/>
              </a:path>
              <a:path w="71183" h="1615567">
                <a:moveTo>
                  <a:pt x="44450" y="663067"/>
                </a:moveTo>
                <a:lnTo>
                  <a:pt x="31750" y="663067"/>
                </a:lnTo>
                <a:lnTo>
                  <a:pt x="31750" y="675767"/>
                </a:lnTo>
                <a:lnTo>
                  <a:pt x="44450" y="675767"/>
                </a:lnTo>
                <a:lnTo>
                  <a:pt x="44450" y="663067"/>
                </a:lnTo>
                <a:close/>
              </a:path>
              <a:path w="71183" h="1615567">
                <a:moveTo>
                  <a:pt x="44450" y="637667"/>
                </a:moveTo>
                <a:lnTo>
                  <a:pt x="31750" y="637667"/>
                </a:lnTo>
                <a:lnTo>
                  <a:pt x="31750" y="650367"/>
                </a:lnTo>
                <a:lnTo>
                  <a:pt x="44450" y="650367"/>
                </a:lnTo>
                <a:lnTo>
                  <a:pt x="44450" y="637667"/>
                </a:lnTo>
                <a:close/>
              </a:path>
              <a:path w="71183" h="1615567">
                <a:moveTo>
                  <a:pt x="44450" y="612267"/>
                </a:moveTo>
                <a:lnTo>
                  <a:pt x="31750" y="612267"/>
                </a:lnTo>
                <a:lnTo>
                  <a:pt x="31750" y="624967"/>
                </a:lnTo>
                <a:lnTo>
                  <a:pt x="44450" y="624967"/>
                </a:lnTo>
                <a:lnTo>
                  <a:pt x="44450" y="612267"/>
                </a:lnTo>
                <a:close/>
              </a:path>
              <a:path w="71183" h="1615567">
                <a:moveTo>
                  <a:pt x="44450" y="586867"/>
                </a:moveTo>
                <a:lnTo>
                  <a:pt x="31750" y="586867"/>
                </a:lnTo>
                <a:lnTo>
                  <a:pt x="31750" y="599567"/>
                </a:lnTo>
                <a:lnTo>
                  <a:pt x="44450" y="599567"/>
                </a:lnTo>
                <a:lnTo>
                  <a:pt x="44450" y="586867"/>
                </a:lnTo>
                <a:close/>
              </a:path>
              <a:path w="71183" h="1615567">
                <a:moveTo>
                  <a:pt x="44450" y="561467"/>
                </a:moveTo>
                <a:lnTo>
                  <a:pt x="31750" y="561467"/>
                </a:lnTo>
                <a:lnTo>
                  <a:pt x="31750" y="574167"/>
                </a:lnTo>
                <a:lnTo>
                  <a:pt x="44450" y="574167"/>
                </a:lnTo>
                <a:lnTo>
                  <a:pt x="44450" y="561467"/>
                </a:lnTo>
                <a:close/>
              </a:path>
              <a:path w="71183" h="1615567">
                <a:moveTo>
                  <a:pt x="44450" y="536067"/>
                </a:moveTo>
                <a:lnTo>
                  <a:pt x="31750" y="536067"/>
                </a:lnTo>
                <a:lnTo>
                  <a:pt x="31750" y="548767"/>
                </a:lnTo>
                <a:lnTo>
                  <a:pt x="44450" y="548767"/>
                </a:lnTo>
                <a:lnTo>
                  <a:pt x="44450" y="536067"/>
                </a:lnTo>
                <a:close/>
              </a:path>
              <a:path w="71183" h="1615567">
                <a:moveTo>
                  <a:pt x="44450" y="510667"/>
                </a:moveTo>
                <a:lnTo>
                  <a:pt x="31750" y="510667"/>
                </a:lnTo>
                <a:lnTo>
                  <a:pt x="31750" y="523367"/>
                </a:lnTo>
                <a:lnTo>
                  <a:pt x="44450" y="523367"/>
                </a:lnTo>
                <a:lnTo>
                  <a:pt x="44450" y="510667"/>
                </a:lnTo>
                <a:close/>
              </a:path>
              <a:path w="71183" h="1615567">
                <a:moveTo>
                  <a:pt x="44450" y="485267"/>
                </a:moveTo>
                <a:lnTo>
                  <a:pt x="31750" y="485267"/>
                </a:lnTo>
                <a:lnTo>
                  <a:pt x="31750" y="497967"/>
                </a:lnTo>
                <a:lnTo>
                  <a:pt x="44450" y="497967"/>
                </a:lnTo>
                <a:lnTo>
                  <a:pt x="44450" y="485267"/>
                </a:lnTo>
                <a:close/>
              </a:path>
              <a:path w="71183" h="1615567">
                <a:moveTo>
                  <a:pt x="44450" y="459867"/>
                </a:moveTo>
                <a:lnTo>
                  <a:pt x="31750" y="459867"/>
                </a:lnTo>
                <a:lnTo>
                  <a:pt x="31750" y="472567"/>
                </a:lnTo>
                <a:lnTo>
                  <a:pt x="44450" y="472567"/>
                </a:lnTo>
                <a:lnTo>
                  <a:pt x="44450" y="459867"/>
                </a:lnTo>
                <a:close/>
              </a:path>
              <a:path w="71183" h="1615567">
                <a:moveTo>
                  <a:pt x="44450" y="434467"/>
                </a:moveTo>
                <a:lnTo>
                  <a:pt x="31750" y="434467"/>
                </a:lnTo>
                <a:lnTo>
                  <a:pt x="31750" y="447167"/>
                </a:lnTo>
                <a:lnTo>
                  <a:pt x="44450" y="447167"/>
                </a:lnTo>
                <a:lnTo>
                  <a:pt x="44450" y="434467"/>
                </a:lnTo>
                <a:close/>
              </a:path>
              <a:path w="71183" h="1615567">
                <a:moveTo>
                  <a:pt x="44450" y="409067"/>
                </a:moveTo>
                <a:lnTo>
                  <a:pt x="31750" y="409067"/>
                </a:lnTo>
                <a:lnTo>
                  <a:pt x="31750" y="421767"/>
                </a:lnTo>
                <a:lnTo>
                  <a:pt x="44450" y="421767"/>
                </a:lnTo>
                <a:lnTo>
                  <a:pt x="44450" y="409067"/>
                </a:lnTo>
                <a:close/>
              </a:path>
              <a:path w="71183" h="1615567">
                <a:moveTo>
                  <a:pt x="44450" y="383667"/>
                </a:moveTo>
                <a:lnTo>
                  <a:pt x="31750" y="383667"/>
                </a:lnTo>
                <a:lnTo>
                  <a:pt x="31750" y="396367"/>
                </a:lnTo>
                <a:lnTo>
                  <a:pt x="44450" y="396367"/>
                </a:lnTo>
                <a:lnTo>
                  <a:pt x="44450" y="383667"/>
                </a:lnTo>
                <a:close/>
              </a:path>
              <a:path w="71183" h="1615567">
                <a:moveTo>
                  <a:pt x="44450" y="358267"/>
                </a:moveTo>
                <a:lnTo>
                  <a:pt x="31750" y="358267"/>
                </a:lnTo>
                <a:lnTo>
                  <a:pt x="31750" y="370967"/>
                </a:lnTo>
                <a:lnTo>
                  <a:pt x="44450" y="370967"/>
                </a:lnTo>
                <a:lnTo>
                  <a:pt x="44450" y="358267"/>
                </a:lnTo>
                <a:close/>
              </a:path>
              <a:path w="71183" h="1615567">
                <a:moveTo>
                  <a:pt x="44450" y="332867"/>
                </a:moveTo>
                <a:lnTo>
                  <a:pt x="31750" y="332867"/>
                </a:lnTo>
                <a:lnTo>
                  <a:pt x="31750" y="345567"/>
                </a:lnTo>
                <a:lnTo>
                  <a:pt x="44450" y="345567"/>
                </a:lnTo>
                <a:lnTo>
                  <a:pt x="44450" y="332867"/>
                </a:lnTo>
                <a:close/>
              </a:path>
              <a:path w="71183" h="1615567">
                <a:moveTo>
                  <a:pt x="44450" y="307467"/>
                </a:moveTo>
                <a:lnTo>
                  <a:pt x="31750" y="307467"/>
                </a:lnTo>
                <a:lnTo>
                  <a:pt x="31750" y="320167"/>
                </a:lnTo>
                <a:lnTo>
                  <a:pt x="44450" y="320167"/>
                </a:lnTo>
                <a:lnTo>
                  <a:pt x="44450" y="307467"/>
                </a:lnTo>
                <a:close/>
              </a:path>
              <a:path w="71183" h="1615567">
                <a:moveTo>
                  <a:pt x="44450" y="282067"/>
                </a:moveTo>
                <a:lnTo>
                  <a:pt x="31750" y="282067"/>
                </a:lnTo>
                <a:lnTo>
                  <a:pt x="31750" y="294767"/>
                </a:lnTo>
                <a:lnTo>
                  <a:pt x="44450" y="294767"/>
                </a:lnTo>
                <a:lnTo>
                  <a:pt x="44450" y="282067"/>
                </a:lnTo>
                <a:close/>
              </a:path>
              <a:path w="71183" h="1615567">
                <a:moveTo>
                  <a:pt x="44450" y="256667"/>
                </a:moveTo>
                <a:lnTo>
                  <a:pt x="31750" y="256667"/>
                </a:lnTo>
                <a:lnTo>
                  <a:pt x="31750" y="269367"/>
                </a:lnTo>
                <a:lnTo>
                  <a:pt x="44450" y="269367"/>
                </a:lnTo>
                <a:lnTo>
                  <a:pt x="44450" y="256667"/>
                </a:lnTo>
                <a:close/>
              </a:path>
              <a:path w="71183" h="1615567">
                <a:moveTo>
                  <a:pt x="44450" y="231267"/>
                </a:moveTo>
                <a:lnTo>
                  <a:pt x="31750" y="231267"/>
                </a:lnTo>
                <a:lnTo>
                  <a:pt x="31750" y="243967"/>
                </a:lnTo>
                <a:lnTo>
                  <a:pt x="44450" y="243967"/>
                </a:lnTo>
                <a:lnTo>
                  <a:pt x="44450" y="231267"/>
                </a:lnTo>
                <a:close/>
              </a:path>
              <a:path w="71183" h="1615567">
                <a:moveTo>
                  <a:pt x="44450" y="205867"/>
                </a:moveTo>
                <a:lnTo>
                  <a:pt x="31750" y="205867"/>
                </a:lnTo>
                <a:lnTo>
                  <a:pt x="31750" y="218567"/>
                </a:lnTo>
                <a:lnTo>
                  <a:pt x="44450" y="218567"/>
                </a:lnTo>
                <a:lnTo>
                  <a:pt x="44450" y="205867"/>
                </a:lnTo>
                <a:close/>
              </a:path>
              <a:path w="71183" h="1615567">
                <a:moveTo>
                  <a:pt x="44450" y="180467"/>
                </a:moveTo>
                <a:lnTo>
                  <a:pt x="31750" y="180467"/>
                </a:lnTo>
                <a:lnTo>
                  <a:pt x="31750" y="193167"/>
                </a:lnTo>
                <a:lnTo>
                  <a:pt x="44450" y="193167"/>
                </a:lnTo>
                <a:lnTo>
                  <a:pt x="44450" y="180467"/>
                </a:lnTo>
                <a:close/>
              </a:path>
              <a:path w="71183" h="1615567">
                <a:moveTo>
                  <a:pt x="44450" y="155067"/>
                </a:moveTo>
                <a:lnTo>
                  <a:pt x="31750" y="155067"/>
                </a:lnTo>
                <a:lnTo>
                  <a:pt x="31750" y="167767"/>
                </a:lnTo>
                <a:lnTo>
                  <a:pt x="44450" y="167767"/>
                </a:lnTo>
                <a:lnTo>
                  <a:pt x="44450" y="155067"/>
                </a:lnTo>
                <a:close/>
              </a:path>
              <a:path w="71183" h="1615567">
                <a:moveTo>
                  <a:pt x="44450" y="129667"/>
                </a:moveTo>
                <a:lnTo>
                  <a:pt x="31750" y="129667"/>
                </a:lnTo>
                <a:lnTo>
                  <a:pt x="31750" y="142367"/>
                </a:lnTo>
                <a:lnTo>
                  <a:pt x="44450" y="142367"/>
                </a:lnTo>
                <a:lnTo>
                  <a:pt x="44450" y="129667"/>
                </a:lnTo>
                <a:close/>
              </a:path>
              <a:path w="71183" h="1615567">
                <a:moveTo>
                  <a:pt x="44450" y="104267"/>
                </a:moveTo>
                <a:lnTo>
                  <a:pt x="31750" y="104267"/>
                </a:lnTo>
                <a:lnTo>
                  <a:pt x="31750" y="116967"/>
                </a:lnTo>
                <a:lnTo>
                  <a:pt x="44450" y="116967"/>
                </a:lnTo>
                <a:lnTo>
                  <a:pt x="44450" y="104267"/>
                </a:lnTo>
                <a:close/>
              </a:path>
              <a:path w="71183" h="1615567">
                <a:moveTo>
                  <a:pt x="44450" y="78867"/>
                </a:moveTo>
                <a:lnTo>
                  <a:pt x="31750" y="78867"/>
                </a:lnTo>
                <a:lnTo>
                  <a:pt x="31750" y="91567"/>
                </a:lnTo>
                <a:lnTo>
                  <a:pt x="44450" y="91567"/>
                </a:lnTo>
                <a:lnTo>
                  <a:pt x="44450" y="78867"/>
                </a:lnTo>
                <a:close/>
              </a:path>
              <a:path w="71183" h="1615567">
                <a:moveTo>
                  <a:pt x="38100" y="0"/>
                </a:moveTo>
                <a:lnTo>
                  <a:pt x="0" y="76200"/>
                </a:lnTo>
                <a:lnTo>
                  <a:pt x="76200" y="76200"/>
                </a:lnTo>
                <a:lnTo>
                  <a:pt x="71183" y="66167"/>
                </a:lnTo>
                <a:lnTo>
                  <a:pt x="31750" y="66167"/>
                </a:lnTo>
                <a:lnTo>
                  <a:pt x="31750" y="63500"/>
                </a:lnTo>
                <a:lnTo>
                  <a:pt x="69850" y="63500"/>
                </a:lnTo>
                <a:lnTo>
                  <a:pt x="38100" y="0"/>
                </a:lnTo>
                <a:close/>
              </a:path>
              <a:path w="71183" h="1615567">
                <a:moveTo>
                  <a:pt x="44450" y="63500"/>
                </a:moveTo>
                <a:lnTo>
                  <a:pt x="31750" y="63500"/>
                </a:lnTo>
                <a:lnTo>
                  <a:pt x="31750" y="66167"/>
                </a:lnTo>
                <a:lnTo>
                  <a:pt x="44450" y="66167"/>
                </a:lnTo>
                <a:lnTo>
                  <a:pt x="44450" y="63500"/>
                </a:lnTo>
                <a:close/>
              </a:path>
              <a:path w="71183" h="1615567">
                <a:moveTo>
                  <a:pt x="69850" y="63500"/>
                </a:moveTo>
                <a:lnTo>
                  <a:pt x="44450" y="63500"/>
                </a:lnTo>
                <a:lnTo>
                  <a:pt x="44450" y="66167"/>
                </a:lnTo>
                <a:lnTo>
                  <a:pt x="71183" y="66167"/>
                </a:lnTo>
                <a:lnTo>
                  <a:pt x="69850" y="63500"/>
                </a:lnTo>
                <a:close/>
              </a:path>
            </a:pathLst>
          </a:custGeom>
          <a:solidFill>
            <a:srgbClr val="FF0000"/>
          </a:solidFill>
          <a:ln w="9525">
            <a:noFill/>
            <a:round/>
            <a:headEnd/>
            <a:tailEnd/>
          </a:ln>
        </p:spPr>
        <p:txBody>
          <a:bodyPr lIns="0" tIns="0" rIns="0" bIns="0">
            <a:spAutoFit/>
          </a:bodyPr>
          <a:lstStyle/>
          <a:p>
            <a:endParaRPr lang="ru-RU"/>
          </a:p>
        </p:txBody>
      </p:sp>
      <p:sp>
        <p:nvSpPr>
          <p:cNvPr id="71706" name="object 36"/>
          <p:cNvSpPr>
            <a:spLocks noChangeArrowheads="1"/>
          </p:cNvSpPr>
          <p:nvPr/>
        </p:nvSpPr>
        <p:spPr bwMode="auto">
          <a:xfrm>
            <a:off x="2362200" y="6324600"/>
            <a:ext cx="1524000" cy="366713"/>
          </a:xfrm>
          <a:prstGeom prst="rect">
            <a:avLst/>
          </a:prstGeom>
          <a:blipFill dpi="0" rotWithShape="1">
            <a:blip r:embed="rId17"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1707" name="object 37"/>
          <p:cNvSpPr>
            <a:spLocks noChangeArrowheads="1"/>
          </p:cNvSpPr>
          <p:nvPr/>
        </p:nvSpPr>
        <p:spPr bwMode="auto">
          <a:xfrm>
            <a:off x="2057400" y="5562600"/>
            <a:ext cx="1824038" cy="854075"/>
          </a:xfrm>
          <a:prstGeom prst="rect">
            <a:avLst/>
          </a:prstGeom>
          <a:blipFill dpi="0" rotWithShape="1">
            <a:blip r:embed="rId18"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1708" name="object 38"/>
          <p:cNvSpPr>
            <a:spLocks noChangeArrowheads="1"/>
          </p:cNvSpPr>
          <p:nvPr/>
        </p:nvSpPr>
        <p:spPr bwMode="auto">
          <a:xfrm>
            <a:off x="2133600" y="5562600"/>
            <a:ext cx="1665288" cy="923925"/>
          </a:xfrm>
          <a:prstGeom prst="rect">
            <a:avLst/>
          </a:prstGeom>
          <a:blipFill dpi="0" rotWithShape="1">
            <a:blip r:embed="rId19"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1709" name="object 39"/>
          <p:cNvSpPr>
            <a:spLocks noChangeArrowheads="1"/>
          </p:cNvSpPr>
          <p:nvPr/>
        </p:nvSpPr>
        <p:spPr bwMode="auto">
          <a:xfrm>
            <a:off x="1905000" y="5486400"/>
            <a:ext cx="2339975" cy="554038"/>
          </a:xfrm>
          <a:prstGeom prst="rect">
            <a:avLst/>
          </a:prstGeom>
          <a:blipFill dpi="0" rotWithShape="1">
            <a:blip r:embed="rId20" cstate="print"/>
            <a:srcRect/>
            <a:stretch>
              <a:fillRect/>
            </a:stretch>
          </a:blipFill>
          <a:ln w="9525">
            <a:noFill/>
            <a:miter lim="800000"/>
            <a:headEnd/>
            <a:tailEnd/>
          </a:ln>
        </p:spPr>
        <p:txBody>
          <a:bodyPr lIns="0" tIns="0" rIns="0" bIns="0">
            <a:spAutoFit/>
          </a:bodyPr>
          <a:lstStyle/>
          <a:p>
            <a:r>
              <a:rPr lang="ru-RU">
                <a:latin typeface="Calibri" pitchFamily="34" charset="0"/>
              </a:rPr>
              <a:t>Безвозмездные  поступления</a:t>
            </a:r>
          </a:p>
        </p:txBody>
      </p:sp>
      <p:sp>
        <p:nvSpPr>
          <p:cNvPr id="71710" name="object 40"/>
          <p:cNvSpPr>
            <a:spLocks/>
          </p:cNvSpPr>
          <p:nvPr/>
        </p:nvSpPr>
        <p:spPr bwMode="auto">
          <a:xfrm>
            <a:off x="1905000" y="5715000"/>
            <a:ext cx="2295525" cy="276225"/>
          </a:xfrm>
          <a:custGeom>
            <a:avLst/>
            <a:gdLst>
              <a:gd name="T0" fmla="*/ 0 w 1728216"/>
              <a:gd name="T1" fmla="*/ 0 h 758012"/>
              <a:gd name="T2" fmla="*/ 91954565 w 1728216"/>
              <a:gd name="T3" fmla="*/ 0 h 758012"/>
              <a:gd name="T4" fmla="*/ 91954565 w 1728216"/>
              <a:gd name="T5" fmla="*/ 0 h 758012"/>
              <a:gd name="T6" fmla="*/ 0 w 1728216"/>
              <a:gd name="T7" fmla="*/ 0 h 758012"/>
              <a:gd name="T8" fmla="*/ 0 w 1728216"/>
              <a:gd name="T9" fmla="*/ 0 h 758012"/>
              <a:gd name="T10" fmla="*/ 0 60000 65536"/>
              <a:gd name="T11" fmla="*/ 0 60000 65536"/>
              <a:gd name="T12" fmla="*/ 0 60000 65536"/>
              <a:gd name="T13" fmla="*/ 0 60000 65536"/>
              <a:gd name="T14" fmla="*/ 0 60000 65536"/>
              <a:gd name="T15" fmla="*/ 0 w 1728216"/>
              <a:gd name="T16" fmla="*/ 0 h 758012"/>
              <a:gd name="T17" fmla="*/ 1728216 w 1728216"/>
              <a:gd name="T18" fmla="*/ 758012 h 758012"/>
            </a:gdLst>
            <a:ahLst/>
            <a:cxnLst>
              <a:cxn ang="T10">
                <a:pos x="T0" y="T1"/>
              </a:cxn>
              <a:cxn ang="T11">
                <a:pos x="T2" y="T3"/>
              </a:cxn>
              <a:cxn ang="T12">
                <a:pos x="T4" y="T5"/>
              </a:cxn>
              <a:cxn ang="T13">
                <a:pos x="T6" y="T7"/>
              </a:cxn>
              <a:cxn ang="T14">
                <a:pos x="T8" y="T9"/>
              </a:cxn>
            </a:cxnLst>
            <a:rect l="T15" t="T16" r="T17" b="T18"/>
            <a:pathLst>
              <a:path w="1728216" h="758012">
                <a:moveTo>
                  <a:pt x="0" y="758012"/>
                </a:moveTo>
                <a:lnTo>
                  <a:pt x="1728216" y="758012"/>
                </a:lnTo>
                <a:lnTo>
                  <a:pt x="1728216" y="0"/>
                </a:lnTo>
                <a:lnTo>
                  <a:pt x="0" y="0"/>
                </a:lnTo>
                <a:lnTo>
                  <a:pt x="0" y="758012"/>
                </a:lnTo>
                <a:close/>
              </a:path>
            </a:pathLst>
          </a:custGeom>
          <a:noFill/>
          <a:ln w="9525">
            <a:solidFill>
              <a:srgbClr val="77923B"/>
            </a:solidFill>
            <a:round/>
            <a:headEnd/>
            <a:tailEnd/>
          </a:ln>
        </p:spPr>
        <p:txBody>
          <a:bodyPr lIns="0" tIns="0" rIns="0" bIns="0">
            <a:spAutoFit/>
          </a:bodyPr>
          <a:lstStyle/>
          <a:p>
            <a:endParaRPr lang="ru-RU"/>
          </a:p>
        </p:txBody>
      </p:sp>
      <p:sp>
        <p:nvSpPr>
          <p:cNvPr id="71711" name="object 41"/>
          <p:cNvSpPr txBox="1">
            <a:spLocks noChangeArrowheads="1"/>
          </p:cNvSpPr>
          <p:nvPr/>
        </p:nvSpPr>
        <p:spPr bwMode="auto">
          <a:xfrm>
            <a:off x="2057400" y="5105400"/>
            <a:ext cx="4248150" cy="615950"/>
          </a:xfrm>
          <a:prstGeom prst="rect">
            <a:avLst/>
          </a:prstGeom>
          <a:noFill/>
          <a:ln w="9525">
            <a:noFill/>
            <a:miter lim="800000"/>
            <a:headEnd/>
            <a:tailEnd/>
          </a:ln>
        </p:spPr>
        <p:txBody>
          <a:bodyPr lIns="0" tIns="0" rIns="0" bIns="0">
            <a:spAutoFit/>
          </a:bodyPr>
          <a:lstStyle/>
          <a:p>
            <a:pPr marL="2171700" algn="ctr"/>
            <a:r>
              <a:rPr lang="ru-RU" sz="2000" b="1">
                <a:solidFill>
                  <a:srgbClr val="FFFFFF"/>
                </a:solidFill>
                <a:latin typeface="Calibri" pitchFamily="34" charset="0"/>
              </a:rPr>
              <a:t>Неналоговые</a:t>
            </a:r>
            <a:r>
              <a:rPr lang="ru-RU" sz="2000">
                <a:latin typeface="Calibri" pitchFamily="34" charset="0"/>
              </a:rPr>
              <a:t> </a:t>
            </a:r>
            <a:r>
              <a:rPr lang="ru-RU" sz="2000" b="1">
                <a:solidFill>
                  <a:srgbClr val="FFFFFF"/>
                </a:solidFill>
                <a:latin typeface="Calibri" pitchFamily="34" charset="0"/>
              </a:rPr>
              <a:t>доходы</a:t>
            </a:r>
            <a:endParaRPr lang="ru-RU" sz="2000">
              <a:latin typeface="Calibri" pitchFamily="34" charset="0"/>
            </a:endParaRPr>
          </a:p>
        </p:txBody>
      </p:sp>
      <p:sp>
        <p:nvSpPr>
          <p:cNvPr id="71712" name="object 42"/>
          <p:cNvSpPr txBox="1">
            <a:spLocks noChangeArrowheads="1"/>
          </p:cNvSpPr>
          <p:nvPr/>
        </p:nvSpPr>
        <p:spPr bwMode="auto">
          <a:xfrm>
            <a:off x="3535363" y="893763"/>
            <a:ext cx="1787525" cy="615950"/>
          </a:xfrm>
          <a:prstGeom prst="rect">
            <a:avLst/>
          </a:prstGeom>
          <a:noFill/>
          <a:ln w="9525">
            <a:noFill/>
            <a:miter lim="800000"/>
            <a:headEnd/>
            <a:tailEnd/>
          </a:ln>
        </p:spPr>
        <p:txBody>
          <a:bodyPr lIns="0" tIns="0" rIns="0" bIns="0">
            <a:spAutoFit/>
          </a:bodyPr>
          <a:lstStyle/>
          <a:p>
            <a:pPr marL="190500" indent="-177800"/>
            <a:r>
              <a:rPr lang="ru-RU" sz="2000" b="1">
                <a:solidFill>
                  <a:srgbClr val="FFFFFF"/>
                </a:solidFill>
                <a:latin typeface="Calibri" pitchFamily="34" charset="0"/>
              </a:rPr>
              <a:t>Налоговые доходы</a:t>
            </a:r>
            <a:endParaRPr lang="ru-RU" sz="2000">
              <a:latin typeface="Calibri" pitchFamily="34" charset="0"/>
            </a:endParaRPr>
          </a:p>
        </p:txBody>
      </p:sp>
      <p:sp>
        <p:nvSpPr>
          <p:cNvPr id="71713" name="object 43"/>
          <p:cNvSpPr>
            <a:spLocks noChangeArrowheads="1"/>
          </p:cNvSpPr>
          <p:nvPr/>
        </p:nvSpPr>
        <p:spPr bwMode="auto">
          <a:xfrm>
            <a:off x="354013" y="1335088"/>
            <a:ext cx="1524000" cy="365125"/>
          </a:xfrm>
          <a:prstGeom prst="rect">
            <a:avLst/>
          </a:prstGeom>
          <a:blipFill dpi="0" rotWithShape="1">
            <a:blip r:embed="rId21"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1714" name="object 44"/>
          <p:cNvSpPr>
            <a:spLocks noChangeArrowheads="1"/>
          </p:cNvSpPr>
          <p:nvPr/>
        </p:nvSpPr>
        <p:spPr bwMode="auto">
          <a:xfrm>
            <a:off x="204788" y="812800"/>
            <a:ext cx="1822450" cy="852488"/>
          </a:xfrm>
          <a:prstGeom prst="rect">
            <a:avLst/>
          </a:prstGeom>
          <a:blipFill dpi="0" rotWithShape="1">
            <a:blip r:embed="rId22"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1715" name="object 45"/>
          <p:cNvSpPr>
            <a:spLocks noChangeArrowheads="1"/>
          </p:cNvSpPr>
          <p:nvPr/>
        </p:nvSpPr>
        <p:spPr bwMode="auto">
          <a:xfrm>
            <a:off x="417513" y="815975"/>
            <a:ext cx="1452562" cy="922338"/>
          </a:xfrm>
          <a:prstGeom prst="rect">
            <a:avLst/>
          </a:prstGeom>
          <a:blipFill dpi="0" rotWithShape="1">
            <a:blip r:embed="rId23"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1716" name="object 46"/>
          <p:cNvSpPr>
            <a:spLocks noChangeArrowheads="1"/>
          </p:cNvSpPr>
          <p:nvPr/>
        </p:nvSpPr>
        <p:spPr bwMode="auto">
          <a:xfrm>
            <a:off x="250825" y="836613"/>
            <a:ext cx="1728788" cy="758825"/>
          </a:xfrm>
          <a:prstGeom prst="rect">
            <a:avLst/>
          </a:prstGeom>
          <a:blipFill dpi="0" rotWithShape="1">
            <a:blip r:embed="rId24"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1717" name="object 47"/>
          <p:cNvSpPr>
            <a:spLocks/>
          </p:cNvSpPr>
          <p:nvPr/>
        </p:nvSpPr>
        <p:spPr bwMode="auto">
          <a:xfrm>
            <a:off x="250825" y="836613"/>
            <a:ext cx="1728788" cy="758825"/>
          </a:xfrm>
          <a:custGeom>
            <a:avLst/>
            <a:gdLst>
              <a:gd name="T0" fmla="*/ 0 w 1728216"/>
              <a:gd name="T1" fmla="*/ 769474 h 758012"/>
              <a:gd name="T2" fmla="*/ 1736241 w 1728216"/>
              <a:gd name="T3" fmla="*/ 769474 h 758012"/>
              <a:gd name="T4" fmla="*/ 1736241 w 1728216"/>
              <a:gd name="T5" fmla="*/ 0 h 758012"/>
              <a:gd name="T6" fmla="*/ 0 w 1728216"/>
              <a:gd name="T7" fmla="*/ 0 h 758012"/>
              <a:gd name="T8" fmla="*/ 0 w 1728216"/>
              <a:gd name="T9" fmla="*/ 769474 h 758012"/>
              <a:gd name="T10" fmla="*/ 0 60000 65536"/>
              <a:gd name="T11" fmla="*/ 0 60000 65536"/>
              <a:gd name="T12" fmla="*/ 0 60000 65536"/>
              <a:gd name="T13" fmla="*/ 0 60000 65536"/>
              <a:gd name="T14" fmla="*/ 0 60000 65536"/>
              <a:gd name="T15" fmla="*/ 0 w 1728216"/>
              <a:gd name="T16" fmla="*/ 0 h 758012"/>
              <a:gd name="T17" fmla="*/ 1728216 w 1728216"/>
              <a:gd name="T18" fmla="*/ 758012 h 758012"/>
            </a:gdLst>
            <a:ahLst/>
            <a:cxnLst>
              <a:cxn ang="T10">
                <a:pos x="T0" y="T1"/>
              </a:cxn>
              <a:cxn ang="T11">
                <a:pos x="T2" y="T3"/>
              </a:cxn>
              <a:cxn ang="T12">
                <a:pos x="T4" y="T5"/>
              </a:cxn>
              <a:cxn ang="T13">
                <a:pos x="T6" y="T7"/>
              </a:cxn>
              <a:cxn ang="T14">
                <a:pos x="T8" y="T9"/>
              </a:cxn>
            </a:cxnLst>
            <a:rect l="T15" t="T16" r="T17" b="T18"/>
            <a:pathLst>
              <a:path w="1728216" h="758012">
                <a:moveTo>
                  <a:pt x="0" y="758012"/>
                </a:moveTo>
                <a:lnTo>
                  <a:pt x="1728216" y="758012"/>
                </a:lnTo>
                <a:lnTo>
                  <a:pt x="1728216" y="0"/>
                </a:lnTo>
                <a:lnTo>
                  <a:pt x="0" y="0"/>
                </a:lnTo>
                <a:lnTo>
                  <a:pt x="0" y="758012"/>
                </a:lnTo>
                <a:close/>
              </a:path>
            </a:pathLst>
          </a:custGeom>
          <a:noFill/>
          <a:ln w="9525">
            <a:solidFill>
              <a:srgbClr val="1515FF"/>
            </a:solidFill>
            <a:round/>
            <a:headEnd/>
            <a:tailEnd/>
          </a:ln>
        </p:spPr>
        <p:txBody>
          <a:bodyPr lIns="0" tIns="0" rIns="0" bIns="0">
            <a:spAutoFit/>
          </a:bodyPr>
          <a:lstStyle/>
          <a:p>
            <a:endParaRPr lang="ru-RU"/>
          </a:p>
        </p:txBody>
      </p:sp>
      <p:sp>
        <p:nvSpPr>
          <p:cNvPr id="71718" name="object 48"/>
          <p:cNvSpPr txBox="1">
            <a:spLocks noChangeArrowheads="1"/>
          </p:cNvSpPr>
          <p:nvPr/>
        </p:nvSpPr>
        <p:spPr bwMode="auto">
          <a:xfrm>
            <a:off x="600075" y="893763"/>
            <a:ext cx="1031875" cy="636587"/>
          </a:xfrm>
          <a:prstGeom prst="rect">
            <a:avLst/>
          </a:prstGeom>
          <a:noFill/>
          <a:ln w="9525">
            <a:noFill/>
            <a:miter lim="800000"/>
            <a:headEnd/>
            <a:tailEnd/>
          </a:ln>
        </p:spPr>
        <p:txBody>
          <a:bodyPr lIns="0" tIns="0" rIns="0" bIns="0">
            <a:spAutoFit/>
          </a:bodyPr>
          <a:lstStyle/>
          <a:p>
            <a:pPr marL="176213" indent="-165100"/>
            <a:r>
              <a:rPr lang="ru-RU" sz="2000" b="1">
                <a:solidFill>
                  <a:srgbClr val="FFFFFF"/>
                </a:solidFill>
                <a:latin typeface="Calibri" pitchFamily="34" charset="0"/>
              </a:rPr>
              <a:t>ДОХОДЫ ВСЕГО</a:t>
            </a:r>
            <a:endParaRPr lang="ru-RU" sz="2000">
              <a:latin typeface="Calibri" pitchFamily="34" charset="0"/>
            </a:endParaRPr>
          </a:p>
        </p:txBody>
      </p:sp>
      <p:sp>
        <p:nvSpPr>
          <p:cNvPr id="71719" name="object 50"/>
          <p:cNvSpPr>
            <a:spLocks noChangeArrowheads="1"/>
          </p:cNvSpPr>
          <p:nvPr/>
        </p:nvSpPr>
        <p:spPr bwMode="auto">
          <a:xfrm>
            <a:off x="6227763" y="1628775"/>
            <a:ext cx="1944687" cy="539750"/>
          </a:xfrm>
          <a:prstGeom prst="rect">
            <a:avLst/>
          </a:prstGeom>
          <a:blipFill dpi="0" rotWithShape="1">
            <a:blip r:embed="rId25"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1720" name="object 51"/>
          <p:cNvSpPr>
            <a:spLocks noChangeArrowheads="1"/>
          </p:cNvSpPr>
          <p:nvPr/>
        </p:nvSpPr>
        <p:spPr bwMode="auto">
          <a:xfrm>
            <a:off x="8172450" y="1628775"/>
            <a:ext cx="804863" cy="539750"/>
          </a:xfrm>
          <a:prstGeom prst="rect">
            <a:avLst/>
          </a:prstGeom>
          <a:blipFill dpi="0" rotWithShape="1">
            <a:blip r:embed="rId26"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1721" name="object 53"/>
          <p:cNvSpPr>
            <a:spLocks/>
          </p:cNvSpPr>
          <p:nvPr/>
        </p:nvSpPr>
        <p:spPr bwMode="auto">
          <a:xfrm>
            <a:off x="1068388" y="1603375"/>
            <a:ext cx="76200" cy="817563"/>
          </a:xfrm>
          <a:custGeom>
            <a:avLst/>
            <a:gdLst>
              <a:gd name="T0" fmla="*/ 31750 w 76200"/>
              <a:gd name="T1" fmla="*/ 12826 h 816990"/>
              <a:gd name="T2" fmla="*/ 44450 w 76200"/>
              <a:gd name="T3" fmla="*/ 25652 h 816990"/>
              <a:gd name="T4" fmla="*/ 44450 w 76200"/>
              <a:gd name="T5" fmla="*/ 38478 h 816990"/>
              <a:gd name="T6" fmla="*/ 31750 w 76200"/>
              <a:gd name="T7" fmla="*/ 51304 h 816990"/>
              <a:gd name="T8" fmla="*/ 44450 w 76200"/>
              <a:gd name="T9" fmla="*/ 51304 h 816990"/>
              <a:gd name="T10" fmla="*/ 31750 w 76200"/>
              <a:gd name="T11" fmla="*/ 89778 h 816990"/>
              <a:gd name="T12" fmla="*/ 44450 w 76200"/>
              <a:gd name="T13" fmla="*/ 102603 h 816990"/>
              <a:gd name="T14" fmla="*/ 44450 w 76200"/>
              <a:gd name="T15" fmla="*/ 115427 h 816990"/>
              <a:gd name="T16" fmla="*/ 31750 w 76200"/>
              <a:gd name="T17" fmla="*/ 128253 h 816990"/>
              <a:gd name="T18" fmla="*/ 44450 w 76200"/>
              <a:gd name="T19" fmla="*/ 128253 h 816990"/>
              <a:gd name="T20" fmla="*/ 31750 w 76200"/>
              <a:gd name="T21" fmla="*/ 166729 h 816990"/>
              <a:gd name="T22" fmla="*/ 44450 w 76200"/>
              <a:gd name="T23" fmla="*/ 179554 h 816990"/>
              <a:gd name="T24" fmla="*/ 44450 w 76200"/>
              <a:gd name="T25" fmla="*/ 192380 h 816990"/>
              <a:gd name="T26" fmla="*/ 31750 w 76200"/>
              <a:gd name="T27" fmla="*/ 205206 h 816990"/>
              <a:gd name="T28" fmla="*/ 44450 w 76200"/>
              <a:gd name="T29" fmla="*/ 205206 h 816990"/>
              <a:gd name="T30" fmla="*/ 31750 w 76200"/>
              <a:gd name="T31" fmla="*/ 243680 h 816990"/>
              <a:gd name="T32" fmla="*/ 44450 w 76200"/>
              <a:gd name="T33" fmla="*/ 256506 h 816990"/>
              <a:gd name="T34" fmla="*/ 44450 w 76200"/>
              <a:gd name="T35" fmla="*/ 269331 h 816990"/>
              <a:gd name="T36" fmla="*/ 31750 w 76200"/>
              <a:gd name="T37" fmla="*/ 282157 h 816990"/>
              <a:gd name="T38" fmla="*/ 44450 w 76200"/>
              <a:gd name="T39" fmla="*/ 282157 h 816990"/>
              <a:gd name="T40" fmla="*/ 31750 w 76200"/>
              <a:gd name="T41" fmla="*/ 320632 h 816990"/>
              <a:gd name="T42" fmla="*/ 44450 w 76200"/>
              <a:gd name="T43" fmla="*/ 333458 h 816990"/>
              <a:gd name="T44" fmla="*/ 44450 w 76200"/>
              <a:gd name="T45" fmla="*/ 346284 h 816990"/>
              <a:gd name="T46" fmla="*/ 31750 w 76200"/>
              <a:gd name="T47" fmla="*/ 359108 h 816990"/>
              <a:gd name="T48" fmla="*/ 44450 w 76200"/>
              <a:gd name="T49" fmla="*/ 359108 h 816990"/>
              <a:gd name="T50" fmla="*/ 31750 w 76200"/>
              <a:gd name="T51" fmla="*/ 397583 h 816990"/>
              <a:gd name="T52" fmla="*/ 44450 w 76200"/>
              <a:gd name="T53" fmla="*/ 410408 h 816990"/>
              <a:gd name="T54" fmla="*/ 31750 w 76200"/>
              <a:gd name="T55" fmla="*/ 423234 h 816990"/>
              <a:gd name="T56" fmla="*/ 38100 w 76200"/>
              <a:gd name="T57" fmla="*/ 419000 h 816990"/>
              <a:gd name="T58" fmla="*/ 44450 w 76200"/>
              <a:gd name="T59" fmla="*/ 412589 h 816990"/>
              <a:gd name="T60" fmla="*/ 44450 w 76200"/>
              <a:gd name="T61" fmla="*/ 412589 h 816990"/>
              <a:gd name="T62" fmla="*/ 31750 w 76200"/>
              <a:gd name="T63" fmla="*/ 412589 h 816990"/>
              <a:gd name="T64" fmla="*/ 31750 w 76200"/>
              <a:gd name="T65" fmla="*/ 436059 h 816990"/>
              <a:gd name="T66" fmla="*/ 44450 w 76200"/>
              <a:gd name="T67" fmla="*/ 436059 h 816990"/>
              <a:gd name="T68" fmla="*/ 31750 w 76200"/>
              <a:gd name="T69" fmla="*/ 474535 h 816990"/>
              <a:gd name="T70" fmla="*/ 44450 w 76200"/>
              <a:gd name="T71" fmla="*/ 487360 h 816990"/>
              <a:gd name="T72" fmla="*/ 44450 w 76200"/>
              <a:gd name="T73" fmla="*/ 500186 h 816990"/>
              <a:gd name="T74" fmla="*/ 31750 w 76200"/>
              <a:gd name="T75" fmla="*/ 513012 h 816990"/>
              <a:gd name="T76" fmla="*/ 44450 w 76200"/>
              <a:gd name="T77" fmla="*/ 513012 h 816990"/>
              <a:gd name="T78" fmla="*/ 31750 w 76200"/>
              <a:gd name="T79" fmla="*/ 551488 h 816990"/>
              <a:gd name="T80" fmla="*/ 44450 w 76200"/>
              <a:gd name="T81" fmla="*/ 564313 h 816990"/>
              <a:gd name="T82" fmla="*/ 44450 w 76200"/>
              <a:gd name="T83" fmla="*/ 577138 h 816990"/>
              <a:gd name="T84" fmla="*/ 31750 w 76200"/>
              <a:gd name="T85" fmla="*/ 589964 h 816990"/>
              <a:gd name="T86" fmla="*/ 44450 w 76200"/>
              <a:gd name="T87" fmla="*/ 589964 h 816990"/>
              <a:gd name="T88" fmla="*/ 31750 w 76200"/>
              <a:gd name="T89" fmla="*/ 628440 h 816990"/>
              <a:gd name="T90" fmla="*/ 44450 w 76200"/>
              <a:gd name="T91" fmla="*/ 641264 h 816990"/>
              <a:gd name="T92" fmla="*/ 44450 w 76200"/>
              <a:gd name="T93" fmla="*/ 654090 h 816990"/>
              <a:gd name="T94" fmla="*/ 31750 w 76200"/>
              <a:gd name="T95" fmla="*/ 666915 h 816990"/>
              <a:gd name="T96" fmla="*/ 44450 w 76200"/>
              <a:gd name="T97" fmla="*/ 666915 h 816990"/>
              <a:gd name="T98" fmla="*/ 31750 w 76200"/>
              <a:gd name="T99" fmla="*/ 705390 h 816990"/>
              <a:gd name="T100" fmla="*/ 44450 w 76200"/>
              <a:gd name="T101" fmla="*/ 718216 h 816990"/>
              <a:gd name="T102" fmla="*/ 44450 w 76200"/>
              <a:gd name="T103" fmla="*/ 731041 h 816990"/>
              <a:gd name="T104" fmla="*/ 0 w 76200"/>
              <a:gd name="T105" fmla="*/ 748098 h 816990"/>
              <a:gd name="T106" fmla="*/ 31750 w 76200"/>
              <a:gd name="T107" fmla="*/ 756692 h 816990"/>
              <a:gd name="T108" fmla="*/ 31750 w 76200"/>
              <a:gd name="T109" fmla="*/ 743866 h 816990"/>
              <a:gd name="T110" fmla="*/ 44450 w 76200"/>
              <a:gd name="T111" fmla="*/ 743866 h 816990"/>
              <a:gd name="T112" fmla="*/ 44450 w 76200"/>
              <a:gd name="T113" fmla="*/ 756692 h 81699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76200"/>
              <a:gd name="T172" fmla="*/ 0 h 816990"/>
              <a:gd name="T173" fmla="*/ 76200 w 76200"/>
              <a:gd name="T174" fmla="*/ 816990 h 816990"/>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76200" h="816990">
                <a:moveTo>
                  <a:pt x="44450" y="0"/>
                </a:moveTo>
                <a:lnTo>
                  <a:pt x="31750" y="0"/>
                </a:lnTo>
                <a:lnTo>
                  <a:pt x="31750" y="12700"/>
                </a:lnTo>
                <a:lnTo>
                  <a:pt x="44450" y="12700"/>
                </a:lnTo>
                <a:lnTo>
                  <a:pt x="44450" y="0"/>
                </a:lnTo>
                <a:close/>
              </a:path>
              <a:path w="76200" h="816990">
                <a:moveTo>
                  <a:pt x="44450" y="25400"/>
                </a:moveTo>
                <a:lnTo>
                  <a:pt x="31750" y="25400"/>
                </a:lnTo>
                <a:lnTo>
                  <a:pt x="31750" y="38100"/>
                </a:lnTo>
                <a:lnTo>
                  <a:pt x="44450" y="38100"/>
                </a:lnTo>
                <a:lnTo>
                  <a:pt x="44450" y="25400"/>
                </a:lnTo>
                <a:close/>
              </a:path>
              <a:path w="76200" h="816990">
                <a:moveTo>
                  <a:pt x="44450" y="50800"/>
                </a:moveTo>
                <a:lnTo>
                  <a:pt x="31750" y="50800"/>
                </a:lnTo>
                <a:lnTo>
                  <a:pt x="31750" y="63500"/>
                </a:lnTo>
                <a:lnTo>
                  <a:pt x="44450" y="63500"/>
                </a:lnTo>
                <a:lnTo>
                  <a:pt x="44450" y="50800"/>
                </a:lnTo>
                <a:close/>
              </a:path>
              <a:path w="76200" h="816990">
                <a:moveTo>
                  <a:pt x="44450" y="76200"/>
                </a:moveTo>
                <a:lnTo>
                  <a:pt x="31750" y="76200"/>
                </a:lnTo>
                <a:lnTo>
                  <a:pt x="31750" y="88900"/>
                </a:lnTo>
                <a:lnTo>
                  <a:pt x="44450" y="88900"/>
                </a:lnTo>
                <a:lnTo>
                  <a:pt x="44450" y="76200"/>
                </a:lnTo>
                <a:close/>
              </a:path>
              <a:path w="76200" h="816990">
                <a:moveTo>
                  <a:pt x="44450" y="101600"/>
                </a:moveTo>
                <a:lnTo>
                  <a:pt x="31750" y="101600"/>
                </a:lnTo>
                <a:lnTo>
                  <a:pt x="31750" y="114300"/>
                </a:lnTo>
                <a:lnTo>
                  <a:pt x="44450" y="114300"/>
                </a:lnTo>
                <a:lnTo>
                  <a:pt x="44450" y="101600"/>
                </a:lnTo>
                <a:close/>
              </a:path>
              <a:path w="76200" h="816990">
                <a:moveTo>
                  <a:pt x="44450" y="127000"/>
                </a:moveTo>
                <a:lnTo>
                  <a:pt x="31750" y="127000"/>
                </a:lnTo>
                <a:lnTo>
                  <a:pt x="31750" y="139700"/>
                </a:lnTo>
                <a:lnTo>
                  <a:pt x="44450" y="139700"/>
                </a:lnTo>
                <a:lnTo>
                  <a:pt x="44450" y="127000"/>
                </a:lnTo>
                <a:close/>
              </a:path>
              <a:path w="76200" h="816990">
                <a:moveTo>
                  <a:pt x="44450" y="152400"/>
                </a:moveTo>
                <a:lnTo>
                  <a:pt x="31750" y="152400"/>
                </a:lnTo>
                <a:lnTo>
                  <a:pt x="31750" y="165100"/>
                </a:lnTo>
                <a:lnTo>
                  <a:pt x="44450" y="165100"/>
                </a:lnTo>
                <a:lnTo>
                  <a:pt x="44450" y="152400"/>
                </a:lnTo>
                <a:close/>
              </a:path>
              <a:path w="76200" h="816990">
                <a:moveTo>
                  <a:pt x="44450" y="177800"/>
                </a:moveTo>
                <a:lnTo>
                  <a:pt x="31750" y="177800"/>
                </a:lnTo>
                <a:lnTo>
                  <a:pt x="31750" y="190500"/>
                </a:lnTo>
                <a:lnTo>
                  <a:pt x="44450" y="190500"/>
                </a:lnTo>
                <a:lnTo>
                  <a:pt x="44450" y="177800"/>
                </a:lnTo>
                <a:close/>
              </a:path>
              <a:path w="76200" h="816990">
                <a:moveTo>
                  <a:pt x="44450" y="203200"/>
                </a:moveTo>
                <a:lnTo>
                  <a:pt x="31750" y="203200"/>
                </a:lnTo>
                <a:lnTo>
                  <a:pt x="31750" y="215900"/>
                </a:lnTo>
                <a:lnTo>
                  <a:pt x="44450" y="215900"/>
                </a:lnTo>
                <a:lnTo>
                  <a:pt x="44450" y="203200"/>
                </a:lnTo>
                <a:close/>
              </a:path>
              <a:path w="76200" h="816990">
                <a:moveTo>
                  <a:pt x="44450" y="228600"/>
                </a:moveTo>
                <a:lnTo>
                  <a:pt x="31750" y="228600"/>
                </a:lnTo>
                <a:lnTo>
                  <a:pt x="31750" y="241300"/>
                </a:lnTo>
                <a:lnTo>
                  <a:pt x="44450" y="241300"/>
                </a:lnTo>
                <a:lnTo>
                  <a:pt x="44450" y="228600"/>
                </a:lnTo>
                <a:close/>
              </a:path>
              <a:path w="76200" h="816990">
                <a:moveTo>
                  <a:pt x="44450" y="254000"/>
                </a:moveTo>
                <a:lnTo>
                  <a:pt x="31750" y="254000"/>
                </a:lnTo>
                <a:lnTo>
                  <a:pt x="31750" y="266700"/>
                </a:lnTo>
                <a:lnTo>
                  <a:pt x="44450" y="266700"/>
                </a:lnTo>
                <a:lnTo>
                  <a:pt x="44450" y="254000"/>
                </a:lnTo>
                <a:close/>
              </a:path>
              <a:path w="76200" h="816990">
                <a:moveTo>
                  <a:pt x="44450" y="279400"/>
                </a:moveTo>
                <a:lnTo>
                  <a:pt x="31750" y="279400"/>
                </a:lnTo>
                <a:lnTo>
                  <a:pt x="31750" y="292100"/>
                </a:lnTo>
                <a:lnTo>
                  <a:pt x="44450" y="292100"/>
                </a:lnTo>
                <a:lnTo>
                  <a:pt x="44450" y="279400"/>
                </a:lnTo>
                <a:close/>
              </a:path>
              <a:path w="76200" h="816990">
                <a:moveTo>
                  <a:pt x="44450" y="304800"/>
                </a:moveTo>
                <a:lnTo>
                  <a:pt x="31750" y="304800"/>
                </a:lnTo>
                <a:lnTo>
                  <a:pt x="31750" y="317500"/>
                </a:lnTo>
                <a:lnTo>
                  <a:pt x="44450" y="317500"/>
                </a:lnTo>
                <a:lnTo>
                  <a:pt x="44450" y="304800"/>
                </a:lnTo>
                <a:close/>
              </a:path>
              <a:path w="76200" h="816990">
                <a:moveTo>
                  <a:pt x="44450" y="330200"/>
                </a:moveTo>
                <a:lnTo>
                  <a:pt x="31750" y="330200"/>
                </a:lnTo>
                <a:lnTo>
                  <a:pt x="31750" y="342900"/>
                </a:lnTo>
                <a:lnTo>
                  <a:pt x="44450" y="342900"/>
                </a:lnTo>
                <a:lnTo>
                  <a:pt x="44450" y="330200"/>
                </a:lnTo>
                <a:close/>
              </a:path>
              <a:path w="76200" h="816990">
                <a:moveTo>
                  <a:pt x="44450" y="355600"/>
                </a:moveTo>
                <a:lnTo>
                  <a:pt x="31750" y="355600"/>
                </a:lnTo>
                <a:lnTo>
                  <a:pt x="31750" y="368300"/>
                </a:lnTo>
                <a:lnTo>
                  <a:pt x="44450" y="368300"/>
                </a:lnTo>
                <a:lnTo>
                  <a:pt x="44450" y="355600"/>
                </a:lnTo>
                <a:close/>
              </a:path>
              <a:path w="76200" h="816990">
                <a:moveTo>
                  <a:pt x="44450" y="381000"/>
                </a:moveTo>
                <a:lnTo>
                  <a:pt x="31750" y="381000"/>
                </a:lnTo>
                <a:lnTo>
                  <a:pt x="31750" y="393700"/>
                </a:lnTo>
                <a:lnTo>
                  <a:pt x="44450" y="393700"/>
                </a:lnTo>
                <a:lnTo>
                  <a:pt x="44450" y="381000"/>
                </a:lnTo>
                <a:close/>
              </a:path>
              <a:path w="76200" h="816990">
                <a:moveTo>
                  <a:pt x="44450" y="406400"/>
                </a:moveTo>
                <a:lnTo>
                  <a:pt x="33908" y="406400"/>
                </a:lnTo>
                <a:lnTo>
                  <a:pt x="31750" y="408558"/>
                </a:lnTo>
                <a:lnTo>
                  <a:pt x="31750" y="419100"/>
                </a:lnTo>
                <a:lnTo>
                  <a:pt x="44450" y="419100"/>
                </a:lnTo>
                <a:lnTo>
                  <a:pt x="44450" y="414908"/>
                </a:lnTo>
                <a:lnTo>
                  <a:pt x="38100" y="414908"/>
                </a:lnTo>
                <a:lnTo>
                  <a:pt x="44450" y="408558"/>
                </a:lnTo>
                <a:lnTo>
                  <a:pt x="44450" y="406400"/>
                </a:lnTo>
                <a:close/>
              </a:path>
              <a:path w="76200" h="816990">
                <a:moveTo>
                  <a:pt x="44450" y="408558"/>
                </a:moveTo>
                <a:lnTo>
                  <a:pt x="38100" y="414908"/>
                </a:lnTo>
                <a:lnTo>
                  <a:pt x="44450" y="414908"/>
                </a:lnTo>
                <a:lnTo>
                  <a:pt x="44450" y="408558"/>
                </a:lnTo>
                <a:close/>
              </a:path>
              <a:path w="76200" h="816990">
                <a:moveTo>
                  <a:pt x="38100" y="402208"/>
                </a:moveTo>
                <a:lnTo>
                  <a:pt x="31750" y="402208"/>
                </a:lnTo>
                <a:lnTo>
                  <a:pt x="31750" y="408558"/>
                </a:lnTo>
                <a:lnTo>
                  <a:pt x="38100" y="402208"/>
                </a:lnTo>
                <a:close/>
              </a:path>
              <a:path w="76200" h="816990">
                <a:moveTo>
                  <a:pt x="44450" y="431800"/>
                </a:moveTo>
                <a:lnTo>
                  <a:pt x="31750" y="431800"/>
                </a:lnTo>
                <a:lnTo>
                  <a:pt x="31750" y="444500"/>
                </a:lnTo>
                <a:lnTo>
                  <a:pt x="44450" y="444500"/>
                </a:lnTo>
                <a:lnTo>
                  <a:pt x="44450" y="431800"/>
                </a:lnTo>
                <a:close/>
              </a:path>
              <a:path w="76200" h="816990">
                <a:moveTo>
                  <a:pt x="44450" y="457200"/>
                </a:moveTo>
                <a:lnTo>
                  <a:pt x="31750" y="457200"/>
                </a:lnTo>
                <a:lnTo>
                  <a:pt x="31750" y="469900"/>
                </a:lnTo>
                <a:lnTo>
                  <a:pt x="44450" y="469900"/>
                </a:lnTo>
                <a:lnTo>
                  <a:pt x="44450" y="457200"/>
                </a:lnTo>
                <a:close/>
              </a:path>
              <a:path w="76200" h="816990">
                <a:moveTo>
                  <a:pt x="44450" y="482600"/>
                </a:moveTo>
                <a:lnTo>
                  <a:pt x="31750" y="482600"/>
                </a:lnTo>
                <a:lnTo>
                  <a:pt x="31750" y="495300"/>
                </a:lnTo>
                <a:lnTo>
                  <a:pt x="44450" y="495300"/>
                </a:lnTo>
                <a:lnTo>
                  <a:pt x="44450" y="482600"/>
                </a:lnTo>
                <a:close/>
              </a:path>
              <a:path w="76200" h="816990">
                <a:moveTo>
                  <a:pt x="44450" y="508000"/>
                </a:moveTo>
                <a:lnTo>
                  <a:pt x="31750" y="508000"/>
                </a:lnTo>
                <a:lnTo>
                  <a:pt x="31750" y="520700"/>
                </a:lnTo>
                <a:lnTo>
                  <a:pt x="44450" y="520700"/>
                </a:lnTo>
                <a:lnTo>
                  <a:pt x="44450" y="508000"/>
                </a:lnTo>
                <a:close/>
              </a:path>
              <a:path w="76200" h="816990">
                <a:moveTo>
                  <a:pt x="44450" y="533400"/>
                </a:moveTo>
                <a:lnTo>
                  <a:pt x="31750" y="533400"/>
                </a:lnTo>
                <a:lnTo>
                  <a:pt x="31750" y="546100"/>
                </a:lnTo>
                <a:lnTo>
                  <a:pt x="44450" y="546100"/>
                </a:lnTo>
                <a:lnTo>
                  <a:pt x="44450" y="533400"/>
                </a:lnTo>
                <a:close/>
              </a:path>
              <a:path w="76200" h="816990">
                <a:moveTo>
                  <a:pt x="44450" y="558800"/>
                </a:moveTo>
                <a:lnTo>
                  <a:pt x="31750" y="558800"/>
                </a:lnTo>
                <a:lnTo>
                  <a:pt x="31750" y="571500"/>
                </a:lnTo>
                <a:lnTo>
                  <a:pt x="44450" y="571500"/>
                </a:lnTo>
                <a:lnTo>
                  <a:pt x="44450" y="558800"/>
                </a:lnTo>
                <a:close/>
              </a:path>
              <a:path w="76200" h="816990">
                <a:moveTo>
                  <a:pt x="44450" y="584200"/>
                </a:moveTo>
                <a:lnTo>
                  <a:pt x="31750" y="584200"/>
                </a:lnTo>
                <a:lnTo>
                  <a:pt x="31750" y="596900"/>
                </a:lnTo>
                <a:lnTo>
                  <a:pt x="44450" y="596900"/>
                </a:lnTo>
                <a:lnTo>
                  <a:pt x="44450" y="584200"/>
                </a:lnTo>
                <a:close/>
              </a:path>
              <a:path w="76200" h="816990">
                <a:moveTo>
                  <a:pt x="44450" y="609600"/>
                </a:moveTo>
                <a:lnTo>
                  <a:pt x="31750" y="609600"/>
                </a:lnTo>
                <a:lnTo>
                  <a:pt x="31750" y="622300"/>
                </a:lnTo>
                <a:lnTo>
                  <a:pt x="44450" y="622300"/>
                </a:lnTo>
                <a:lnTo>
                  <a:pt x="44450" y="609600"/>
                </a:lnTo>
                <a:close/>
              </a:path>
              <a:path w="76200" h="816990">
                <a:moveTo>
                  <a:pt x="44450" y="635000"/>
                </a:moveTo>
                <a:lnTo>
                  <a:pt x="31750" y="635000"/>
                </a:lnTo>
                <a:lnTo>
                  <a:pt x="31750" y="647700"/>
                </a:lnTo>
                <a:lnTo>
                  <a:pt x="44450" y="647700"/>
                </a:lnTo>
                <a:lnTo>
                  <a:pt x="44450" y="635000"/>
                </a:lnTo>
                <a:close/>
              </a:path>
              <a:path w="76200" h="816990">
                <a:moveTo>
                  <a:pt x="44450" y="660400"/>
                </a:moveTo>
                <a:lnTo>
                  <a:pt x="31750" y="660400"/>
                </a:lnTo>
                <a:lnTo>
                  <a:pt x="31750" y="673100"/>
                </a:lnTo>
                <a:lnTo>
                  <a:pt x="44450" y="673100"/>
                </a:lnTo>
                <a:lnTo>
                  <a:pt x="44450" y="660400"/>
                </a:lnTo>
                <a:close/>
              </a:path>
              <a:path w="76200" h="816990">
                <a:moveTo>
                  <a:pt x="44450" y="685800"/>
                </a:moveTo>
                <a:lnTo>
                  <a:pt x="31750" y="685800"/>
                </a:lnTo>
                <a:lnTo>
                  <a:pt x="31750" y="698500"/>
                </a:lnTo>
                <a:lnTo>
                  <a:pt x="44450" y="698500"/>
                </a:lnTo>
                <a:lnTo>
                  <a:pt x="44450" y="685800"/>
                </a:lnTo>
                <a:close/>
              </a:path>
              <a:path w="76200" h="816990">
                <a:moveTo>
                  <a:pt x="44450" y="711200"/>
                </a:moveTo>
                <a:lnTo>
                  <a:pt x="31750" y="711200"/>
                </a:lnTo>
                <a:lnTo>
                  <a:pt x="31750" y="723900"/>
                </a:lnTo>
                <a:lnTo>
                  <a:pt x="44450" y="723900"/>
                </a:lnTo>
                <a:lnTo>
                  <a:pt x="44450" y="711200"/>
                </a:lnTo>
                <a:close/>
              </a:path>
              <a:path w="76200" h="816990">
                <a:moveTo>
                  <a:pt x="31750" y="740790"/>
                </a:moveTo>
                <a:lnTo>
                  <a:pt x="0" y="740790"/>
                </a:lnTo>
                <a:lnTo>
                  <a:pt x="38100" y="816990"/>
                </a:lnTo>
                <a:lnTo>
                  <a:pt x="71945" y="749300"/>
                </a:lnTo>
                <a:lnTo>
                  <a:pt x="31750" y="749300"/>
                </a:lnTo>
                <a:lnTo>
                  <a:pt x="31750" y="740790"/>
                </a:lnTo>
                <a:close/>
              </a:path>
              <a:path w="76200" h="816990">
                <a:moveTo>
                  <a:pt x="44450" y="736600"/>
                </a:moveTo>
                <a:lnTo>
                  <a:pt x="31750" y="736600"/>
                </a:lnTo>
                <a:lnTo>
                  <a:pt x="31750" y="749300"/>
                </a:lnTo>
                <a:lnTo>
                  <a:pt x="44450" y="749300"/>
                </a:lnTo>
                <a:lnTo>
                  <a:pt x="44450" y="736600"/>
                </a:lnTo>
                <a:close/>
              </a:path>
              <a:path w="76200" h="816990">
                <a:moveTo>
                  <a:pt x="76200" y="740790"/>
                </a:moveTo>
                <a:lnTo>
                  <a:pt x="44450" y="740790"/>
                </a:lnTo>
                <a:lnTo>
                  <a:pt x="44450" y="749300"/>
                </a:lnTo>
                <a:lnTo>
                  <a:pt x="71945" y="749300"/>
                </a:lnTo>
                <a:lnTo>
                  <a:pt x="76200" y="740790"/>
                </a:lnTo>
                <a:close/>
              </a:path>
            </a:pathLst>
          </a:custGeom>
          <a:solidFill>
            <a:srgbClr val="1515FF"/>
          </a:solidFill>
          <a:ln w="9525">
            <a:noFill/>
            <a:round/>
            <a:headEnd/>
            <a:tailEnd/>
          </a:ln>
        </p:spPr>
        <p:txBody>
          <a:bodyPr lIns="0" tIns="0" rIns="0" bIns="0">
            <a:spAutoFit/>
          </a:bodyPr>
          <a:lstStyle/>
          <a:p>
            <a:endParaRPr lang="ru-RU"/>
          </a:p>
        </p:txBody>
      </p:sp>
      <p:sp>
        <p:nvSpPr>
          <p:cNvPr id="71722" name="object 55"/>
          <p:cNvSpPr>
            <a:spLocks noChangeArrowheads="1"/>
          </p:cNvSpPr>
          <p:nvPr/>
        </p:nvSpPr>
        <p:spPr bwMode="auto">
          <a:xfrm>
            <a:off x="4414838" y="2779713"/>
            <a:ext cx="447675" cy="619125"/>
          </a:xfrm>
          <a:prstGeom prst="rect">
            <a:avLst/>
          </a:prstGeom>
          <a:blipFill dpi="0" rotWithShape="1">
            <a:blip r:embed="rId27"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1723" name="object 57"/>
          <p:cNvSpPr>
            <a:spLocks noChangeArrowheads="1"/>
          </p:cNvSpPr>
          <p:nvPr/>
        </p:nvSpPr>
        <p:spPr bwMode="auto">
          <a:xfrm>
            <a:off x="4364038" y="3084513"/>
            <a:ext cx="449262" cy="619125"/>
          </a:xfrm>
          <a:prstGeom prst="rect">
            <a:avLst/>
          </a:prstGeom>
          <a:blipFill dpi="0" rotWithShape="1">
            <a:blip r:embed="rId27"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1724" name="object 58"/>
          <p:cNvSpPr txBox="1">
            <a:spLocks noChangeArrowheads="1"/>
          </p:cNvSpPr>
          <p:nvPr/>
        </p:nvSpPr>
        <p:spPr bwMode="auto">
          <a:xfrm>
            <a:off x="3581400" y="2895600"/>
            <a:ext cx="1143000" cy="609600"/>
          </a:xfrm>
          <a:prstGeom prst="rect">
            <a:avLst/>
          </a:prstGeom>
          <a:noFill/>
          <a:ln w="9525">
            <a:noFill/>
            <a:miter lim="800000"/>
            <a:headEnd/>
            <a:tailEnd/>
          </a:ln>
        </p:spPr>
        <p:txBody>
          <a:bodyPr lIns="0" tIns="0" rIns="0" bIns="0">
            <a:spAutoFit/>
          </a:bodyPr>
          <a:lstStyle/>
          <a:p>
            <a:pPr marL="12700"/>
            <a:r>
              <a:rPr lang="ru-RU" sz="2000" b="1" dirty="0" smtClean="0">
                <a:solidFill>
                  <a:srgbClr val="FFFFFF"/>
                </a:solidFill>
                <a:latin typeface="Arial" charset="0"/>
              </a:rPr>
              <a:t>383750,9</a:t>
            </a:r>
            <a:endParaRPr lang="ru-RU" sz="2000" dirty="0">
              <a:latin typeface="Arial" charset="0"/>
            </a:endParaRPr>
          </a:p>
          <a:p>
            <a:pPr marL="12700"/>
            <a:r>
              <a:rPr lang="ru-RU" sz="2000" b="1" dirty="0" smtClean="0">
                <a:solidFill>
                  <a:srgbClr val="FFFFFF"/>
                </a:solidFill>
                <a:latin typeface="Calibri" pitchFamily="34" charset="0"/>
              </a:rPr>
              <a:t>(</a:t>
            </a:r>
            <a:r>
              <a:rPr lang="ru-RU" sz="2000" b="1" dirty="0" smtClean="0">
                <a:solidFill>
                  <a:srgbClr val="FFFFFF"/>
                </a:solidFill>
                <a:latin typeface="Arial" charset="0"/>
              </a:rPr>
              <a:t>39,2</a:t>
            </a:r>
            <a:r>
              <a:rPr lang="ru-RU" sz="2000" b="1" dirty="0" smtClean="0">
                <a:solidFill>
                  <a:srgbClr val="FFFFFF"/>
                </a:solidFill>
                <a:latin typeface="Calibri" pitchFamily="34" charset="0"/>
              </a:rPr>
              <a:t>%)</a:t>
            </a:r>
            <a:endParaRPr lang="ru-RU" sz="2000" dirty="0">
              <a:latin typeface="Calibri" pitchFamily="34" charset="0"/>
            </a:endParaRPr>
          </a:p>
        </p:txBody>
      </p:sp>
      <p:graphicFrame>
        <p:nvGraphicFramePr>
          <p:cNvPr id="23624" name="Group 72"/>
          <p:cNvGraphicFramePr>
            <a:graphicFrameLocks noGrp="1"/>
          </p:cNvGraphicFramePr>
          <p:nvPr/>
        </p:nvGraphicFramePr>
        <p:xfrm>
          <a:off x="6248400" y="1600200"/>
          <a:ext cx="2749550" cy="2903538"/>
        </p:xfrm>
        <a:graphic>
          <a:graphicData uri="http://schemas.openxmlformats.org/drawingml/2006/table">
            <a:tbl>
              <a:tblPr/>
              <a:tblGrid>
                <a:gridCol w="1828800"/>
                <a:gridCol w="920750"/>
              </a:tblGrid>
              <a:tr h="53975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400" b="1" i="0" u="none" strike="noStrike" cap="none" normalizeH="0" baseline="0" dirty="0" smtClean="0">
                          <a:ln>
                            <a:noFill/>
                          </a:ln>
                          <a:solidFill>
                            <a:schemeClr val="tx1"/>
                          </a:solidFill>
                          <a:effectLst/>
                          <a:latin typeface="Calibri" pitchFamily="34" charset="0"/>
                        </a:rPr>
                        <a:t>Безвозмездные</a:t>
                      </a:r>
                      <a:endParaRPr kumimoji="0" lang="ru-RU" sz="1400" b="0" i="0" u="none" strike="noStrike" cap="none" normalizeH="0" baseline="0" dirty="0" smtClean="0">
                        <a:ln>
                          <a:noFill/>
                        </a:ln>
                        <a:solidFill>
                          <a:schemeClr val="tx1"/>
                        </a:solidFill>
                        <a:effectLst/>
                        <a:latin typeface="Calibri" pitchFamily="34" charset="0"/>
                      </a:endParaRPr>
                    </a:p>
                    <a:p>
                      <a:pPr marL="0" marR="0" lvl="0" indent="0" algn="ctr" defTabSz="914400" rtl="0" eaLnBrk="1" fontAlgn="base" latinLnBrk="0" hangingPunct="1">
                        <a:lnSpc>
                          <a:spcPct val="100000"/>
                        </a:lnSpc>
                        <a:spcBef>
                          <a:spcPct val="0"/>
                        </a:spcBef>
                        <a:spcAft>
                          <a:spcPct val="0"/>
                        </a:spcAft>
                        <a:buClrTx/>
                        <a:buSzTx/>
                        <a:buFontTx/>
                        <a:buNone/>
                        <a:tabLst/>
                      </a:pPr>
                      <a:r>
                        <a:rPr kumimoji="0" lang="ru-RU" sz="1400" b="1" i="0" u="none" strike="noStrike" cap="none" normalizeH="0" baseline="0" dirty="0" smtClean="0">
                          <a:ln>
                            <a:noFill/>
                          </a:ln>
                          <a:solidFill>
                            <a:schemeClr val="tx1"/>
                          </a:solidFill>
                          <a:effectLst/>
                          <a:latin typeface="Calibri" pitchFamily="34" charset="0"/>
                        </a:rPr>
                        <a:t>поступления</a:t>
                      </a:r>
                      <a:endParaRPr kumimoji="0" lang="ru-RU" sz="1400" b="0" i="0" u="none" strike="noStrike" cap="none" normalizeH="0" baseline="0" dirty="0" smtClean="0">
                        <a:ln>
                          <a:noFill/>
                        </a:ln>
                        <a:solidFill>
                          <a:schemeClr val="tx1"/>
                        </a:solidFill>
                        <a:effectLst/>
                        <a:latin typeface="Calibri" pitchFamily="34" charset="0"/>
                      </a:endParaRPr>
                    </a:p>
                  </a:txBody>
                  <a:tcPr marL="0" marR="0" marT="0"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a:noFill/>
                    </a:lnTlToBr>
                    <a:lnBlToTr>
                      <a:noFill/>
                    </a:lnBlToTr>
                    <a:solidFill>
                      <a:schemeClr val="accent3">
                        <a:lumMod val="60000"/>
                        <a:lumOff val="40000"/>
                      </a:schemeClr>
                    </a:solidFill>
                  </a:tcPr>
                </a:tc>
                <a:tc>
                  <a:txBody>
                    <a:bodyPr/>
                    <a:lstStyle/>
                    <a:p>
                      <a:pPr marL="136525" marR="0" lvl="0" indent="0" algn="l" defTabSz="914400" rtl="0" eaLnBrk="1" fontAlgn="base" latinLnBrk="0" hangingPunct="1">
                        <a:lnSpc>
                          <a:spcPct val="100000"/>
                        </a:lnSpc>
                        <a:spcBef>
                          <a:spcPct val="0"/>
                        </a:spcBef>
                        <a:spcAft>
                          <a:spcPct val="0"/>
                        </a:spcAft>
                        <a:buClrTx/>
                        <a:buSzTx/>
                        <a:buFontTx/>
                        <a:buNone/>
                        <a:tabLst/>
                      </a:pPr>
                      <a:r>
                        <a:rPr kumimoji="0" lang="ru-RU" sz="1400" b="1" i="0" u="none" strike="noStrike" cap="none" normalizeH="0" baseline="0" dirty="0" smtClean="0">
                          <a:ln>
                            <a:noFill/>
                          </a:ln>
                          <a:solidFill>
                            <a:schemeClr val="tx1"/>
                          </a:solidFill>
                          <a:effectLst/>
                          <a:latin typeface="Calibri" pitchFamily="34" charset="0"/>
                        </a:rPr>
                        <a:t>Сумма</a:t>
                      </a:r>
                      <a:endParaRPr kumimoji="0" lang="ru-RU" sz="1400" b="0" i="0" u="none" strike="noStrike" cap="none" normalizeH="0" baseline="0" dirty="0" smtClean="0">
                        <a:ln>
                          <a:noFill/>
                        </a:ln>
                        <a:solidFill>
                          <a:schemeClr val="tx1"/>
                        </a:solidFill>
                        <a:effectLst/>
                        <a:latin typeface="Calibri" pitchFamily="34" charset="0"/>
                      </a:endParaRPr>
                    </a:p>
                  </a:txBody>
                  <a:tcPr marL="0" marR="0" marT="0"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a:noFill/>
                    </a:lnTlToBr>
                    <a:lnBlToTr>
                      <a:noFill/>
                    </a:lnBlToTr>
                    <a:solidFill>
                      <a:schemeClr val="accent3">
                        <a:lumMod val="60000"/>
                        <a:lumOff val="40000"/>
                      </a:schemeClr>
                    </a:solidFill>
                  </a:tcPr>
                </a:tc>
              </a:tr>
              <a:tr h="371475">
                <a:tc>
                  <a:txBody>
                    <a:bodyPr/>
                    <a:lstStyle/>
                    <a:p>
                      <a:pPr marL="641350" marR="0" lvl="0" indent="0" algn="l"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smtClean="0">
                          <a:ln>
                            <a:noFill/>
                          </a:ln>
                          <a:solidFill>
                            <a:schemeClr val="tx1"/>
                          </a:solidFill>
                          <a:effectLst/>
                          <a:latin typeface="Calibri" pitchFamily="34" charset="0"/>
                        </a:rPr>
                        <a:t>Дотации</a:t>
                      </a:r>
                    </a:p>
                  </a:txBody>
                  <a:tcPr marL="0" marR="0" marT="0"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chemeClr val="accent3">
                        <a:lumMod val="60000"/>
                        <a:lumOff val="40000"/>
                      </a:schemeClr>
                    </a:solidFill>
                  </a:tcPr>
                </a:tc>
                <a:tc>
                  <a:txBody>
                    <a:bodyPr/>
                    <a:lstStyle/>
                    <a:p>
                      <a:pPr marL="130175" marR="0" lvl="0" indent="0" algn="l" defTabSz="914400" rtl="0" eaLnBrk="1" fontAlgn="base" latinLnBrk="0" hangingPunct="1">
                        <a:lnSpc>
                          <a:spcPct val="100000"/>
                        </a:lnSpc>
                        <a:spcBef>
                          <a:spcPct val="0"/>
                        </a:spcBef>
                        <a:spcAft>
                          <a:spcPct val="0"/>
                        </a:spcAft>
                        <a:buClrTx/>
                        <a:buSzTx/>
                        <a:buFontTx/>
                        <a:buNone/>
                        <a:tabLst/>
                      </a:pPr>
                      <a:r>
                        <a:rPr kumimoji="0" lang="ru-RU" sz="1200" b="0" i="0" u="none" strike="noStrike" cap="none" normalizeH="0" baseline="0" dirty="0" smtClean="0">
                          <a:ln>
                            <a:noFill/>
                          </a:ln>
                          <a:solidFill>
                            <a:schemeClr val="tx1"/>
                          </a:solidFill>
                          <a:effectLst/>
                          <a:latin typeface="Arial" charset="0"/>
                        </a:rPr>
                        <a:t>20414,0</a:t>
                      </a:r>
                    </a:p>
                  </a:txBody>
                  <a:tcPr marL="0" marR="0" marT="0"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chemeClr val="accent3">
                        <a:lumMod val="60000"/>
                        <a:lumOff val="40000"/>
                      </a:schemeClr>
                    </a:solidFill>
                  </a:tcPr>
                </a:tc>
              </a:tr>
              <a:tr h="371475">
                <a:tc>
                  <a:txBody>
                    <a:bodyPr/>
                    <a:lstStyle/>
                    <a:p>
                      <a:pPr marL="552450" marR="0" lvl="0" indent="0" algn="l"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smtClean="0">
                          <a:ln>
                            <a:noFill/>
                          </a:ln>
                          <a:solidFill>
                            <a:schemeClr val="tx1"/>
                          </a:solidFill>
                          <a:effectLst/>
                          <a:latin typeface="Calibri" pitchFamily="34" charset="0"/>
                        </a:rPr>
                        <a:t>Субвенции</a:t>
                      </a:r>
                    </a:p>
                  </a:txBody>
                  <a:tcPr marL="0" marR="0" marT="0"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chemeClr val="accent3">
                        <a:lumMod val="60000"/>
                        <a:lumOff val="40000"/>
                      </a:schemeClr>
                    </a:solidFill>
                  </a:tcPr>
                </a:tc>
                <a:tc>
                  <a:txBody>
                    <a:bodyPr/>
                    <a:lstStyle/>
                    <a:p>
                      <a:pPr marL="130175" marR="0" lvl="0" indent="0" algn="l" defTabSz="914400" rtl="0" eaLnBrk="1" fontAlgn="base" latinLnBrk="0" hangingPunct="1">
                        <a:lnSpc>
                          <a:spcPct val="100000"/>
                        </a:lnSpc>
                        <a:spcBef>
                          <a:spcPct val="0"/>
                        </a:spcBef>
                        <a:spcAft>
                          <a:spcPct val="0"/>
                        </a:spcAft>
                        <a:buClrTx/>
                        <a:buSzTx/>
                        <a:buFontTx/>
                        <a:buNone/>
                        <a:tabLst/>
                      </a:pPr>
                      <a:r>
                        <a:rPr kumimoji="0" lang="ru-RU" sz="1200" b="0" i="0" u="none" strike="noStrike" cap="none" normalizeH="0" baseline="0" dirty="0" smtClean="0">
                          <a:ln>
                            <a:noFill/>
                          </a:ln>
                          <a:solidFill>
                            <a:schemeClr val="tx1"/>
                          </a:solidFill>
                          <a:effectLst/>
                          <a:latin typeface="Arial" charset="0"/>
                        </a:rPr>
                        <a:t>376937,3</a:t>
                      </a:r>
                    </a:p>
                  </a:txBody>
                  <a:tcPr marL="0" marR="0" marT="0"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chemeClr val="accent3">
                        <a:lumMod val="60000"/>
                        <a:lumOff val="40000"/>
                      </a:schemeClr>
                    </a:solidFill>
                  </a:tcPr>
                </a:tc>
              </a:tr>
              <a:tr h="371475">
                <a:tc>
                  <a:txBody>
                    <a:bodyPr/>
                    <a:lstStyle/>
                    <a:p>
                      <a:pPr marL="598488" marR="0" lvl="0" indent="0" algn="l"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smtClean="0">
                          <a:ln>
                            <a:noFill/>
                          </a:ln>
                          <a:solidFill>
                            <a:schemeClr val="tx1"/>
                          </a:solidFill>
                          <a:effectLst/>
                          <a:latin typeface="Calibri" pitchFamily="34" charset="0"/>
                        </a:rPr>
                        <a:t>Субсидии</a:t>
                      </a:r>
                    </a:p>
                  </a:txBody>
                  <a:tcPr marL="0" marR="0" marT="0"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chemeClr val="accent3">
                        <a:lumMod val="60000"/>
                        <a:lumOff val="40000"/>
                      </a:schemeClr>
                    </a:solidFill>
                  </a:tcPr>
                </a:tc>
                <a:tc>
                  <a:txBody>
                    <a:bodyPr/>
                    <a:lstStyle/>
                    <a:p>
                      <a:pPr marL="193675" marR="0" lvl="0" indent="0" algn="l" defTabSz="914400" rtl="0" eaLnBrk="1" fontAlgn="base" latinLnBrk="0" hangingPunct="1">
                        <a:lnSpc>
                          <a:spcPct val="100000"/>
                        </a:lnSpc>
                        <a:spcBef>
                          <a:spcPct val="0"/>
                        </a:spcBef>
                        <a:spcAft>
                          <a:spcPct val="0"/>
                        </a:spcAft>
                        <a:buClrTx/>
                        <a:buSzTx/>
                        <a:buFontTx/>
                        <a:buNone/>
                        <a:tabLst/>
                      </a:pPr>
                      <a:r>
                        <a:rPr kumimoji="0" lang="ru-RU" sz="1200" b="0" i="0" u="none" strike="noStrike" cap="none" normalizeH="0" baseline="0" dirty="0" smtClean="0">
                          <a:ln>
                            <a:noFill/>
                          </a:ln>
                          <a:solidFill>
                            <a:schemeClr val="tx1"/>
                          </a:solidFill>
                          <a:effectLst/>
                          <a:latin typeface="Arial" charset="0"/>
                        </a:rPr>
                        <a:t>103755,7</a:t>
                      </a:r>
                    </a:p>
                  </a:txBody>
                  <a:tcPr marL="0" marR="0" marT="0"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chemeClr val="accent3">
                        <a:lumMod val="60000"/>
                        <a:lumOff val="40000"/>
                      </a:schemeClr>
                    </a:solidFill>
                  </a:tcPr>
                </a:tc>
              </a:tr>
              <a:tr h="517525">
                <a:tc>
                  <a:txBody>
                    <a:bodyPr/>
                    <a:lstStyle/>
                    <a:p>
                      <a:pPr marL="517525" marR="0" lvl="0" indent="-393700" algn="l"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smtClean="0">
                          <a:ln>
                            <a:noFill/>
                          </a:ln>
                          <a:solidFill>
                            <a:schemeClr val="tx1"/>
                          </a:solidFill>
                          <a:effectLst/>
                          <a:latin typeface="Calibri" pitchFamily="34" charset="0"/>
                        </a:rPr>
                        <a:t>Иные межбюджетные трансферты</a:t>
                      </a:r>
                    </a:p>
                  </a:txBody>
                  <a:tcPr marL="0" marR="0" marT="0"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chemeClr val="accent3">
                        <a:lumMod val="60000"/>
                        <a:lumOff val="40000"/>
                      </a:schemeClr>
                    </a:solidFill>
                  </a:tcPr>
                </a:tc>
                <a:tc>
                  <a:txBody>
                    <a:bodyPr/>
                    <a:lstStyle/>
                    <a:p>
                      <a:pPr marL="193675" marR="0" lvl="0" indent="0" algn="l" defTabSz="914400" rtl="0" eaLnBrk="1" fontAlgn="base" latinLnBrk="0" hangingPunct="1">
                        <a:lnSpc>
                          <a:spcPct val="100000"/>
                        </a:lnSpc>
                        <a:spcBef>
                          <a:spcPct val="0"/>
                        </a:spcBef>
                        <a:spcAft>
                          <a:spcPct val="0"/>
                        </a:spcAft>
                        <a:buClrTx/>
                        <a:buSzTx/>
                        <a:buFontTx/>
                        <a:buNone/>
                        <a:tabLst/>
                      </a:pPr>
                      <a:r>
                        <a:rPr kumimoji="0" lang="ru-RU" sz="1200" b="0" i="0" u="none" strike="noStrike" cap="none" normalizeH="0" baseline="0" dirty="0" smtClean="0">
                          <a:ln>
                            <a:noFill/>
                          </a:ln>
                          <a:solidFill>
                            <a:schemeClr val="tx1"/>
                          </a:solidFill>
                          <a:effectLst/>
                          <a:latin typeface="Arial" charset="0"/>
                        </a:rPr>
                        <a:t>24019,3</a:t>
                      </a:r>
                    </a:p>
                  </a:txBody>
                  <a:tcPr marL="0" marR="0" marT="0"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chemeClr val="accent3">
                        <a:lumMod val="60000"/>
                        <a:lumOff val="40000"/>
                      </a:schemeClr>
                    </a:solidFill>
                  </a:tcPr>
                </a:tc>
              </a:tr>
              <a:tr h="731838">
                <a:tc>
                  <a:txBody>
                    <a:bodyPr/>
                    <a:lstStyle/>
                    <a:p>
                      <a:pPr marL="368300" marR="0" lvl="0" indent="0" algn="ctr"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smtClean="0">
                          <a:ln>
                            <a:noFill/>
                          </a:ln>
                          <a:solidFill>
                            <a:schemeClr val="tx1"/>
                          </a:solidFill>
                          <a:effectLst/>
                          <a:latin typeface="Calibri" pitchFamily="34" charset="0"/>
                        </a:rPr>
                        <a:t>Прочие безвозмездные поступления</a:t>
                      </a:r>
                    </a:p>
                  </a:txBody>
                  <a:tcPr marL="0" marR="0" marT="0"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chemeClr val="accent3">
                        <a:lumMod val="60000"/>
                        <a:lumOff val="40000"/>
                      </a:schemeClr>
                    </a:solidFill>
                  </a:tcPr>
                </a:tc>
                <a:tc>
                  <a:txBody>
                    <a:bodyPr/>
                    <a:lstStyle/>
                    <a:p>
                      <a:pPr marL="239713" marR="0" lvl="0" indent="0" algn="l" defTabSz="914400" rtl="0" eaLnBrk="1" fontAlgn="base" latinLnBrk="0" hangingPunct="1">
                        <a:lnSpc>
                          <a:spcPct val="100000"/>
                        </a:lnSpc>
                        <a:spcBef>
                          <a:spcPct val="0"/>
                        </a:spcBef>
                        <a:spcAft>
                          <a:spcPct val="0"/>
                        </a:spcAft>
                        <a:buClrTx/>
                        <a:buSzTx/>
                        <a:buFontTx/>
                        <a:buNone/>
                        <a:tabLst/>
                      </a:pPr>
                      <a:r>
                        <a:rPr kumimoji="0" lang="ru-RU" sz="1200" b="0" i="0" u="none" strike="noStrike" cap="none" normalizeH="0" baseline="0" dirty="0" smtClean="0">
                          <a:ln>
                            <a:noFill/>
                          </a:ln>
                          <a:solidFill>
                            <a:schemeClr val="tx1"/>
                          </a:solidFill>
                          <a:effectLst/>
                          <a:latin typeface="Arial" charset="0"/>
                        </a:rPr>
                        <a:t>702,0</a:t>
                      </a:r>
                    </a:p>
                  </a:txBody>
                  <a:tcPr marL="0" marR="0" marT="0"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chemeClr val="accent3">
                        <a:lumMod val="60000"/>
                        <a:lumOff val="40000"/>
                      </a:schemeClr>
                    </a:solidFill>
                  </a:tcPr>
                </a:tc>
              </a:tr>
            </a:tbl>
          </a:graphicData>
        </a:graphic>
      </p:graphicFrame>
      <p:sp>
        <p:nvSpPr>
          <p:cNvPr id="60" name="Прямоугольник 59"/>
          <p:cNvSpPr/>
          <p:nvPr/>
        </p:nvSpPr>
        <p:spPr>
          <a:xfrm>
            <a:off x="1219200" y="0"/>
            <a:ext cx="7086600" cy="762000"/>
          </a:xfrm>
          <a:prstGeom prst="rect">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dirty="0">
                <a:solidFill>
                  <a:schemeClr val="tx1">
                    <a:lumMod val="85000"/>
                    <a:lumOff val="15000"/>
                  </a:schemeClr>
                </a:solidFill>
              </a:rPr>
              <a:t>Структура доходов бюджета муниципального района на </a:t>
            </a:r>
            <a:r>
              <a:rPr lang="ru-RU" dirty="0" smtClean="0">
                <a:solidFill>
                  <a:schemeClr val="tx1">
                    <a:lumMod val="85000"/>
                    <a:lumOff val="15000"/>
                  </a:schemeClr>
                </a:solidFill>
              </a:rPr>
              <a:t>2022 </a:t>
            </a:r>
            <a:r>
              <a:rPr lang="ru-RU" dirty="0">
                <a:solidFill>
                  <a:schemeClr val="tx1">
                    <a:lumMod val="85000"/>
                    <a:lumOff val="15000"/>
                  </a:schemeClr>
                </a:solidFill>
              </a:rPr>
              <a:t>год</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descr="D:\index_img.png"/>
          <p:cNvPicPr>
            <a:picLocks noChangeAspect="1" noChangeArrowheads="1"/>
          </p:cNvPicPr>
          <p:nvPr/>
        </p:nvPicPr>
        <p:blipFill>
          <a:blip r:embed="rId2" cstate="print"/>
          <a:srcRect/>
          <a:stretch>
            <a:fillRect/>
          </a:stretch>
        </p:blipFill>
        <p:spPr bwMode="auto">
          <a:xfrm>
            <a:off x="3048000" y="2667000"/>
            <a:ext cx="2590800" cy="1676399"/>
          </a:xfrm>
          <a:prstGeom prst="rect">
            <a:avLst/>
          </a:prstGeom>
          <a:gradFill>
            <a:gsLst>
              <a:gs pos="0">
                <a:schemeClr val="tx1">
                  <a:lumMod val="75000"/>
                  <a:lumOff val="25000"/>
                </a:schemeClr>
              </a:gs>
              <a:gs pos="45000">
                <a:schemeClr val="tx1">
                  <a:lumMod val="50000"/>
                  <a:lumOff val="50000"/>
                </a:schemeClr>
              </a:gs>
              <a:gs pos="70000">
                <a:schemeClr val="tx1">
                  <a:lumMod val="65000"/>
                  <a:lumOff val="35000"/>
                </a:schemeClr>
              </a:gs>
              <a:gs pos="100000">
                <a:schemeClr val="bg1"/>
              </a:gs>
            </a:gsLst>
            <a:path path="shape">
              <a:fillToRect l="50000" t="50000" r="50000" b="50000"/>
            </a:path>
          </a:gradFill>
          <a:scene3d>
            <a:camera prst="orthographicFront"/>
            <a:lightRig rig="threePt" dir="t"/>
          </a:scene3d>
          <a:sp3d>
            <a:bevelT prst="angle"/>
          </a:sp3d>
        </p:spPr>
      </p:pic>
      <p:sp>
        <p:nvSpPr>
          <p:cNvPr id="2" name="Прямоугольник 1"/>
          <p:cNvSpPr/>
          <p:nvPr/>
        </p:nvSpPr>
        <p:spPr>
          <a:xfrm>
            <a:off x="1143000" y="0"/>
            <a:ext cx="7086600" cy="914400"/>
          </a:xfrm>
          <a:prstGeom prst="rect">
            <a:avLst/>
          </a:prstGeom>
          <a:gradFill>
            <a:gsLst>
              <a:gs pos="0">
                <a:srgbClr val="FFFF00"/>
              </a:gs>
              <a:gs pos="45000">
                <a:schemeClr val="accent3">
                  <a:lumMod val="75000"/>
                </a:schemeClr>
              </a:gs>
              <a:gs pos="70000">
                <a:schemeClr val="accent4">
                  <a:lumMod val="60000"/>
                  <a:lumOff val="40000"/>
                </a:schemeClr>
              </a:gs>
              <a:gs pos="100000">
                <a:schemeClr val="accent6">
                  <a:lumMod val="75000"/>
                </a:schemeClr>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sz="2800" dirty="0">
                <a:solidFill>
                  <a:srgbClr val="0070C0"/>
                </a:solidFill>
              </a:rPr>
              <a:t>Гражданин- его участие в бюджетном процессе</a:t>
            </a:r>
          </a:p>
        </p:txBody>
      </p:sp>
      <p:sp>
        <p:nvSpPr>
          <p:cNvPr id="3" name="Прямоугольник 2"/>
          <p:cNvSpPr/>
          <p:nvPr/>
        </p:nvSpPr>
        <p:spPr>
          <a:xfrm>
            <a:off x="457200" y="990600"/>
            <a:ext cx="8458200" cy="2286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r>
              <a:rPr lang="ru-RU" dirty="0">
                <a:solidFill>
                  <a:srgbClr val="00B050"/>
                </a:solidFill>
              </a:rPr>
              <a:t>Гражданин- помогает формировать доходную часть бюджета</a:t>
            </a:r>
          </a:p>
        </p:txBody>
      </p:sp>
      <p:sp>
        <p:nvSpPr>
          <p:cNvPr id="4" name="Блок-схема: альтернативный процесс 3"/>
          <p:cNvSpPr/>
          <p:nvPr/>
        </p:nvSpPr>
        <p:spPr>
          <a:xfrm>
            <a:off x="1905000" y="1219200"/>
            <a:ext cx="6324600" cy="838200"/>
          </a:xfrm>
          <a:prstGeom prst="flowChartAlternateProcess">
            <a:avLst/>
          </a:prstGeom>
          <a:blipFill>
            <a:blip r:embed="rId3" cstate="print"/>
            <a:stretch>
              <a:fillRect/>
            </a:stretch>
          </a:blip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dirty="0"/>
          </a:p>
        </p:txBody>
      </p:sp>
      <p:sp>
        <p:nvSpPr>
          <p:cNvPr id="5" name="Прямоугольник 4"/>
          <p:cNvSpPr/>
          <p:nvPr/>
        </p:nvSpPr>
        <p:spPr>
          <a:xfrm>
            <a:off x="2590800" y="1219200"/>
            <a:ext cx="3048000" cy="685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dirty="0"/>
              <a:t>Гражданин как налогоплательщик</a:t>
            </a:r>
          </a:p>
        </p:txBody>
      </p:sp>
      <p:sp>
        <p:nvSpPr>
          <p:cNvPr id="7" name="Стрелка вниз 6"/>
          <p:cNvSpPr/>
          <p:nvPr/>
        </p:nvSpPr>
        <p:spPr>
          <a:xfrm>
            <a:off x="3733800" y="2057400"/>
            <a:ext cx="1219200" cy="609600"/>
          </a:xfrm>
          <a:prstGeom prst="downArrow">
            <a:avLst/>
          </a:prstGeom>
          <a:gradFill>
            <a:gsLst>
              <a:gs pos="0">
                <a:schemeClr val="tx1">
                  <a:lumMod val="75000"/>
                  <a:lumOff val="25000"/>
                </a:schemeClr>
              </a:gs>
              <a:gs pos="45000">
                <a:schemeClr val="tx1">
                  <a:lumMod val="50000"/>
                  <a:lumOff val="50000"/>
                </a:schemeClr>
              </a:gs>
              <a:gs pos="70000">
                <a:schemeClr val="tx1">
                  <a:lumMod val="65000"/>
                  <a:lumOff val="35000"/>
                </a:schemeClr>
              </a:gs>
              <a:gs pos="100000">
                <a:schemeClr val="bg1"/>
              </a:gs>
            </a:gsLst>
            <a:path path="shape">
              <a:fillToRect l="50000" t="50000" r="50000" b="50000"/>
            </a:path>
          </a:gra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sp>
        <p:nvSpPr>
          <p:cNvPr id="12" name="Прямоугольник 11"/>
          <p:cNvSpPr/>
          <p:nvPr/>
        </p:nvSpPr>
        <p:spPr>
          <a:xfrm>
            <a:off x="3429000" y="3124200"/>
            <a:ext cx="1905000" cy="762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sz="3500" b="1" dirty="0">
                <a:solidFill>
                  <a:srgbClr val="00B0F0"/>
                </a:solidFill>
              </a:rPr>
              <a:t>Бюджет</a:t>
            </a:r>
          </a:p>
        </p:txBody>
      </p:sp>
      <p:sp>
        <p:nvSpPr>
          <p:cNvPr id="14" name="Блок-схема: альтернативный процесс 13"/>
          <p:cNvSpPr/>
          <p:nvPr/>
        </p:nvSpPr>
        <p:spPr>
          <a:xfrm>
            <a:off x="1905000" y="4343400"/>
            <a:ext cx="6324600" cy="838200"/>
          </a:xfrm>
          <a:prstGeom prst="flowChartAlternateProcess">
            <a:avLst/>
          </a:prstGeom>
          <a:blipFill dpi="0" rotWithShape="1">
            <a:blip r:embed="rId3" cstate="print"/>
            <a:srcRect/>
            <a:stretch>
              <a:fillRect/>
            </a:stretch>
          </a:blip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dirty="0"/>
          </a:p>
        </p:txBody>
      </p:sp>
      <p:sp>
        <p:nvSpPr>
          <p:cNvPr id="15" name="Прямоугольник 14"/>
          <p:cNvSpPr/>
          <p:nvPr/>
        </p:nvSpPr>
        <p:spPr>
          <a:xfrm>
            <a:off x="2819400" y="4343400"/>
            <a:ext cx="3048000" cy="685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dirty="0"/>
              <a:t>Гражданин как получатель социальных гарантий</a:t>
            </a:r>
          </a:p>
        </p:txBody>
      </p:sp>
      <p:sp>
        <p:nvSpPr>
          <p:cNvPr id="18" name="Стрелка вниз 17"/>
          <p:cNvSpPr/>
          <p:nvPr/>
        </p:nvSpPr>
        <p:spPr>
          <a:xfrm>
            <a:off x="3886200" y="5181600"/>
            <a:ext cx="1219200" cy="609600"/>
          </a:xfrm>
          <a:prstGeom prst="downArrow">
            <a:avLst/>
          </a:prstGeom>
          <a:gradFill>
            <a:gsLst>
              <a:gs pos="0">
                <a:schemeClr val="tx1">
                  <a:lumMod val="75000"/>
                  <a:lumOff val="25000"/>
                </a:schemeClr>
              </a:gs>
              <a:gs pos="45000">
                <a:schemeClr val="tx1">
                  <a:lumMod val="50000"/>
                  <a:lumOff val="50000"/>
                </a:schemeClr>
              </a:gs>
              <a:gs pos="70000">
                <a:schemeClr val="tx1">
                  <a:lumMod val="65000"/>
                  <a:lumOff val="35000"/>
                </a:schemeClr>
              </a:gs>
              <a:gs pos="100000">
                <a:schemeClr val="bg1"/>
              </a:gs>
            </a:gsLst>
            <a:path path="shape">
              <a:fillToRect l="50000" t="50000" r="50000" b="50000"/>
            </a:path>
          </a:gra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sp>
        <p:nvSpPr>
          <p:cNvPr id="19" name="Прямоугольник 18"/>
          <p:cNvSpPr/>
          <p:nvPr/>
        </p:nvSpPr>
        <p:spPr>
          <a:xfrm>
            <a:off x="457200" y="5791200"/>
            <a:ext cx="8382000" cy="762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r>
              <a:rPr lang="ru-RU" dirty="0">
                <a:solidFill>
                  <a:srgbClr val="00B050"/>
                </a:solidFill>
              </a:rPr>
              <a:t>Гражданин получает социальные гарантии- расходная часть бюджета (образование, ЖКХ, культура, физическая культура и спорт, социальные льготы и другие направления социальных гарантий)</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29" name="object 2"/>
          <p:cNvSpPr>
            <a:spLocks noChangeArrowheads="1"/>
          </p:cNvSpPr>
          <p:nvPr/>
        </p:nvSpPr>
        <p:spPr bwMode="auto">
          <a:xfrm>
            <a:off x="2262188" y="0"/>
            <a:ext cx="4881562" cy="1198563"/>
          </a:xfrm>
          <a:prstGeom prst="rect">
            <a:avLst/>
          </a:prstGeom>
          <a:blipFill dpi="0" rotWithShape="1">
            <a:blip r:embed="rId2"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3730" name="object 3"/>
          <p:cNvSpPr>
            <a:spLocks noChangeArrowheads="1"/>
          </p:cNvSpPr>
          <p:nvPr/>
        </p:nvSpPr>
        <p:spPr bwMode="auto">
          <a:xfrm>
            <a:off x="3295650" y="1276350"/>
            <a:ext cx="2449513" cy="719138"/>
          </a:xfrm>
          <a:prstGeom prst="rect">
            <a:avLst/>
          </a:prstGeom>
          <a:blipFill dpi="0" rotWithShape="1">
            <a:blip r:embed="rId3"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3731" name="object 4"/>
          <p:cNvSpPr>
            <a:spLocks noChangeArrowheads="1"/>
          </p:cNvSpPr>
          <p:nvPr/>
        </p:nvSpPr>
        <p:spPr bwMode="auto">
          <a:xfrm>
            <a:off x="3781425" y="1292225"/>
            <a:ext cx="1476375" cy="631825"/>
          </a:xfrm>
          <a:prstGeom prst="rect">
            <a:avLst/>
          </a:prstGeom>
          <a:blipFill dpi="0" rotWithShape="1">
            <a:blip r:embed="rId4"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3732" name="object 5"/>
          <p:cNvSpPr>
            <a:spLocks noChangeArrowheads="1"/>
          </p:cNvSpPr>
          <p:nvPr/>
        </p:nvSpPr>
        <p:spPr bwMode="auto">
          <a:xfrm>
            <a:off x="3802063" y="1298575"/>
            <a:ext cx="1435100" cy="587375"/>
          </a:xfrm>
          <a:prstGeom prst="rect">
            <a:avLst/>
          </a:prstGeom>
          <a:blipFill dpi="0" rotWithShape="1">
            <a:blip r:embed="rId5"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3733" name="object 6"/>
          <p:cNvSpPr txBox="1">
            <a:spLocks noChangeArrowheads="1"/>
          </p:cNvSpPr>
          <p:nvPr/>
        </p:nvSpPr>
        <p:spPr bwMode="auto">
          <a:xfrm>
            <a:off x="3970338" y="1385888"/>
            <a:ext cx="1101725" cy="330200"/>
          </a:xfrm>
          <a:prstGeom prst="rect">
            <a:avLst/>
          </a:prstGeom>
          <a:noFill/>
          <a:ln w="9525">
            <a:noFill/>
            <a:miter lim="800000"/>
            <a:headEnd/>
            <a:tailEnd/>
          </a:ln>
        </p:spPr>
        <p:txBody>
          <a:bodyPr lIns="0" tIns="0" rIns="0" bIns="0">
            <a:spAutoFit/>
          </a:bodyPr>
          <a:lstStyle/>
          <a:p>
            <a:pPr marL="12700"/>
            <a:r>
              <a:rPr lang="ru-RU" sz="2000" b="1">
                <a:solidFill>
                  <a:srgbClr val="FFFFFF"/>
                </a:solidFill>
                <a:latin typeface="Calibri" pitchFamily="34" charset="0"/>
              </a:rPr>
              <a:t>РАСХОДЫ</a:t>
            </a:r>
            <a:endParaRPr lang="ru-RU" sz="2000">
              <a:latin typeface="Calibri" pitchFamily="34" charset="0"/>
            </a:endParaRPr>
          </a:p>
        </p:txBody>
      </p:sp>
      <p:sp>
        <p:nvSpPr>
          <p:cNvPr id="73734" name="object 7"/>
          <p:cNvSpPr>
            <a:spLocks noChangeArrowheads="1"/>
          </p:cNvSpPr>
          <p:nvPr/>
        </p:nvSpPr>
        <p:spPr bwMode="auto">
          <a:xfrm>
            <a:off x="4856163" y="1292225"/>
            <a:ext cx="458787" cy="631825"/>
          </a:xfrm>
          <a:prstGeom prst="rect">
            <a:avLst/>
          </a:prstGeom>
          <a:blipFill dpi="0" rotWithShape="1">
            <a:blip r:embed="rId6"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3735" name="object 8"/>
          <p:cNvSpPr>
            <a:spLocks noChangeArrowheads="1"/>
          </p:cNvSpPr>
          <p:nvPr/>
        </p:nvSpPr>
        <p:spPr bwMode="auto">
          <a:xfrm>
            <a:off x="4876800" y="1298575"/>
            <a:ext cx="417513" cy="587375"/>
          </a:xfrm>
          <a:prstGeom prst="rect">
            <a:avLst/>
          </a:prstGeom>
          <a:blipFill dpi="0" rotWithShape="1">
            <a:blip r:embed="rId7"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3736" name="object 15"/>
          <p:cNvSpPr>
            <a:spLocks noChangeArrowheads="1"/>
          </p:cNvSpPr>
          <p:nvPr/>
        </p:nvSpPr>
        <p:spPr bwMode="auto">
          <a:xfrm>
            <a:off x="8451850" y="3362325"/>
            <a:ext cx="460375" cy="630238"/>
          </a:xfrm>
          <a:prstGeom prst="rect">
            <a:avLst/>
          </a:prstGeom>
          <a:blipFill dpi="0" rotWithShape="1">
            <a:blip r:embed="rId6"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3737" name="object 16"/>
          <p:cNvSpPr>
            <a:spLocks noChangeArrowheads="1"/>
          </p:cNvSpPr>
          <p:nvPr/>
        </p:nvSpPr>
        <p:spPr bwMode="auto">
          <a:xfrm>
            <a:off x="8474075" y="3368675"/>
            <a:ext cx="417513" cy="587375"/>
          </a:xfrm>
          <a:prstGeom prst="rect">
            <a:avLst/>
          </a:prstGeom>
          <a:blipFill dpi="0" rotWithShape="1">
            <a:blip r:embed="rId7"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3738" name="object 17"/>
          <p:cNvSpPr>
            <a:spLocks noChangeArrowheads="1"/>
          </p:cNvSpPr>
          <p:nvPr/>
        </p:nvSpPr>
        <p:spPr bwMode="auto">
          <a:xfrm>
            <a:off x="6929438" y="2819400"/>
            <a:ext cx="2214562" cy="1404938"/>
          </a:xfrm>
          <a:prstGeom prst="rect">
            <a:avLst/>
          </a:prstGeom>
          <a:blipFill dpi="0" rotWithShape="1">
            <a:blip r:embed="rId8"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3739" name="object 22"/>
          <p:cNvSpPr txBox="1">
            <a:spLocks noChangeArrowheads="1"/>
          </p:cNvSpPr>
          <p:nvPr/>
        </p:nvSpPr>
        <p:spPr bwMode="auto">
          <a:xfrm>
            <a:off x="7315200" y="3124200"/>
            <a:ext cx="1527175" cy="635000"/>
          </a:xfrm>
          <a:prstGeom prst="rect">
            <a:avLst/>
          </a:prstGeom>
          <a:noFill/>
          <a:ln w="9525">
            <a:noFill/>
            <a:miter lim="800000"/>
            <a:headEnd/>
            <a:tailEnd/>
          </a:ln>
        </p:spPr>
        <p:txBody>
          <a:bodyPr lIns="0" tIns="0" rIns="0" bIns="0">
            <a:spAutoFit/>
          </a:bodyPr>
          <a:lstStyle/>
          <a:p>
            <a:pPr algn="ctr"/>
            <a:r>
              <a:rPr lang="ru-RU" sz="2000" b="1">
                <a:solidFill>
                  <a:srgbClr val="FFFFFF"/>
                </a:solidFill>
                <a:latin typeface="Calibri" pitchFamily="34" charset="0"/>
              </a:rPr>
              <a:t>По функциям</a:t>
            </a:r>
            <a:endParaRPr lang="ru-RU" sz="2000">
              <a:latin typeface="Calibri" pitchFamily="34" charset="0"/>
            </a:endParaRPr>
          </a:p>
          <a:p>
            <a:pPr algn="ctr"/>
            <a:r>
              <a:rPr lang="ru-RU" sz="2000" b="1">
                <a:solidFill>
                  <a:srgbClr val="FFFFFF"/>
                </a:solidFill>
                <a:latin typeface="Calibri" pitchFamily="34" charset="0"/>
              </a:rPr>
              <a:t>государства</a:t>
            </a:r>
            <a:endParaRPr lang="ru-RU" sz="2000">
              <a:latin typeface="Calibri" pitchFamily="34" charset="0"/>
            </a:endParaRPr>
          </a:p>
        </p:txBody>
      </p:sp>
      <p:sp>
        <p:nvSpPr>
          <p:cNvPr id="73740" name="object 23"/>
          <p:cNvSpPr>
            <a:spLocks noChangeArrowheads="1"/>
          </p:cNvSpPr>
          <p:nvPr/>
        </p:nvSpPr>
        <p:spPr bwMode="auto">
          <a:xfrm>
            <a:off x="6197600" y="3362325"/>
            <a:ext cx="460375" cy="630238"/>
          </a:xfrm>
          <a:prstGeom prst="rect">
            <a:avLst/>
          </a:prstGeom>
          <a:blipFill dpi="0" rotWithShape="1">
            <a:blip r:embed="rId6"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3741" name="object 24"/>
          <p:cNvSpPr>
            <a:spLocks noChangeArrowheads="1"/>
          </p:cNvSpPr>
          <p:nvPr/>
        </p:nvSpPr>
        <p:spPr bwMode="auto">
          <a:xfrm>
            <a:off x="6219825" y="3368675"/>
            <a:ext cx="417513" cy="587375"/>
          </a:xfrm>
          <a:prstGeom prst="rect">
            <a:avLst/>
          </a:prstGeom>
          <a:blipFill dpi="0" rotWithShape="1">
            <a:blip r:embed="rId7"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3742" name="object 25"/>
          <p:cNvSpPr>
            <a:spLocks noChangeArrowheads="1"/>
          </p:cNvSpPr>
          <p:nvPr/>
        </p:nvSpPr>
        <p:spPr bwMode="auto">
          <a:xfrm>
            <a:off x="3276600" y="2819400"/>
            <a:ext cx="2492375" cy="1404938"/>
          </a:xfrm>
          <a:prstGeom prst="rect">
            <a:avLst/>
          </a:prstGeom>
          <a:blipFill dpi="0" rotWithShape="1">
            <a:blip r:embed="rId9"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3743" name="object 30"/>
          <p:cNvSpPr txBox="1">
            <a:spLocks noChangeArrowheads="1"/>
          </p:cNvSpPr>
          <p:nvPr/>
        </p:nvSpPr>
        <p:spPr bwMode="auto">
          <a:xfrm>
            <a:off x="3505200" y="2971800"/>
            <a:ext cx="1905000" cy="923925"/>
          </a:xfrm>
          <a:prstGeom prst="rect">
            <a:avLst/>
          </a:prstGeom>
          <a:noFill/>
          <a:ln w="9525">
            <a:noFill/>
            <a:miter lim="800000"/>
            <a:headEnd/>
            <a:tailEnd/>
          </a:ln>
        </p:spPr>
        <p:txBody>
          <a:bodyPr lIns="0" tIns="0" rIns="0" bIns="0">
            <a:spAutoFit/>
          </a:bodyPr>
          <a:lstStyle/>
          <a:p>
            <a:pPr algn="ctr"/>
            <a:r>
              <a:rPr lang="ru-RU" sz="2000" b="1">
                <a:solidFill>
                  <a:srgbClr val="FFFFFF"/>
                </a:solidFill>
                <a:latin typeface="Calibri" pitchFamily="34" charset="0"/>
              </a:rPr>
              <a:t>По муниципальным программам</a:t>
            </a:r>
            <a:endParaRPr lang="ru-RU" sz="2000">
              <a:latin typeface="Calibri" pitchFamily="34" charset="0"/>
            </a:endParaRPr>
          </a:p>
        </p:txBody>
      </p:sp>
      <p:sp>
        <p:nvSpPr>
          <p:cNvPr id="73744" name="object 31"/>
          <p:cNvSpPr>
            <a:spLocks noChangeArrowheads="1"/>
          </p:cNvSpPr>
          <p:nvPr/>
        </p:nvSpPr>
        <p:spPr bwMode="auto">
          <a:xfrm>
            <a:off x="4103688" y="3362325"/>
            <a:ext cx="460375" cy="630238"/>
          </a:xfrm>
          <a:prstGeom prst="rect">
            <a:avLst/>
          </a:prstGeom>
          <a:blipFill dpi="0" rotWithShape="1">
            <a:blip r:embed="rId6"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3745" name="object 32"/>
          <p:cNvSpPr>
            <a:spLocks noChangeArrowheads="1"/>
          </p:cNvSpPr>
          <p:nvPr/>
        </p:nvSpPr>
        <p:spPr bwMode="auto">
          <a:xfrm>
            <a:off x="4125913" y="3368675"/>
            <a:ext cx="417512" cy="587375"/>
          </a:xfrm>
          <a:prstGeom prst="rect">
            <a:avLst/>
          </a:prstGeom>
          <a:blipFill dpi="0" rotWithShape="1">
            <a:blip r:embed="rId7"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3746" name="object 33"/>
          <p:cNvSpPr>
            <a:spLocks noChangeArrowheads="1"/>
          </p:cNvSpPr>
          <p:nvPr/>
        </p:nvSpPr>
        <p:spPr bwMode="auto">
          <a:xfrm>
            <a:off x="0" y="2819400"/>
            <a:ext cx="2201863" cy="1404938"/>
          </a:xfrm>
          <a:prstGeom prst="rect">
            <a:avLst/>
          </a:prstGeom>
          <a:blipFill dpi="0" rotWithShape="1">
            <a:blip r:embed="rId10"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3747" name="object 40"/>
          <p:cNvSpPr txBox="1">
            <a:spLocks noChangeArrowheads="1"/>
          </p:cNvSpPr>
          <p:nvPr/>
        </p:nvSpPr>
        <p:spPr bwMode="auto">
          <a:xfrm>
            <a:off x="381000" y="3048000"/>
            <a:ext cx="1470025" cy="939800"/>
          </a:xfrm>
          <a:prstGeom prst="rect">
            <a:avLst/>
          </a:prstGeom>
          <a:noFill/>
          <a:ln w="9525">
            <a:noFill/>
            <a:miter lim="800000"/>
            <a:headEnd/>
            <a:tailEnd/>
          </a:ln>
        </p:spPr>
        <p:txBody>
          <a:bodyPr lIns="0" tIns="0" rIns="0" bIns="0">
            <a:spAutoFit/>
          </a:bodyPr>
          <a:lstStyle/>
          <a:p>
            <a:pPr marL="12700" algn="ctr"/>
            <a:r>
              <a:rPr lang="ru-RU" sz="2000" b="1">
                <a:solidFill>
                  <a:srgbClr val="FFFFFF"/>
                </a:solidFill>
                <a:latin typeface="Calibri" pitchFamily="34" charset="0"/>
              </a:rPr>
              <a:t>По типам расходных обязательств</a:t>
            </a:r>
            <a:endParaRPr lang="ru-RU" sz="2000">
              <a:latin typeface="Calibri" pitchFamily="34" charset="0"/>
            </a:endParaRPr>
          </a:p>
        </p:txBody>
      </p:sp>
      <p:sp>
        <p:nvSpPr>
          <p:cNvPr id="73748" name="object 41"/>
          <p:cNvSpPr>
            <a:spLocks noChangeArrowheads="1"/>
          </p:cNvSpPr>
          <p:nvPr/>
        </p:nvSpPr>
        <p:spPr bwMode="auto">
          <a:xfrm>
            <a:off x="1616075" y="3514725"/>
            <a:ext cx="460375" cy="630238"/>
          </a:xfrm>
          <a:prstGeom prst="rect">
            <a:avLst/>
          </a:prstGeom>
          <a:blipFill dpi="0" rotWithShape="1">
            <a:blip r:embed="rId6"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3749" name="object 42"/>
          <p:cNvSpPr>
            <a:spLocks noChangeArrowheads="1"/>
          </p:cNvSpPr>
          <p:nvPr/>
        </p:nvSpPr>
        <p:spPr bwMode="auto">
          <a:xfrm>
            <a:off x="1636713" y="3521075"/>
            <a:ext cx="417512" cy="587375"/>
          </a:xfrm>
          <a:prstGeom prst="rect">
            <a:avLst/>
          </a:prstGeom>
          <a:blipFill dpi="0" rotWithShape="1">
            <a:blip r:embed="rId7"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3750" name="object 43"/>
          <p:cNvSpPr>
            <a:spLocks/>
          </p:cNvSpPr>
          <p:nvPr/>
        </p:nvSpPr>
        <p:spPr bwMode="auto">
          <a:xfrm>
            <a:off x="4519613" y="1787525"/>
            <a:ext cx="2566987" cy="577850"/>
          </a:xfrm>
          <a:custGeom>
            <a:avLst/>
            <a:gdLst>
              <a:gd name="T0" fmla="*/ 2571096 w 2566670"/>
              <a:gd name="T1" fmla="*/ 561592 h 579120"/>
              <a:gd name="T2" fmla="*/ 2571096 w 2566670"/>
              <a:gd name="T3" fmla="*/ 280796 h 579120"/>
              <a:gd name="T4" fmla="*/ 0 w 2566670"/>
              <a:gd name="T5" fmla="*/ 280796 h 579120"/>
              <a:gd name="T6" fmla="*/ 0 w 2566670"/>
              <a:gd name="T7" fmla="*/ 0 h 579120"/>
              <a:gd name="T8" fmla="*/ 0 60000 65536"/>
              <a:gd name="T9" fmla="*/ 0 60000 65536"/>
              <a:gd name="T10" fmla="*/ 0 60000 65536"/>
              <a:gd name="T11" fmla="*/ 0 60000 65536"/>
              <a:gd name="T12" fmla="*/ 0 w 2566670"/>
              <a:gd name="T13" fmla="*/ 0 h 579120"/>
              <a:gd name="T14" fmla="*/ 2566670 w 2566670"/>
              <a:gd name="T15" fmla="*/ 579120 h 579120"/>
            </a:gdLst>
            <a:ahLst/>
            <a:cxnLst>
              <a:cxn ang="T8">
                <a:pos x="T0" y="T1"/>
              </a:cxn>
              <a:cxn ang="T9">
                <a:pos x="T2" y="T3"/>
              </a:cxn>
              <a:cxn ang="T10">
                <a:pos x="T4" y="T5"/>
              </a:cxn>
              <a:cxn ang="T11">
                <a:pos x="T6" y="T7"/>
              </a:cxn>
            </a:cxnLst>
            <a:rect l="T12" t="T13" r="T14" b="T15"/>
            <a:pathLst>
              <a:path w="2566670" h="579120">
                <a:moveTo>
                  <a:pt x="2566670" y="579120"/>
                </a:moveTo>
                <a:lnTo>
                  <a:pt x="2566670" y="289560"/>
                </a:lnTo>
                <a:lnTo>
                  <a:pt x="0" y="289560"/>
                </a:lnTo>
                <a:lnTo>
                  <a:pt x="0" y="0"/>
                </a:lnTo>
              </a:path>
            </a:pathLst>
          </a:custGeom>
          <a:noFill/>
          <a:ln w="9525">
            <a:solidFill>
              <a:srgbClr val="000000"/>
            </a:solidFill>
            <a:round/>
            <a:headEnd/>
            <a:tailEnd/>
          </a:ln>
        </p:spPr>
        <p:txBody>
          <a:bodyPr lIns="0" tIns="0" rIns="0" bIns="0">
            <a:spAutoFit/>
          </a:bodyPr>
          <a:lstStyle/>
          <a:p>
            <a:endParaRPr lang="ru-RU"/>
          </a:p>
        </p:txBody>
      </p:sp>
      <p:sp>
        <p:nvSpPr>
          <p:cNvPr id="73751" name="object 44"/>
          <p:cNvSpPr>
            <a:spLocks/>
          </p:cNvSpPr>
          <p:nvPr/>
        </p:nvSpPr>
        <p:spPr bwMode="auto">
          <a:xfrm>
            <a:off x="7086600" y="2365375"/>
            <a:ext cx="890588" cy="474663"/>
          </a:xfrm>
          <a:custGeom>
            <a:avLst/>
            <a:gdLst>
              <a:gd name="T0" fmla="*/ 0 w 890397"/>
              <a:gd name="T1" fmla="*/ 0 h 473963"/>
              <a:gd name="T2" fmla="*/ 893072 w 890397"/>
              <a:gd name="T3" fmla="*/ 0 h 473963"/>
              <a:gd name="T4" fmla="*/ 893072 w 890397"/>
              <a:gd name="T5" fmla="*/ 483856 h 473963"/>
              <a:gd name="T6" fmla="*/ 0 60000 65536"/>
              <a:gd name="T7" fmla="*/ 0 60000 65536"/>
              <a:gd name="T8" fmla="*/ 0 60000 65536"/>
              <a:gd name="T9" fmla="*/ 0 w 890397"/>
              <a:gd name="T10" fmla="*/ 0 h 473963"/>
              <a:gd name="T11" fmla="*/ 890397 w 890397"/>
              <a:gd name="T12" fmla="*/ 473963 h 473963"/>
            </a:gdLst>
            <a:ahLst/>
            <a:cxnLst>
              <a:cxn ang="T6">
                <a:pos x="T0" y="T1"/>
              </a:cxn>
              <a:cxn ang="T7">
                <a:pos x="T2" y="T3"/>
              </a:cxn>
              <a:cxn ang="T8">
                <a:pos x="T4" y="T5"/>
              </a:cxn>
            </a:cxnLst>
            <a:rect l="T9" t="T10" r="T11" b="T12"/>
            <a:pathLst>
              <a:path w="890397" h="473963">
                <a:moveTo>
                  <a:pt x="0" y="0"/>
                </a:moveTo>
                <a:lnTo>
                  <a:pt x="890397" y="0"/>
                </a:lnTo>
                <a:lnTo>
                  <a:pt x="890397" y="473963"/>
                </a:lnTo>
              </a:path>
            </a:pathLst>
          </a:custGeom>
          <a:noFill/>
          <a:ln w="9525">
            <a:solidFill>
              <a:srgbClr val="000000"/>
            </a:solidFill>
            <a:round/>
            <a:headEnd/>
            <a:tailEnd/>
          </a:ln>
        </p:spPr>
        <p:txBody>
          <a:bodyPr lIns="0" tIns="0" rIns="0" bIns="0">
            <a:spAutoFit/>
          </a:bodyPr>
          <a:lstStyle/>
          <a:p>
            <a:endParaRPr lang="ru-RU"/>
          </a:p>
        </p:txBody>
      </p:sp>
      <p:sp>
        <p:nvSpPr>
          <p:cNvPr id="73752" name="object 45"/>
          <p:cNvSpPr>
            <a:spLocks/>
          </p:cNvSpPr>
          <p:nvPr/>
        </p:nvSpPr>
        <p:spPr bwMode="auto">
          <a:xfrm>
            <a:off x="1095375" y="2374900"/>
            <a:ext cx="909638" cy="465138"/>
          </a:xfrm>
          <a:custGeom>
            <a:avLst/>
            <a:gdLst>
              <a:gd name="T0" fmla="*/ 896059 w 910691"/>
              <a:gd name="T1" fmla="*/ 0 h 465582"/>
              <a:gd name="T2" fmla="*/ 0 w 910691"/>
              <a:gd name="T3" fmla="*/ 0 h 465582"/>
              <a:gd name="T4" fmla="*/ 0 w 910691"/>
              <a:gd name="T5" fmla="*/ 459404 h 465582"/>
              <a:gd name="T6" fmla="*/ 0 60000 65536"/>
              <a:gd name="T7" fmla="*/ 0 60000 65536"/>
              <a:gd name="T8" fmla="*/ 0 60000 65536"/>
              <a:gd name="T9" fmla="*/ 0 w 910691"/>
              <a:gd name="T10" fmla="*/ 0 h 465582"/>
              <a:gd name="T11" fmla="*/ 910691 w 910691"/>
              <a:gd name="T12" fmla="*/ 465582 h 465582"/>
            </a:gdLst>
            <a:ahLst/>
            <a:cxnLst>
              <a:cxn ang="T6">
                <a:pos x="T0" y="T1"/>
              </a:cxn>
              <a:cxn ang="T7">
                <a:pos x="T2" y="T3"/>
              </a:cxn>
              <a:cxn ang="T8">
                <a:pos x="T4" y="T5"/>
              </a:cxn>
            </a:cxnLst>
            <a:rect l="T9" t="T10" r="T11" b="T12"/>
            <a:pathLst>
              <a:path w="910691" h="465582">
                <a:moveTo>
                  <a:pt x="910691" y="0"/>
                </a:moveTo>
                <a:lnTo>
                  <a:pt x="0" y="0"/>
                </a:lnTo>
                <a:lnTo>
                  <a:pt x="0" y="465582"/>
                </a:lnTo>
              </a:path>
            </a:pathLst>
          </a:custGeom>
          <a:noFill/>
          <a:ln w="9525">
            <a:solidFill>
              <a:srgbClr val="000000"/>
            </a:solidFill>
            <a:round/>
            <a:headEnd/>
            <a:tailEnd/>
          </a:ln>
        </p:spPr>
        <p:txBody>
          <a:bodyPr lIns="0" tIns="0" rIns="0" bIns="0">
            <a:spAutoFit/>
          </a:bodyPr>
          <a:lstStyle/>
          <a:p>
            <a:endParaRPr lang="ru-RU"/>
          </a:p>
        </p:txBody>
      </p:sp>
      <p:sp>
        <p:nvSpPr>
          <p:cNvPr id="73753" name="object 48"/>
          <p:cNvSpPr>
            <a:spLocks noChangeArrowheads="1"/>
          </p:cNvSpPr>
          <p:nvPr/>
        </p:nvSpPr>
        <p:spPr bwMode="auto">
          <a:xfrm>
            <a:off x="612775" y="5149850"/>
            <a:ext cx="3540125" cy="361950"/>
          </a:xfrm>
          <a:prstGeom prst="rect">
            <a:avLst/>
          </a:prstGeom>
          <a:blipFill dpi="0" rotWithShape="1">
            <a:blip r:embed="rId11"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3754" name="object 49"/>
          <p:cNvSpPr>
            <a:spLocks noChangeArrowheads="1"/>
          </p:cNvSpPr>
          <p:nvPr/>
        </p:nvSpPr>
        <p:spPr bwMode="auto">
          <a:xfrm>
            <a:off x="306388" y="4872038"/>
            <a:ext cx="4251325" cy="963612"/>
          </a:xfrm>
          <a:prstGeom prst="rect">
            <a:avLst/>
          </a:prstGeom>
          <a:blipFill dpi="0" rotWithShape="1">
            <a:blip r:embed="rId12"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3755" name="object 50"/>
          <p:cNvSpPr>
            <a:spLocks noChangeArrowheads="1"/>
          </p:cNvSpPr>
          <p:nvPr/>
        </p:nvSpPr>
        <p:spPr bwMode="auto">
          <a:xfrm>
            <a:off x="4279900" y="5289550"/>
            <a:ext cx="231775" cy="46038"/>
          </a:xfrm>
          <a:prstGeom prst="rect">
            <a:avLst/>
          </a:prstGeom>
          <a:blipFill dpi="0" rotWithShape="1">
            <a:blip r:embed="rId13"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3756" name="object 51"/>
          <p:cNvSpPr>
            <a:spLocks noChangeArrowheads="1"/>
          </p:cNvSpPr>
          <p:nvPr/>
        </p:nvSpPr>
        <p:spPr bwMode="auto">
          <a:xfrm>
            <a:off x="4006850" y="4872038"/>
            <a:ext cx="777875" cy="963612"/>
          </a:xfrm>
          <a:prstGeom prst="rect">
            <a:avLst/>
          </a:prstGeom>
          <a:blipFill dpi="0" rotWithShape="1">
            <a:blip r:embed="rId14"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3757" name="object 52"/>
          <p:cNvSpPr>
            <a:spLocks noChangeArrowheads="1"/>
          </p:cNvSpPr>
          <p:nvPr/>
        </p:nvSpPr>
        <p:spPr bwMode="auto">
          <a:xfrm>
            <a:off x="4233863" y="4872038"/>
            <a:ext cx="654050" cy="963612"/>
          </a:xfrm>
          <a:prstGeom prst="rect">
            <a:avLst/>
          </a:prstGeom>
          <a:blipFill dpi="0" rotWithShape="1">
            <a:blip r:embed="rId15"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3758" name="object 53"/>
          <p:cNvSpPr>
            <a:spLocks noChangeArrowheads="1"/>
          </p:cNvSpPr>
          <p:nvPr/>
        </p:nvSpPr>
        <p:spPr bwMode="auto">
          <a:xfrm>
            <a:off x="4625975" y="5219700"/>
            <a:ext cx="3989388" cy="223838"/>
          </a:xfrm>
          <a:prstGeom prst="rect">
            <a:avLst/>
          </a:prstGeom>
          <a:blipFill dpi="0" rotWithShape="1">
            <a:blip r:embed="rId16"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3759" name="object 54"/>
          <p:cNvSpPr>
            <a:spLocks noChangeArrowheads="1"/>
          </p:cNvSpPr>
          <p:nvPr/>
        </p:nvSpPr>
        <p:spPr bwMode="auto">
          <a:xfrm>
            <a:off x="4335463" y="4872038"/>
            <a:ext cx="4675187" cy="963612"/>
          </a:xfrm>
          <a:prstGeom prst="rect">
            <a:avLst/>
          </a:prstGeom>
          <a:blipFill dpi="0" rotWithShape="1">
            <a:blip r:embed="rId17"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3760" name="object 55"/>
          <p:cNvSpPr>
            <a:spLocks noChangeArrowheads="1"/>
          </p:cNvSpPr>
          <p:nvPr/>
        </p:nvSpPr>
        <p:spPr bwMode="auto">
          <a:xfrm>
            <a:off x="1428750" y="5767388"/>
            <a:ext cx="6359525" cy="301625"/>
          </a:xfrm>
          <a:prstGeom prst="rect">
            <a:avLst/>
          </a:prstGeom>
          <a:blipFill dpi="0" rotWithShape="1">
            <a:blip r:embed="rId18"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3761" name="object 56"/>
          <p:cNvSpPr>
            <a:spLocks noChangeArrowheads="1"/>
          </p:cNvSpPr>
          <p:nvPr/>
        </p:nvSpPr>
        <p:spPr bwMode="auto">
          <a:xfrm>
            <a:off x="1123950" y="5421313"/>
            <a:ext cx="6969125" cy="962025"/>
          </a:xfrm>
          <a:prstGeom prst="rect">
            <a:avLst/>
          </a:prstGeom>
          <a:blipFill dpi="0" rotWithShape="1">
            <a:blip r:embed="rId19"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3762" name="object 57"/>
          <p:cNvSpPr>
            <a:spLocks noChangeArrowheads="1"/>
          </p:cNvSpPr>
          <p:nvPr/>
        </p:nvSpPr>
        <p:spPr bwMode="auto">
          <a:xfrm>
            <a:off x="7540625" y="5421313"/>
            <a:ext cx="655638" cy="962025"/>
          </a:xfrm>
          <a:prstGeom prst="rect">
            <a:avLst/>
          </a:prstGeom>
          <a:blipFill dpi="0" rotWithShape="1">
            <a:blip r:embed="rId15"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3763" name="object 58"/>
          <p:cNvSpPr>
            <a:spLocks/>
          </p:cNvSpPr>
          <p:nvPr/>
        </p:nvSpPr>
        <p:spPr bwMode="auto">
          <a:xfrm>
            <a:off x="4519613" y="1787525"/>
            <a:ext cx="0" cy="1079500"/>
          </a:xfrm>
          <a:custGeom>
            <a:avLst/>
            <a:gdLst>
              <a:gd name="T0" fmla="*/ 0 h 579120"/>
              <a:gd name="T1" fmla="*/ 2147483647 h 579120"/>
              <a:gd name="T2" fmla="*/ 0 60000 65536"/>
              <a:gd name="T3" fmla="*/ 0 60000 65536"/>
              <a:gd name="T4" fmla="*/ 0 h 579120"/>
              <a:gd name="T5" fmla="*/ 579120 h 579120"/>
            </a:gdLst>
            <a:ahLst/>
            <a:cxnLst>
              <a:cxn ang="T2">
                <a:pos x="0" y="T0"/>
              </a:cxn>
              <a:cxn ang="T3">
                <a:pos x="0" y="T1"/>
              </a:cxn>
            </a:cxnLst>
            <a:rect l="0" t="T4" r="0" b="T5"/>
            <a:pathLst>
              <a:path h="579120">
                <a:moveTo>
                  <a:pt x="0" y="0"/>
                </a:moveTo>
                <a:lnTo>
                  <a:pt x="0" y="579120"/>
                </a:lnTo>
              </a:path>
            </a:pathLst>
          </a:custGeom>
          <a:noFill/>
          <a:ln w="9525">
            <a:solidFill>
              <a:srgbClr val="000000"/>
            </a:solidFill>
            <a:round/>
            <a:headEnd/>
            <a:tailEnd/>
          </a:ln>
        </p:spPr>
        <p:txBody>
          <a:bodyPr lIns="0" tIns="0" rIns="0" bIns="0">
            <a:spAutoFit/>
          </a:bodyPr>
          <a:lstStyle/>
          <a:p>
            <a:endParaRPr lang="ru-RU"/>
          </a:p>
        </p:txBody>
      </p:sp>
      <p:sp>
        <p:nvSpPr>
          <p:cNvPr id="73764" name="object 59"/>
          <p:cNvSpPr>
            <a:spLocks/>
          </p:cNvSpPr>
          <p:nvPr/>
        </p:nvSpPr>
        <p:spPr bwMode="auto">
          <a:xfrm>
            <a:off x="2005013" y="1787525"/>
            <a:ext cx="2514600" cy="577850"/>
          </a:xfrm>
          <a:custGeom>
            <a:avLst/>
            <a:gdLst>
              <a:gd name="T0" fmla="*/ 0 w 2514218"/>
              <a:gd name="T1" fmla="*/ 561592 h 579120"/>
              <a:gd name="T2" fmla="*/ 0 w 2514218"/>
              <a:gd name="T3" fmla="*/ 280796 h 579120"/>
              <a:gd name="T4" fmla="*/ 2519567 w 2514218"/>
              <a:gd name="T5" fmla="*/ 280796 h 579120"/>
              <a:gd name="T6" fmla="*/ 2519567 w 2514218"/>
              <a:gd name="T7" fmla="*/ 0 h 579120"/>
              <a:gd name="T8" fmla="*/ 0 60000 65536"/>
              <a:gd name="T9" fmla="*/ 0 60000 65536"/>
              <a:gd name="T10" fmla="*/ 0 60000 65536"/>
              <a:gd name="T11" fmla="*/ 0 60000 65536"/>
              <a:gd name="T12" fmla="*/ 0 w 2514218"/>
              <a:gd name="T13" fmla="*/ 0 h 579120"/>
              <a:gd name="T14" fmla="*/ 2514218 w 2514218"/>
              <a:gd name="T15" fmla="*/ 579120 h 579120"/>
            </a:gdLst>
            <a:ahLst/>
            <a:cxnLst>
              <a:cxn ang="T8">
                <a:pos x="T0" y="T1"/>
              </a:cxn>
              <a:cxn ang="T9">
                <a:pos x="T2" y="T3"/>
              </a:cxn>
              <a:cxn ang="T10">
                <a:pos x="T4" y="T5"/>
              </a:cxn>
              <a:cxn ang="T11">
                <a:pos x="T6" y="T7"/>
              </a:cxn>
            </a:cxnLst>
            <a:rect l="T12" t="T13" r="T14" b="T15"/>
            <a:pathLst>
              <a:path w="2514218" h="579120">
                <a:moveTo>
                  <a:pt x="0" y="579120"/>
                </a:moveTo>
                <a:lnTo>
                  <a:pt x="0" y="289560"/>
                </a:lnTo>
                <a:lnTo>
                  <a:pt x="2514218" y="289560"/>
                </a:lnTo>
                <a:lnTo>
                  <a:pt x="2514218" y="0"/>
                </a:lnTo>
              </a:path>
            </a:pathLst>
          </a:custGeom>
          <a:noFill/>
          <a:ln w="9525">
            <a:solidFill>
              <a:srgbClr val="000000"/>
            </a:solidFill>
            <a:round/>
            <a:headEnd/>
            <a:tailEnd/>
          </a:ln>
        </p:spPr>
        <p:txBody>
          <a:bodyPr lIns="0" tIns="0" rIns="0" bIns="0">
            <a:spAutoFit/>
          </a:bodyPr>
          <a:lstStyle/>
          <a:p>
            <a:endParaRPr lang="ru-RU"/>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3" name="object 2"/>
          <p:cNvSpPr>
            <a:spLocks noChangeArrowheads="1"/>
          </p:cNvSpPr>
          <p:nvPr/>
        </p:nvSpPr>
        <p:spPr bwMode="auto">
          <a:xfrm>
            <a:off x="265113" y="1588"/>
            <a:ext cx="8861425" cy="1096962"/>
          </a:xfrm>
          <a:prstGeom prst="rect">
            <a:avLst/>
          </a:prstGeom>
          <a:blipFill dpi="0" rotWithShape="1">
            <a:blip r:embed="rId2"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4754" name="object 3"/>
          <p:cNvSpPr>
            <a:spLocks noChangeArrowheads="1"/>
          </p:cNvSpPr>
          <p:nvPr/>
        </p:nvSpPr>
        <p:spPr bwMode="auto">
          <a:xfrm>
            <a:off x="80963" y="1908175"/>
            <a:ext cx="8994775" cy="276225"/>
          </a:xfrm>
          <a:prstGeom prst="rect">
            <a:avLst/>
          </a:prstGeom>
          <a:blipFill dpi="0" rotWithShape="1">
            <a:blip r:embed="rId3"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4755" name="object 4"/>
          <p:cNvSpPr>
            <a:spLocks noChangeArrowheads="1"/>
          </p:cNvSpPr>
          <p:nvPr/>
        </p:nvSpPr>
        <p:spPr bwMode="auto">
          <a:xfrm>
            <a:off x="106363" y="2493963"/>
            <a:ext cx="3817937" cy="904875"/>
          </a:xfrm>
          <a:prstGeom prst="rect">
            <a:avLst/>
          </a:prstGeom>
          <a:blipFill dpi="0" rotWithShape="1">
            <a:blip r:embed="rId4"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4756" name="object 5"/>
          <p:cNvSpPr>
            <a:spLocks noChangeArrowheads="1"/>
          </p:cNvSpPr>
          <p:nvPr/>
        </p:nvSpPr>
        <p:spPr bwMode="auto">
          <a:xfrm>
            <a:off x="3924300" y="2493963"/>
            <a:ext cx="5070475" cy="904875"/>
          </a:xfrm>
          <a:prstGeom prst="rect">
            <a:avLst/>
          </a:prstGeom>
          <a:blipFill dpi="0" rotWithShape="1">
            <a:blip r:embed="rId5"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4757" name="object 6"/>
          <p:cNvSpPr>
            <a:spLocks noChangeArrowheads="1"/>
          </p:cNvSpPr>
          <p:nvPr/>
        </p:nvSpPr>
        <p:spPr bwMode="auto">
          <a:xfrm>
            <a:off x="106363" y="3398838"/>
            <a:ext cx="3817937" cy="1049337"/>
          </a:xfrm>
          <a:prstGeom prst="rect">
            <a:avLst/>
          </a:prstGeom>
          <a:blipFill dpi="0" rotWithShape="1">
            <a:blip r:embed="rId6"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4758" name="object 7"/>
          <p:cNvSpPr>
            <a:spLocks noChangeArrowheads="1"/>
          </p:cNvSpPr>
          <p:nvPr/>
        </p:nvSpPr>
        <p:spPr bwMode="auto">
          <a:xfrm>
            <a:off x="3924300" y="3398838"/>
            <a:ext cx="5070475" cy="1049337"/>
          </a:xfrm>
          <a:prstGeom prst="rect">
            <a:avLst/>
          </a:prstGeom>
          <a:blipFill dpi="0" rotWithShape="1">
            <a:blip r:embed="rId7"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4759" name="object 8"/>
          <p:cNvSpPr>
            <a:spLocks noChangeArrowheads="1"/>
          </p:cNvSpPr>
          <p:nvPr/>
        </p:nvSpPr>
        <p:spPr bwMode="auto">
          <a:xfrm>
            <a:off x="106363" y="4448175"/>
            <a:ext cx="3817937" cy="1049338"/>
          </a:xfrm>
          <a:prstGeom prst="rect">
            <a:avLst/>
          </a:prstGeom>
          <a:blipFill dpi="0" rotWithShape="1">
            <a:blip r:embed="rId8"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4760" name="object 9"/>
          <p:cNvSpPr>
            <a:spLocks noChangeArrowheads="1"/>
          </p:cNvSpPr>
          <p:nvPr/>
        </p:nvSpPr>
        <p:spPr bwMode="auto">
          <a:xfrm>
            <a:off x="3924300" y="4448175"/>
            <a:ext cx="5070475" cy="1049338"/>
          </a:xfrm>
          <a:prstGeom prst="rect">
            <a:avLst/>
          </a:prstGeom>
          <a:blipFill dpi="0" rotWithShape="1">
            <a:blip r:embed="rId9"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4761" name="object 13"/>
          <p:cNvSpPr txBox="1">
            <a:spLocks noChangeArrowheads="1"/>
          </p:cNvSpPr>
          <p:nvPr/>
        </p:nvSpPr>
        <p:spPr bwMode="auto">
          <a:xfrm>
            <a:off x="114300" y="1030288"/>
            <a:ext cx="8878888" cy="758825"/>
          </a:xfrm>
          <a:prstGeom prst="rect">
            <a:avLst/>
          </a:prstGeom>
          <a:noFill/>
          <a:ln w="9525">
            <a:noFill/>
            <a:miter lim="800000"/>
            <a:headEnd/>
            <a:tailEnd/>
          </a:ln>
        </p:spPr>
        <p:txBody>
          <a:bodyPr lIns="0" tIns="0" rIns="0" bIns="0">
            <a:spAutoFit/>
          </a:bodyPr>
          <a:lstStyle/>
          <a:p>
            <a:pPr marL="12700"/>
            <a:r>
              <a:rPr lang="ru-RU" sz="2400" b="1">
                <a:solidFill>
                  <a:srgbClr val="0000FF"/>
                </a:solidFill>
                <a:latin typeface="Calibri" pitchFamily="34" charset="0"/>
              </a:rPr>
              <a:t>Расходное  обязательство  </a:t>
            </a:r>
            <a:r>
              <a:rPr lang="ru-RU" sz="2400">
                <a:latin typeface="Calibri" pitchFamily="34" charset="0"/>
              </a:rPr>
              <a:t>–  это  обязанность  выплатить  денежные средства из соответствующего бюджета.</a:t>
            </a:r>
          </a:p>
        </p:txBody>
      </p:sp>
      <p:graphicFrame>
        <p:nvGraphicFramePr>
          <p:cNvPr id="12" name="object 12"/>
          <p:cNvGraphicFramePr>
            <a:graphicFrameLocks noGrp="1"/>
          </p:cNvGraphicFramePr>
          <p:nvPr/>
        </p:nvGraphicFramePr>
        <p:xfrm>
          <a:off x="152400" y="1981200"/>
          <a:ext cx="8763000" cy="4419601"/>
        </p:xfrm>
        <a:graphic>
          <a:graphicData uri="http://schemas.openxmlformats.org/drawingml/2006/table">
            <a:tbl>
              <a:tblPr/>
              <a:tblGrid>
                <a:gridCol w="3763963"/>
                <a:gridCol w="4999037"/>
              </a:tblGrid>
              <a:tr h="490538">
                <a:tc>
                  <a:txBody>
                    <a:bodyPr/>
                    <a:lstStyle/>
                    <a:p>
                      <a:pPr marL="492125" marR="0" lvl="0" indent="0" algn="l" defTabSz="914400" rtl="0" eaLnBrk="1" fontAlgn="base" latinLnBrk="0" hangingPunct="1">
                        <a:lnSpc>
                          <a:spcPct val="100000"/>
                        </a:lnSpc>
                        <a:spcBef>
                          <a:spcPct val="0"/>
                        </a:spcBef>
                        <a:spcAft>
                          <a:spcPct val="0"/>
                        </a:spcAft>
                        <a:buClrTx/>
                        <a:buSzTx/>
                        <a:buFontTx/>
                        <a:buNone/>
                        <a:tabLst/>
                      </a:pPr>
                      <a:r>
                        <a:rPr kumimoji="0" lang="ru-RU" sz="2000" b="1" i="0" u="none" strike="noStrike" cap="none" normalizeH="0" baseline="0" smtClean="0">
                          <a:ln>
                            <a:noFill/>
                          </a:ln>
                          <a:solidFill>
                            <a:srgbClr val="FFFFFF"/>
                          </a:solidFill>
                          <a:effectLst/>
                          <a:latin typeface="Calibri" pitchFamily="34" charset="0"/>
                        </a:rPr>
                        <a:t>Расходные обязательства</a:t>
                      </a:r>
                      <a:endParaRPr kumimoji="0" lang="ru-RU" sz="2000" b="0" i="0" u="none" strike="noStrike" cap="none" normalizeH="0" baseline="0" smtClean="0">
                        <a:ln>
                          <a:noFill/>
                        </a:ln>
                        <a:solidFill>
                          <a:schemeClr val="tx1"/>
                        </a:solidFill>
                        <a:effectLst/>
                        <a:latin typeface="Calibri" pitchFamily="34" charset="0"/>
                      </a:endParaRPr>
                    </a:p>
                  </a:txBody>
                  <a:tcPr marL="0" marR="0" marT="0" marB="0" horzOverflow="overflow">
                    <a:lnL>
                      <a:noFill/>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4F81BC"/>
                    </a:solidFill>
                  </a:tcPr>
                </a:tc>
                <a:tc>
                  <a:txBody>
                    <a:bodyPr/>
                    <a:lstStyle/>
                    <a:p>
                      <a:pPr marL="276225" marR="0" lvl="0" indent="0" algn="l" defTabSz="914400" rtl="0" eaLnBrk="1" fontAlgn="base" latinLnBrk="0" hangingPunct="1">
                        <a:lnSpc>
                          <a:spcPct val="100000"/>
                        </a:lnSpc>
                        <a:spcBef>
                          <a:spcPct val="0"/>
                        </a:spcBef>
                        <a:spcAft>
                          <a:spcPct val="0"/>
                        </a:spcAft>
                        <a:buClrTx/>
                        <a:buSzTx/>
                        <a:buFontTx/>
                        <a:buNone/>
                        <a:tabLst/>
                      </a:pPr>
                      <a:r>
                        <a:rPr kumimoji="0" lang="ru-RU" sz="2000" b="1" i="0" u="none" strike="noStrike" cap="none" normalizeH="0" baseline="0" smtClean="0">
                          <a:ln>
                            <a:noFill/>
                          </a:ln>
                          <a:solidFill>
                            <a:srgbClr val="FFFFFF"/>
                          </a:solidFill>
                          <a:effectLst/>
                          <a:latin typeface="Calibri" pitchFamily="34" charset="0"/>
                        </a:rPr>
                        <a:t>Основания для возникновения и оплаты</a:t>
                      </a:r>
                      <a:endParaRPr kumimoji="0" lang="ru-RU" sz="2000" b="0" i="0" u="none" strike="noStrike" cap="none" normalizeH="0" baseline="0" smtClean="0">
                        <a:ln>
                          <a:noFill/>
                        </a:ln>
                        <a:solidFill>
                          <a:schemeClr val="tx1"/>
                        </a:solidFill>
                        <a:effectLst/>
                        <a:latin typeface="Calibri" pitchFamily="34" charset="0"/>
                      </a:endParaRPr>
                    </a:p>
                  </a:txBody>
                  <a:tcPr marL="0" marR="0" marT="0" marB="0" horzOverflow="overflow">
                    <a:lnL w="12700" cap="flat" cmpd="sng" algn="ctr">
                      <a:solidFill>
                        <a:srgbClr val="000000"/>
                      </a:solidFill>
                      <a:prstDash val="solid"/>
                      <a:round/>
                      <a:headEnd type="none" w="med" len="med"/>
                      <a:tailEnd type="none" w="med" len="med"/>
                    </a:lnL>
                    <a:lnR>
                      <a:noFill/>
                    </a:lnR>
                    <a:lnT>
                      <a:noFill/>
                    </a:lnT>
                    <a:lnB>
                      <a:noFill/>
                    </a:lnB>
                    <a:lnTlToBr>
                      <a:noFill/>
                    </a:lnTlToBr>
                    <a:lnBlToTr>
                      <a:noFill/>
                    </a:lnBlToTr>
                    <a:solidFill>
                      <a:srgbClr val="4F81BC"/>
                    </a:solidFill>
                  </a:tcPr>
                </a:tc>
              </a:tr>
              <a:tr h="3929063">
                <a:tc>
                  <a:txBody>
                    <a:bodyPr/>
                    <a:lstStyle/>
                    <a:p>
                      <a:pPr marL="90488" marR="0" lvl="0" indent="0" algn="l" defTabSz="914400" rtl="0" eaLnBrk="1" fontAlgn="base" latinLnBrk="0" hangingPunct="1">
                        <a:lnSpc>
                          <a:spcPct val="100000"/>
                        </a:lnSpc>
                        <a:spcBef>
                          <a:spcPct val="0"/>
                        </a:spcBef>
                        <a:spcAft>
                          <a:spcPct val="0"/>
                        </a:spcAft>
                        <a:buClrTx/>
                        <a:buSzTx/>
                        <a:buFontTx/>
                        <a:buNone/>
                        <a:tabLst/>
                      </a:pPr>
                      <a:r>
                        <a:rPr kumimoji="0" lang="ru-RU" sz="2800" b="1" i="0" u="none" strike="noStrike" cap="none" normalizeH="0" baseline="0" smtClean="0">
                          <a:ln>
                            <a:noFill/>
                          </a:ln>
                          <a:solidFill>
                            <a:schemeClr val="tx1"/>
                          </a:solidFill>
                          <a:effectLst/>
                          <a:latin typeface="Calibri" pitchFamily="34" charset="0"/>
                        </a:rPr>
                        <a:t>Публичные</a:t>
                      </a:r>
                      <a:endParaRPr kumimoji="0" lang="ru-RU" sz="2800" b="0" i="0" u="none" strike="noStrike" cap="none" normalizeH="0" baseline="0" smtClean="0">
                        <a:ln>
                          <a:noFill/>
                        </a:ln>
                        <a:solidFill>
                          <a:schemeClr val="tx1"/>
                        </a:solidFill>
                        <a:effectLst/>
                        <a:latin typeface="Calibri" pitchFamily="34" charset="0"/>
                      </a:endParaRPr>
                    </a:p>
                    <a:p>
                      <a:pPr marL="90488" marR="0" lvl="0" indent="0" algn="l" defTabSz="914400" rtl="0" eaLnBrk="1" fontAlgn="base" latinLnBrk="0" hangingPunct="1">
                        <a:lnSpc>
                          <a:spcPts val="850"/>
                        </a:lnSpc>
                        <a:spcBef>
                          <a:spcPts val="25"/>
                        </a:spcBef>
                        <a:spcAft>
                          <a:spcPct val="0"/>
                        </a:spcAft>
                        <a:buClrTx/>
                        <a:buSzTx/>
                        <a:buFontTx/>
                        <a:buNone/>
                        <a:tabLst/>
                      </a:pPr>
                      <a:endParaRPr kumimoji="0" lang="ru-RU" sz="800" b="0" i="0" u="none" strike="noStrike" cap="none" normalizeH="0" baseline="0" smtClean="0">
                        <a:ln>
                          <a:noFill/>
                        </a:ln>
                        <a:solidFill>
                          <a:schemeClr val="tx1"/>
                        </a:solidFill>
                        <a:effectLst/>
                        <a:latin typeface="Calibri" pitchFamily="34" charset="0"/>
                      </a:endParaRPr>
                    </a:p>
                    <a:p>
                      <a:pPr marL="90488" marR="0" lvl="0" indent="0" algn="l" defTabSz="914400" rtl="0" eaLnBrk="1" fontAlgn="base" latinLnBrk="0" hangingPunct="1">
                        <a:lnSpc>
                          <a:spcPts val="1000"/>
                        </a:lnSpc>
                        <a:spcBef>
                          <a:spcPct val="0"/>
                        </a:spcBef>
                        <a:spcAft>
                          <a:spcPct val="0"/>
                        </a:spcAft>
                        <a:buClrTx/>
                        <a:buSzTx/>
                        <a:buFontTx/>
                        <a:buNone/>
                        <a:tabLst/>
                      </a:pPr>
                      <a:endParaRPr kumimoji="0" lang="ru-RU" sz="1000" b="0" i="0" u="none" strike="noStrike" cap="none" normalizeH="0" baseline="0" smtClean="0">
                        <a:ln>
                          <a:noFill/>
                        </a:ln>
                        <a:solidFill>
                          <a:schemeClr val="tx1"/>
                        </a:solidFill>
                        <a:effectLst/>
                        <a:latin typeface="Calibri" pitchFamily="34" charset="0"/>
                      </a:endParaRPr>
                    </a:p>
                    <a:p>
                      <a:pPr marL="90488" marR="0" lvl="0" indent="0" algn="l" defTabSz="914400" rtl="0" eaLnBrk="1" fontAlgn="base" latinLnBrk="0" hangingPunct="1">
                        <a:lnSpc>
                          <a:spcPts val="1000"/>
                        </a:lnSpc>
                        <a:spcBef>
                          <a:spcPct val="0"/>
                        </a:spcBef>
                        <a:spcAft>
                          <a:spcPct val="0"/>
                        </a:spcAft>
                        <a:buClrTx/>
                        <a:buSzTx/>
                        <a:buFontTx/>
                        <a:buNone/>
                        <a:tabLst/>
                      </a:pPr>
                      <a:endParaRPr kumimoji="0" lang="ru-RU" sz="1000" b="0" i="0" u="none" strike="noStrike" cap="none" normalizeH="0" baseline="0" smtClean="0">
                        <a:ln>
                          <a:noFill/>
                        </a:ln>
                        <a:solidFill>
                          <a:schemeClr val="tx1"/>
                        </a:solidFill>
                        <a:effectLst/>
                        <a:latin typeface="Calibri" pitchFamily="34" charset="0"/>
                      </a:endParaRPr>
                    </a:p>
                    <a:p>
                      <a:pPr marL="90488" marR="0" lvl="0" indent="0" algn="l" defTabSz="914400" rtl="0" eaLnBrk="1" fontAlgn="base" latinLnBrk="0" hangingPunct="1">
                        <a:lnSpc>
                          <a:spcPts val="1000"/>
                        </a:lnSpc>
                        <a:spcBef>
                          <a:spcPct val="0"/>
                        </a:spcBef>
                        <a:spcAft>
                          <a:spcPct val="0"/>
                        </a:spcAft>
                        <a:buClrTx/>
                        <a:buSzTx/>
                        <a:buFontTx/>
                        <a:buNone/>
                        <a:tabLst/>
                      </a:pPr>
                      <a:endParaRPr kumimoji="0" lang="ru-RU" sz="1000" b="0" i="0" u="none" strike="noStrike" cap="none" normalizeH="0" baseline="0" smtClean="0">
                        <a:ln>
                          <a:noFill/>
                        </a:ln>
                        <a:solidFill>
                          <a:schemeClr val="tx1"/>
                        </a:solidFill>
                        <a:effectLst/>
                        <a:latin typeface="Calibri" pitchFamily="34" charset="0"/>
                      </a:endParaRPr>
                    </a:p>
                    <a:p>
                      <a:pPr marL="90488" marR="0" lvl="0" indent="0" algn="l" defTabSz="914400" rtl="0" eaLnBrk="1" fontAlgn="base" latinLnBrk="0" hangingPunct="1">
                        <a:lnSpc>
                          <a:spcPts val="1000"/>
                        </a:lnSpc>
                        <a:spcBef>
                          <a:spcPct val="0"/>
                        </a:spcBef>
                        <a:spcAft>
                          <a:spcPct val="0"/>
                        </a:spcAft>
                        <a:buClrTx/>
                        <a:buSzTx/>
                        <a:buFontTx/>
                        <a:buNone/>
                        <a:tabLst/>
                      </a:pPr>
                      <a:endParaRPr kumimoji="0" lang="ru-RU" sz="1000" b="0" i="0" u="none" strike="noStrike" cap="none" normalizeH="0" baseline="0" smtClean="0">
                        <a:ln>
                          <a:noFill/>
                        </a:ln>
                        <a:solidFill>
                          <a:schemeClr val="tx1"/>
                        </a:solidFill>
                        <a:effectLst/>
                        <a:latin typeface="Calibri" pitchFamily="34" charset="0"/>
                      </a:endParaRPr>
                    </a:p>
                    <a:p>
                      <a:pPr marL="90488" marR="0" lvl="0" indent="0" algn="l" defTabSz="914400" rtl="0" eaLnBrk="1" fontAlgn="base" latinLnBrk="0" hangingPunct="1">
                        <a:lnSpc>
                          <a:spcPct val="100000"/>
                        </a:lnSpc>
                        <a:spcBef>
                          <a:spcPct val="0"/>
                        </a:spcBef>
                        <a:spcAft>
                          <a:spcPct val="0"/>
                        </a:spcAft>
                        <a:buClrTx/>
                        <a:buSzTx/>
                        <a:buFontTx/>
                        <a:buNone/>
                        <a:tabLst/>
                      </a:pPr>
                      <a:r>
                        <a:rPr kumimoji="0" lang="ru-RU" sz="2000" b="0" i="1" u="none" strike="noStrike" cap="none" normalizeH="0" baseline="0" smtClean="0">
                          <a:ln>
                            <a:noFill/>
                          </a:ln>
                          <a:solidFill>
                            <a:schemeClr val="tx1"/>
                          </a:solidFill>
                          <a:effectLst/>
                          <a:latin typeface="Calibri" pitchFamily="34" charset="0"/>
                        </a:rPr>
                        <a:t>в том числе:</a:t>
                      </a:r>
                      <a:endParaRPr kumimoji="0" lang="ru-RU" sz="2000" b="0" i="0" u="none" strike="noStrike" cap="none" normalizeH="0" baseline="0" smtClean="0">
                        <a:ln>
                          <a:noFill/>
                        </a:ln>
                        <a:solidFill>
                          <a:schemeClr val="tx1"/>
                        </a:solidFill>
                        <a:effectLst/>
                        <a:latin typeface="Calibri" pitchFamily="34" charset="0"/>
                      </a:endParaRPr>
                    </a:p>
                    <a:p>
                      <a:pPr marL="90488" marR="0" lvl="0" indent="0" algn="l" defTabSz="914400" rtl="0" eaLnBrk="1" fontAlgn="base" latinLnBrk="0" hangingPunct="1">
                        <a:lnSpc>
                          <a:spcPts val="1000"/>
                        </a:lnSpc>
                        <a:spcBef>
                          <a:spcPct val="0"/>
                        </a:spcBef>
                        <a:spcAft>
                          <a:spcPct val="0"/>
                        </a:spcAft>
                        <a:buClrTx/>
                        <a:buSzTx/>
                        <a:buFontTx/>
                        <a:buNone/>
                        <a:tabLst/>
                      </a:pPr>
                      <a:endParaRPr kumimoji="0" lang="ru-RU" sz="1000" b="0" i="0" u="none" strike="noStrike" cap="none" normalizeH="0" baseline="0" smtClean="0">
                        <a:ln>
                          <a:noFill/>
                        </a:ln>
                        <a:solidFill>
                          <a:schemeClr val="tx1"/>
                        </a:solidFill>
                        <a:effectLst/>
                        <a:latin typeface="Calibri" pitchFamily="34" charset="0"/>
                      </a:endParaRPr>
                    </a:p>
                    <a:p>
                      <a:pPr marL="90488" marR="0" lvl="0" indent="0" algn="l" defTabSz="914400" rtl="0" eaLnBrk="1" fontAlgn="base" latinLnBrk="0" hangingPunct="1">
                        <a:lnSpc>
                          <a:spcPts val="1000"/>
                        </a:lnSpc>
                        <a:spcBef>
                          <a:spcPct val="0"/>
                        </a:spcBef>
                        <a:spcAft>
                          <a:spcPct val="0"/>
                        </a:spcAft>
                        <a:buClrTx/>
                        <a:buSzTx/>
                        <a:buFontTx/>
                        <a:buNone/>
                        <a:tabLst/>
                      </a:pPr>
                      <a:endParaRPr kumimoji="0" lang="ru-RU" sz="1000" b="0" i="0" u="none" strike="noStrike" cap="none" normalizeH="0" baseline="0" smtClean="0">
                        <a:ln>
                          <a:noFill/>
                        </a:ln>
                        <a:solidFill>
                          <a:schemeClr val="tx1"/>
                        </a:solidFill>
                        <a:effectLst/>
                        <a:latin typeface="Calibri" pitchFamily="34" charset="0"/>
                      </a:endParaRPr>
                    </a:p>
                    <a:p>
                      <a:pPr marL="90488" marR="0" lvl="0" indent="0" algn="l" defTabSz="914400" rtl="0" eaLnBrk="1" fontAlgn="base" latinLnBrk="0" hangingPunct="1">
                        <a:lnSpc>
                          <a:spcPts val="1000"/>
                        </a:lnSpc>
                        <a:spcBef>
                          <a:spcPct val="0"/>
                        </a:spcBef>
                        <a:spcAft>
                          <a:spcPct val="0"/>
                        </a:spcAft>
                        <a:buClrTx/>
                        <a:buSzTx/>
                        <a:buFontTx/>
                        <a:buNone/>
                        <a:tabLst/>
                      </a:pPr>
                      <a:endParaRPr kumimoji="0" lang="ru-RU" sz="1000" b="0" i="0" u="none" strike="noStrike" cap="none" normalizeH="0" baseline="0" smtClean="0">
                        <a:ln>
                          <a:noFill/>
                        </a:ln>
                        <a:solidFill>
                          <a:schemeClr val="tx1"/>
                        </a:solidFill>
                        <a:effectLst/>
                        <a:latin typeface="Calibri" pitchFamily="34" charset="0"/>
                      </a:endParaRPr>
                    </a:p>
                    <a:p>
                      <a:pPr marL="90488" marR="0" lvl="0" indent="0" algn="l" defTabSz="914400" rtl="0" eaLnBrk="1" fontAlgn="base" latinLnBrk="0" hangingPunct="1">
                        <a:lnSpc>
                          <a:spcPts val="1000"/>
                        </a:lnSpc>
                        <a:spcBef>
                          <a:spcPct val="0"/>
                        </a:spcBef>
                        <a:spcAft>
                          <a:spcPct val="0"/>
                        </a:spcAft>
                        <a:buClrTx/>
                        <a:buSzTx/>
                        <a:buFontTx/>
                        <a:buNone/>
                        <a:tabLst/>
                      </a:pPr>
                      <a:endParaRPr kumimoji="0" lang="ru-RU" sz="1000" b="0" i="0" u="none" strike="noStrike" cap="none" normalizeH="0" baseline="0" smtClean="0">
                        <a:ln>
                          <a:noFill/>
                        </a:ln>
                        <a:solidFill>
                          <a:schemeClr val="tx1"/>
                        </a:solidFill>
                        <a:effectLst/>
                        <a:latin typeface="Calibri" pitchFamily="34" charset="0"/>
                      </a:endParaRPr>
                    </a:p>
                    <a:p>
                      <a:pPr marL="90488" marR="0" lvl="0" indent="0" algn="l" defTabSz="914400" rtl="0" eaLnBrk="1" fontAlgn="base" latinLnBrk="0" hangingPunct="1">
                        <a:lnSpc>
                          <a:spcPts val="1300"/>
                        </a:lnSpc>
                        <a:spcBef>
                          <a:spcPts val="25"/>
                        </a:spcBef>
                        <a:spcAft>
                          <a:spcPct val="0"/>
                        </a:spcAft>
                        <a:buClrTx/>
                        <a:buSzTx/>
                        <a:buFontTx/>
                        <a:buNone/>
                        <a:tabLst/>
                      </a:pPr>
                      <a:endParaRPr kumimoji="0" lang="ru-RU" sz="1300" b="0" i="0" u="none" strike="noStrike" cap="none" normalizeH="0" baseline="0" smtClean="0">
                        <a:ln>
                          <a:noFill/>
                        </a:ln>
                        <a:solidFill>
                          <a:schemeClr val="tx1"/>
                        </a:solidFill>
                        <a:effectLst/>
                        <a:latin typeface="Calibri" pitchFamily="34" charset="0"/>
                      </a:endParaRPr>
                    </a:p>
                    <a:p>
                      <a:pPr marL="90488" marR="0" lvl="0" indent="0" algn="l" defTabSz="914400" rtl="0" eaLnBrk="1" fontAlgn="base" latinLnBrk="0" hangingPunct="1">
                        <a:lnSpc>
                          <a:spcPct val="100000"/>
                        </a:lnSpc>
                        <a:spcBef>
                          <a:spcPct val="0"/>
                        </a:spcBef>
                        <a:spcAft>
                          <a:spcPct val="0"/>
                        </a:spcAft>
                        <a:buClrTx/>
                        <a:buSzTx/>
                        <a:buFontTx/>
                        <a:buNone/>
                        <a:tabLst/>
                      </a:pPr>
                      <a:r>
                        <a:rPr kumimoji="0" lang="ru-RU" sz="2800" b="1" i="0" u="none" strike="noStrike" cap="none" normalizeH="0" baseline="0" smtClean="0">
                          <a:ln>
                            <a:noFill/>
                          </a:ln>
                          <a:solidFill>
                            <a:schemeClr val="tx1"/>
                          </a:solidFill>
                          <a:effectLst/>
                          <a:latin typeface="Calibri" pitchFamily="34" charset="0"/>
                        </a:rPr>
                        <a:t>Гражданско-правовые</a:t>
                      </a:r>
                      <a:endParaRPr kumimoji="0" lang="ru-RU" sz="2800" b="0" i="0" u="none" strike="noStrike" cap="none" normalizeH="0" baseline="0" smtClean="0">
                        <a:ln>
                          <a:noFill/>
                        </a:ln>
                        <a:solidFill>
                          <a:schemeClr val="tx1"/>
                        </a:solidFill>
                        <a:effectLst/>
                        <a:latin typeface="Calibri" pitchFamily="34" charset="0"/>
                      </a:endParaRPr>
                    </a:p>
                    <a:p>
                      <a:pPr marL="90488" marR="0" lvl="0" indent="0" algn="l" defTabSz="914400" rtl="0" eaLnBrk="1" fontAlgn="base" latinLnBrk="0" hangingPunct="1">
                        <a:lnSpc>
                          <a:spcPts val="900"/>
                        </a:lnSpc>
                        <a:spcBef>
                          <a:spcPct val="0"/>
                        </a:spcBef>
                        <a:spcAft>
                          <a:spcPct val="0"/>
                        </a:spcAft>
                        <a:buClrTx/>
                        <a:buSzTx/>
                        <a:buFontTx/>
                        <a:buNone/>
                        <a:tabLst/>
                      </a:pPr>
                      <a:endParaRPr kumimoji="0" lang="ru-RU" sz="900" b="0" i="0" u="none" strike="noStrike" cap="none" normalizeH="0" baseline="0" smtClean="0">
                        <a:ln>
                          <a:noFill/>
                        </a:ln>
                        <a:solidFill>
                          <a:schemeClr val="tx1"/>
                        </a:solidFill>
                        <a:effectLst/>
                        <a:latin typeface="Calibri" pitchFamily="34" charset="0"/>
                      </a:endParaRPr>
                    </a:p>
                    <a:p>
                      <a:pPr marL="90488" marR="0" lvl="0" indent="0" algn="l" defTabSz="914400" rtl="0" eaLnBrk="1" fontAlgn="base" latinLnBrk="0" hangingPunct="1">
                        <a:lnSpc>
                          <a:spcPts val="1000"/>
                        </a:lnSpc>
                        <a:spcBef>
                          <a:spcPct val="0"/>
                        </a:spcBef>
                        <a:spcAft>
                          <a:spcPct val="0"/>
                        </a:spcAft>
                        <a:buClrTx/>
                        <a:buSzTx/>
                        <a:buFontTx/>
                        <a:buNone/>
                        <a:tabLst/>
                      </a:pPr>
                      <a:endParaRPr kumimoji="0" lang="ru-RU" sz="1000" b="0" i="0" u="none" strike="noStrike" cap="none" normalizeH="0" baseline="0" smtClean="0">
                        <a:ln>
                          <a:noFill/>
                        </a:ln>
                        <a:solidFill>
                          <a:schemeClr val="tx1"/>
                        </a:solidFill>
                        <a:effectLst/>
                        <a:latin typeface="Calibri" pitchFamily="34" charset="0"/>
                      </a:endParaRPr>
                    </a:p>
                    <a:p>
                      <a:pPr marL="90488" marR="0" lvl="0" indent="0" algn="l" defTabSz="914400" rtl="0" eaLnBrk="1" fontAlgn="base" latinLnBrk="0" hangingPunct="1">
                        <a:lnSpc>
                          <a:spcPts val="1000"/>
                        </a:lnSpc>
                        <a:spcBef>
                          <a:spcPct val="0"/>
                        </a:spcBef>
                        <a:spcAft>
                          <a:spcPct val="0"/>
                        </a:spcAft>
                        <a:buClrTx/>
                        <a:buSzTx/>
                        <a:buFontTx/>
                        <a:buNone/>
                        <a:tabLst/>
                      </a:pPr>
                      <a:endParaRPr kumimoji="0" lang="ru-RU" sz="1000" b="0" i="0" u="none" strike="noStrike" cap="none" normalizeH="0" baseline="0" smtClean="0">
                        <a:ln>
                          <a:noFill/>
                        </a:ln>
                        <a:solidFill>
                          <a:schemeClr val="tx1"/>
                        </a:solidFill>
                        <a:effectLst/>
                        <a:latin typeface="Calibri" pitchFamily="34" charset="0"/>
                      </a:endParaRPr>
                    </a:p>
                    <a:p>
                      <a:pPr marL="90488" marR="0" lvl="0" indent="0" algn="l" defTabSz="914400" rtl="0" eaLnBrk="1" fontAlgn="base" latinLnBrk="0" hangingPunct="1">
                        <a:lnSpc>
                          <a:spcPts val="1000"/>
                        </a:lnSpc>
                        <a:spcBef>
                          <a:spcPct val="0"/>
                        </a:spcBef>
                        <a:spcAft>
                          <a:spcPct val="0"/>
                        </a:spcAft>
                        <a:buClrTx/>
                        <a:buSzTx/>
                        <a:buFontTx/>
                        <a:buNone/>
                        <a:tabLst/>
                      </a:pPr>
                      <a:endParaRPr kumimoji="0" lang="ru-RU" sz="1000" b="0" i="0" u="none" strike="noStrike" cap="none" normalizeH="0" baseline="0" smtClean="0">
                        <a:ln>
                          <a:noFill/>
                        </a:ln>
                        <a:solidFill>
                          <a:schemeClr val="tx1"/>
                        </a:solidFill>
                        <a:effectLst/>
                        <a:latin typeface="Calibri" pitchFamily="34" charset="0"/>
                      </a:endParaRPr>
                    </a:p>
                    <a:p>
                      <a:pPr marL="90488" marR="0" lvl="0" indent="0" algn="l" defTabSz="914400" rtl="0" eaLnBrk="1" fontAlgn="base" latinLnBrk="0" hangingPunct="1">
                        <a:lnSpc>
                          <a:spcPts val="1000"/>
                        </a:lnSpc>
                        <a:spcBef>
                          <a:spcPct val="0"/>
                        </a:spcBef>
                        <a:spcAft>
                          <a:spcPct val="0"/>
                        </a:spcAft>
                        <a:buClrTx/>
                        <a:buSzTx/>
                        <a:buFontTx/>
                        <a:buNone/>
                        <a:tabLst/>
                      </a:pPr>
                      <a:endParaRPr kumimoji="0" lang="ru-RU" sz="1000" b="0" i="0" u="none" strike="noStrike" cap="none" normalizeH="0" baseline="0" smtClean="0">
                        <a:ln>
                          <a:noFill/>
                        </a:ln>
                        <a:solidFill>
                          <a:schemeClr val="tx1"/>
                        </a:solidFill>
                        <a:effectLst/>
                        <a:latin typeface="Calibri" pitchFamily="34" charset="0"/>
                      </a:endParaRPr>
                    </a:p>
                  </a:txBody>
                  <a:tcPr marL="0" marR="0" marT="0" marB="0" horzOverflow="overflow">
                    <a:lnL>
                      <a:noFill/>
                    </a:lnL>
                    <a:lnR w="12700" cap="flat" cmpd="sng" algn="ctr">
                      <a:solidFill>
                        <a:srgbClr val="000000"/>
                      </a:solidFill>
                      <a:prstDash val="solid"/>
                      <a:round/>
                      <a:headEnd type="none" w="med" len="med"/>
                      <a:tailEnd type="none" w="med" len="med"/>
                    </a:lnR>
                    <a:lnT>
                      <a:noFill/>
                    </a:lnT>
                    <a:lnB>
                      <a:noFill/>
                    </a:lnB>
                    <a:lnTlToBr>
                      <a:noFill/>
                    </a:lnTlToBr>
                    <a:lnBlToTr>
                      <a:noFill/>
                    </a:lnBlToTr>
                    <a:noFill/>
                  </a:tcPr>
                </a:tc>
                <a:tc>
                  <a:txBody>
                    <a:bodyPr/>
                    <a:lstStyle/>
                    <a:p>
                      <a:pPr marL="228600" marR="0" lvl="0" indent="0" algn="ctr" defTabSz="914400" rtl="0" eaLnBrk="1" fontAlgn="base" latinLnBrk="0" hangingPunct="1">
                        <a:lnSpc>
                          <a:spcPct val="100000"/>
                        </a:lnSpc>
                        <a:spcBef>
                          <a:spcPct val="0"/>
                        </a:spcBef>
                        <a:spcAft>
                          <a:spcPct val="0"/>
                        </a:spcAft>
                        <a:buClrTx/>
                        <a:buSzTx/>
                        <a:buFontTx/>
                        <a:buNone/>
                        <a:tabLst/>
                      </a:pPr>
                      <a:r>
                        <a:rPr kumimoji="0" lang="ru-RU" sz="1800" b="0" i="0" u="none" strike="noStrike" cap="none" normalizeH="0" baseline="0" smtClean="0">
                          <a:ln>
                            <a:noFill/>
                          </a:ln>
                          <a:solidFill>
                            <a:schemeClr val="tx1"/>
                          </a:solidFill>
                          <a:effectLst/>
                          <a:latin typeface="Calibri" pitchFamily="34" charset="0"/>
                        </a:rPr>
                        <a:t>Законы, определяющие объем и правила определения объема обязательств перед гражданами</a:t>
                      </a:r>
                    </a:p>
                    <a:p>
                      <a:pPr marL="228600" marR="0" lvl="0" indent="0" algn="l" defTabSz="914400" rtl="0" eaLnBrk="1" fontAlgn="base" latinLnBrk="0" hangingPunct="1">
                        <a:lnSpc>
                          <a:spcPts val="1300"/>
                        </a:lnSpc>
                        <a:spcBef>
                          <a:spcPts val="88"/>
                        </a:spcBef>
                        <a:spcAft>
                          <a:spcPct val="0"/>
                        </a:spcAft>
                        <a:buClrTx/>
                        <a:buSzTx/>
                        <a:buFontTx/>
                        <a:buNone/>
                        <a:tabLst/>
                      </a:pPr>
                      <a:endParaRPr kumimoji="0" lang="ru-RU" sz="1300" b="0" i="0" u="none" strike="noStrike" cap="none" normalizeH="0" baseline="0" smtClean="0">
                        <a:ln>
                          <a:noFill/>
                        </a:ln>
                        <a:solidFill>
                          <a:schemeClr val="tx1"/>
                        </a:solidFill>
                        <a:effectLst/>
                        <a:latin typeface="Calibri" pitchFamily="34" charset="0"/>
                      </a:endParaRPr>
                    </a:p>
                    <a:p>
                      <a:pPr marL="228600" marR="0" lvl="0" indent="0" algn="l" defTabSz="914400" rtl="0" eaLnBrk="1" fontAlgn="base" latinLnBrk="0" hangingPunct="1">
                        <a:lnSpc>
                          <a:spcPct val="100000"/>
                        </a:lnSpc>
                        <a:spcBef>
                          <a:spcPct val="0"/>
                        </a:spcBef>
                        <a:spcAft>
                          <a:spcPct val="0"/>
                        </a:spcAft>
                        <a:buClrTx/>
                        <a:buSzTx/>
                        <a:buFontTx/>
                        <a:buNone/>
                        <a:tabLst/>
                      </a:pPr>
                      <a:r>
                        <a:rPr kumimoji="0" lang="ru-RU" sz="1800" b="0" i="1" u="none" strike="noStrike" cap="none" normalizeH="0" baseline="0" smtClean="0">
                          <a:ln>
                            <a:noFill/>
                          </a:ln>
                          <a:solidFill>
                            <a:schemeClr val="tx1"/>
                          </a:solidFill>
                          <a:effectLst/>
                          <a:latin typeface="Calibri" pitchFamily="34" charset="0"/>
                        </a:rPr>
                        <a:t>в том числе законы, устанавливающие права граждан на получение социальных выплат(пособий)</a:t>
                      </a:r>
                      <a:endParaRPr kumimoji="0" lang="ru-RU" sz="1800" b="0" i="0" u="none" strike="noStrike" cap="none" normalizeH="0" baseline="0" smtClean="0">
                        <a:ln>
                          <a:noFill/>
                        </a:ln>
                        <a:solidFill>
                          <a:schemeClr val="tx1"/>
                        </a:solidFill>
                        <a:effectLst/>
                        <a:latin typeface="Calibri" pitchFamily="34" charset="0"/>
                      </a:endParaRPr>
                    </a:p>
                    <a:p>
                      <a:pPr marL="228600" marR="0" lvl="0" indent="0" algn="l" defTabSz="914400" rtl="0" eaLnBrk="1" fontAlgn="base" latinLnBrk="0" hangingPunct="1">
                        <a:lnSpc>
                          <a:spcPts val="850"/>
                        </a:lnSpc>
                        <a:spcBef>
                          <a:spcPts val="13"/>
                        </a:spcBef>
                        <a:spcAft>
                          <a:spcPct val="0"/>
                        </a:spcAft>
                        <a:buClrTx/>
                        <a:buSzTx/>
                        <a:buFontTx/>
                        <a:buNone/>
                        <a:tabLst/>
                      </a:pPr>
                      <a:endParaRPr kumimoji="0" lang="ru-RU" sz="800" b="0" i="0" u="none" strike="noStrike" cap="none" normalizeH="0" baseline="0" smtClean="0">
                        <a:ln>
                          <a:noFill/>
                        </a:ln>
                        <a:solidFill>
                          <a:schemeClr val="tx1"/>
                        </a:solidFill>
                        <a:effectLst/>
                        <a:latin typeface="Calibri" pitchFamily="34" charset="0"/>
                      </a:endParaRPr>
                    </a:p>
                    <a:p>
                      <a:pPr marL="228600" marR="0" lvl="0" indent="0" algn="l" defTabSz="914400" rtl="0" eaLnBrk="1" fontAlgn="base" latinLnBrk="0" hangingPunct="1">
                        <a:lnSpc>
                          <a:spcPts val="1000"/>
                        </a:lnSpc>
                        <a:spcBef>
                          <a:spcPct val="0"/>
                        </a:spcBef>
                        <a:spcAft>
                          <a:spcPct val="0"/>
                        </a:spcAft>
                        <a:buClrTx/>
                        <a:buSzTx/>
                        <a:buFontTx/>
                        <a:buNone/>
                        <a:tabLst/>
                      </a:pPr>
                      <a:endParaRPr kumimoji="0" lang="ru-RU" sz="1000" b="0" i="0" u="none" strike="noStrike" cap="none" normalizeH="0" baseline="0" smtClean="0">
                        <a:ln>
                          <a:noFill/>
                        </a:ln>
                        <a:solidFill>
                          <a:schemeClr val="tx1"/>
                        </a:solidFill>
                        <a:effectLst/>
                        <a:latin typeface="Calibri" pitchFamily="34" charset="0"/>
                      </a:endParaRPr>
                    </a:p>
                    <a:p>
                      <a:pPr marL="228600" marR="0" lvl="0" indent="0" algn="l" defTabSz="914400" rtl="0" eaLnBrk="1" fontAlgn="base" latinLnBrk="0" hangingPunct="1">
                        <a:lnSpc>
                          <a:spcPts val="1000"/>
                        </a:lnSpc>
                        <a:spcBef>
                          <a:spcPct val="0"/>
                        </a:spcBef>
                        <a:spcAft>
                          <a:spcPct val="0"/>
                        </a:spcAft>
                        <a:buClrTx/>
                        <a:buSzTx/>
                        <a:buFontTx/>
                        <a:buNone/>
                        <a:tabLst/>
                      </a:pPr>
                      <a:endParaRPr kumimoji="0" lang="ru-RU" sz="1000" b="0" i="0" u="none" strike="noStrike" cap="none" normalizeH="0" baseline="0" smtClean="0">
                        <a:ln>
                          <a:noFill/>
                        </a:ln>
                        <a:solidFill>
                          <a:schemeClr val="tx1"/>
                        </a:solidFill>
                        <a:effectLst/>
                        <a:latin typeface="Calibri" pitchFamily="34" charset="0"/>
                      </a:endParaRPr>
                    </a:p>
                    <a:p>
                      <a:pPr marL="228600" marR="0" lvl="0" indent="0" algn="ctr" defTabSz="914400" rtl="0" eaLnBrk="1" fontAlgn="base" latinLnBrk="0" hangingPunct="1">
                        <a:lnSpc>
                          <a:spcPct val="100000"/>
                        </a:lnSpc>
                        <a:spcBef>
                          <a:spcPct val="0"/>
                        </a:spcBef>
                        <a:spcAft>
                          <a:spcPct val="0"/>
                        </a:spcAft>
                        <a:buClrTx/>
                        <a:buSzTx/>
                        <a:buFontTx/>
                        <a:buNone/>
                        <a:tabLst/>
                      </a:pPr>
                      <a:r>
                        <a:rPr kumimoji="0" lang="ru-RU" sz="1800" b="0" i="0" u="none" strike="noStrike" cap="none" normalizeH="0" baseline="0" smtClean="0">
                          <a:ln>
                            <a:noFill/>
                          </a:ln>
                          <a:solidFill>
                            <a:schemeClr val="tx1"/>
                          </a:solidFill>
                          <a:effectLst/>
                          <a:latin typeface="Calibri" pitchFamily="34" charset="0"/>
                        </a:rPr>
                        <a:t>Государственный (муниципальный) контракт,</a:t>
                      </a:r>
                    </a:p>
                    <a:p>
                      <a:pPr marL="228600" marR="0" lvl="0" indent="0" algn="ctr" defTabSz="914400" rtl="0" eaLnBrk="1" fontAlgn="base" latinLnBrk="0" hangingPunct="1">
                        <a:lnSpc>
                          <a:spcPct val="100000"/>
                        </a:lnSpc>
                        <a:spcBef>
                          <a:spcPct val="0"/>
                        </a:spcBef>
                        <a:spcAft>
                          <a:spcPct val="0"/>
                        </a:spcAft>
                        <a:buClrTx/>
                        <a:buSzTx/>
                        <a:buFontTx/>
                        <a:buNone/>
                        <a:tabLst/>
                      </a:pPr>
                      <a:r>
                        <a:rPr kumimoji="0" lang="ru-RU" sz="1800" b="0" i="0" u="none" strike="noStrike" cap="none" normalizeH="0" baseline="0" smtClean="0">
                          <a:ln>
                            <a:noFill/>
                          </a:ln>
                          <a:solidFill>
                            <a:schemeClr val="tx1"/>
                          </a:solidFill>
                          <a:effectLst/>
                          <a:latin typeface="Calibri" pitchFamily="34" charset="0"/>
                        </a:rPr>
                        <a:t>трудовое соглашение и т.д.</a:t>
                      </a:r>
                    </a:p>
                    <a:p>
                      <a:pPr marL="228600" marR="0" lvl="0" indent="0" algn="l" defTabSz="914400" rtl="0" eaLnBrk="1" fontAlgn="base" latinLnBrk="0" hangingPunct="1">
                        <a:lnSpc>
                          <a:spcPts val="1000"/>
                        </a:lnSpc>
                        <a:spcBef>
                          <a:spcPct val="0"/>
                        </a:spcBef>
                        <a:spcAft>
                          <a:spcPct val="0"/>
                        </a:spcAft>
                        <a:buClrTx/>
                        <a:buSzTx/>
                        <a:buFontTx/>
                        <a:buNone/>
                        <a:tabLst/>
                      </a:pPr>
                      <a:endParaRPr kumimoji="0" lang="ru-RU" sz="1000" b="0" i="0" u="none" strike="noStrike" cap="none" normalizeH="0" baseline="0" smtClean="0">
                        <a:ln>
                          <a:noFill/>
                        </a:ln>
                        <a:solidFill>
                          <a:schemeClr val="tx1"/>
                        </a:solidFill>
                        <a:effectLst/>
                        <a:latin typeface="Calibri" pitchFamily="34" charset="0"/>
                      </a:endParaRPr>
                    </a:p>
                    <a:p>
                      <a:pPr marL="228600" marR="0" lvl="0" indent="0" algn="l" defTabSz="914400" rtl="0" eaLnBrk="1" fontAlgn="base" latinLnBrk="0" hangingPunct="1">
                        <a:lnSpc>
                          <a:spcPts val="1000"/>
                        </a:lnSpc>
                        <a:spcBef>
                          <a:spcPct val="0"/>
                        </a:spcBef>
                        <a:spcAft>
                          <a:spcPct val="0"/>
                        </a:spcAft>
                        <a:buClrTx/>
                        <a:buSzTx/>
                        <a:buFontTx/>
                        <a:buNone/>
                        <a:tabLst/>
                      </a:pPr>
                      <a:endParaRPr kumimoji="0" lang="ru-RU" sz="1000" b="0" i="0" u="none" strike="noStrike" cap="none" normalizeH="0" baseline="0" smtClean="0">
                        <a:ln>
                          <a:noFill/>
                        </a:ln>
                        <a:solidFill>
                          <a:schemeClr val="tx1"/>
                        </a:solidFill>
                        <a:effectLst/>
                        <a:latin typeface="Calibri" pitchFamily="34" charset="0"/>
                      </a:endParaRPr>
                    </a:p>
                    <a:p>
                      <a:pPr marL="228600" marR="0" lvl="0" indent="0" algn="l" defTabSz="914400" rtl="0" eaLnBrk="1" fontAlgn="base" latinLnBrk="0" hangingPunct="1">
                        <a:lnSpc>
                          <a:spcPts val="1000"/>
                        </a:lnSpc>
                        <a:spcBef>
                          <a:spcPct val="0"/>
                        </a:spcBef>
                        <a:spcAft>
                          <a:spcPct val="0"/>
                        </a:spcAft>
                        <a:buClrTx/>
                        <a:buSzTx/>
                        <a:buFontTx/>
                        <a:buNone/>
                        <a:tabLst/>
                      </a:pPr>
                      <a:endParaRPr kumimoji="0" lang="ru-RU" sz="1000" b="0" i="0" u="none" strike="noStrike" cap="none" normalizeH="0" baseline="0" smtClean="0">
                        <a:ln>
                          <a:noFill/>
                        </a:ln>
                        <a:solidFill>
                          <a:schemeClr val="tx1"/>
                        </a:solidFill>
                        <a:effectLst/>
                        <a:latin typeface="Calibri" pitchFamily="34" charset="0"/>
                      </a:endParaRPr>
                    </a:p>
                    <a:p>
                      <a:pPr marL="228600" marR="0" lvl="0" indent="0" algn="l" defTabSz="914400" rtl="0" eaLnBrk="1" fontAlgn="base" latinLnBrk="0" hangingPunct="1">
                        <a:lnSpc>
                          <a:spcPts val="1000"/>
                        </a:lnSpc>
                        <a:spcBef>
                          <a:spcPct val="0"/>
                        </a:spcBef>
                        <a:spcAft>
                          <a:spcPct val="0"/>
                        </a:spcAft>
                        <a:buClrTx/>
                        <a:buSzTx/>
                        <a:buFontTx/>
                        <a:buNone/>
                        <a:tabLst/>
                      </a:pPr>
                      <a:endParaRPr kumimoji="0" lang="ru-RU" sz="1000" b="0" i="0" u="none" strike="noStrike" cap="none" normalizeH="0" baseline="0" smtClean="0">
                        <a:ln>
                          <a:noFill/>
                        </a:ln>
                        <a:solidFill>
                          <a:schemeClr val="tx1"/>
                        </a:solidFill>
                        <a:effectLst/>
                        <a:latin typeface="Calibri" pitchFamily="34" charset="0"/>
                      </a:endParaRPr>
                    </a:p>
                    <a:p>
                      <a:pPr marL="228600" marR="0" lvl="0" indent="0" algn="l" defTabSz="914400" rtl="0" eaLnBrk="1" fontAlgn="base" latinLnBrk="0" hangingPunct="1">
                        <a:lnSpc>
                          <a:spcPts val="1000"/>
                        </a:lnSpc>
                        <a:spcBef>
                          <a:spcPts val="25"/>
                        </a:spcBef>
                        <a:spcAft>
                          <a:spcPct val="0"/>
                        </a:spcAft>
                        <a:buClrTx/>
                        <a:buSzTx/>
                        <a:buFontTx/>
                        <a:buNone/>
                        <a:tabLst/>
                      </a:pPr>
                      <a:endParaRPr kumimoji="0" lang="ru-RU" sz="1000" b="0" i="0" u="none" strike="noStrike" cap="none" normalizeH="0" baseline="0" smtClean="0">
                        <a:ln>
                          <a:noFill/>
                        </a:ln>
                        <a:solidFill>
                          <a:schemeClr val="tx1"/>
                        </a:solidFill>
                        <a:effectLst/>
                        <a:latin typeface="Calibri" pitchFamily="34" charset="0"/>
                      </a:endParaRPr>
                    </a:p>
                  </a:txBody>
                  <a:tcPr marL="0" marR="0" marT="0" marB="0" horzOverflow="overflow">
                    <a:lnL w="12700" cap="flat" cmpd="sng" algn="ctr">
                      <a:solidFill>
                        <a:srgbClr val="000000"/>
                      </a:solidFill>
                      <a:prstDash val="solid"/>
                      <a:round/>
                      <a:headEnd type="none" w="med" len="med"/>
                      <a:tailEnd type="none" w="med" len="med"/>
                    </a:lnL>
                    <a:lnR>
                      <a:noFill/>
                    </a:lnR>
                    <a:lnT>
                      <a:noFill/>
                    </a:lnT>
                    <a:lnB>
                      <a:noFill/>
                    </a:lnB>
                    <a:lnTlToBr>
                      <a:noFill/>
                    </a:lnTlToBr>
                    <a:lnBlToTr>
                      <a:noFill/>
                    </a:lnBlToTr>
                    <a:noFill/>
                  </a:tcPr>
                </a:tc>
              </a:tr>
            </a:tbl>
          </a:graphicData>
        </a:graphic>
      </p:graphicFrame>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7" name="object 2"/>
          <p:cNvSpPr>
            <a:spLocks noChangeArrowheads="1"/>
          </p:cNvSpPr>
          <p:nvPr/>
        </p:nvSpPr>
        <p:spPr bwMode="auto">
          <a:xfrm>
            <a:off x="1588" y="0"/>
            <a:ext cx="9142412" cy="1295400"/>
          </a:xfrm>
          <a:prstGeom prst="rect">
            <a:avLst/>
          </a:prstGeom>
          <a:blipFill dpi="0" rotWithShape="1">
            <a:blip r:embed="rId2"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5778" name="object 4"/>
          <p:cNvSpPr>
            <a:spLocks/>
          </p:cNvSpPr>
          <p:nvPr/>
        </p:nvSpPr>
        <p:spPr bwMode="auto">
          <a:xfrm>
            <a:off x="533400" y="1524000"/>
            <a:ext cx="554038" cy="2393950"/>
          </a:xfrm>
          <a:custGeom>
            <a:avLst/>
            <a:gdLst>
              <a:gd name="T0" fmla="*/ 0 w 553999"/>
              <a:gd name="T1" fmla="*/ 2403871 h 2393188"/>
              <a:gd name="T2" fmla="*/ 554545 w 553999"/>
              <a:gd name="T3" fmla="*/ 2403871 h 2393188"/>
              <a:gd name="T4" fmla="*/ 554545 w 553999"/>
              <a:gd name="T5" fmla="*/ 0 h 2393188"/>
              <a:gd name="T6" fmla="*/ 0 w 553999"/>
              <a:gd name="T7" fmla="*/ 0 h 2393188"/>
              <a:gd name="T8" fmla="*/ 0 w 553999"/>
              <a:gd name="T9" fmla="*/ 2403871 h 2393188"/>
              <a:gd name="T10" fmla="*/ 0 60000 65536"/>
              <a:gd name="T11" fmla="*/ 0 60000 65536"/>
              <a:gd name="T12" fmla="*/ 0 60000 65536"/>
              <a:gd name="T13" fmla="*/ 0 60000 65536"/>
              <a:gd name="T14" fmla="*/ 0 60000 65536"/>
              <a:gd name="T15" fmla="*/ 0 w 553999"/>
              <a:gd name="T16" fmla="*/ 0 h 2393188"/>
              <a:gd name="T17" fmla="*/ 553999 w 553999"/>
              <a:gd name="T18" fmla="*/ 2393188 h 2393188"/>
            </a:gdLst>
            <a:ahLst/>
            <a:cxnLst>
              <a:cxn ang="T10">
                <a:pos x="T0" y="T1"/>
              </a:cxn>
              <a:cxn ang="T11">
                <a:pos x="T2" y="T3"/>
              </a:cxn>
              <a:cxn ang="T12">
                <a:pos x="T4" y="T5"/>
              </a:cxn>
              <a:cxn ang="T13">
                <a:pos x="T6" y="T7"/>
              </a:cxn>
              <a:cxn ang="T14">
                <a:pos x="T8" y="T9"/>
              </a:cxn>
            </a:cxnLst>
            <a:rect l="T15" t="T16" r="T17" b="T18"/>
            <a:pathLst>
              <a:path w="553999" h="2393188">
                <a:moveTo>
                  <a:pt x="0" y="2393188"/>
                </a:moveTo>
                <a:lnTo>
                  <a:pt x="553999" y="2393188"/>
                </a:lnTo>
                <a:lnTo>
                  <a:pt x="553999" y="0"/>
                </a:lnTo>
                <a:lnTo>
                  <a:pt x="0" y="0"/>
                </a:lnTo>
                <a:lnTo>
                  <a:pt x="0" y="2393188"/>
                </a:lnTo>
                <a:close/>
              </a:path>
            </a:pathLst>
          </a:custGeom>
          <a:noFill/>
          <a:ln w="9525">
            <a:solidFill>
              <a:srgbClr val="30859C"/>
            </a:solidFill>
            <a:round/>
            <a:headEnd/>
            <a:tailEnd/>
          </a:ln>
        </p:spPr>
        <p:txBody>
          <a:bodyPr lIns="0" tIns="0" rIns="0" bIns="0">
            <a:spAutoFit/>
          </a:bodyPr>
          <a:lstStyle/>
          <a:p>
            <a:endParaRPr lang="ru-RU"/>
          </a:p>
        </p:txBody>
      </p:sp>
      <p:sp>
        <p:nvSpPr>
          <p:cNvPr id="5" name="object 5"/>
          <p:cNvSpPr txBox="1"/>
          <p:nvPr/>
        </p:nvSpPr>
        <p:spPr>
          <a:xfrm>
            <a:off x="609600" y="1752600"/>
            <a:ext cx="479425" cy="1922145"/>
          </a:xfrm>
          <a:prstGeom prst="rect">
            <a:avLst/>
          </a:prstGeom>
        </p:spPr>
        <p:txBody>
          <a:bodyPr vert="vert270" lIns="0" tIns="0" rIns="0" bIns="0">
            <a:spAutoFit/>
          </a:bodyPr>
          <a:lstStyle/>
          <a:p>
            <a:pPr marL="602615" marR="6350" indent="-590550" fontAlgn="auto">
              <a:spcBef>
                <a:spcPts val="0"/>
              </a:spcBef>
              <a:spcAft>
                <a:spcPts val="0"/>
              </a:spcAft>
              <a:defRPr/>
            </a:pPr>
            <a:r>
              <a:rPr sz="1500" b="1" dirty="0">
                <a:latin typeface="Calibri"/>
                <a:cs typeface="Calibri"/>
              </a:rPr>
              <a:t>Об</a:t>
            </a:r>
            <a:r>
              <a:rPr sz="1500" b="1" spc="-10" dirty="0">
                <a:latin typeface="Calibri"/>
                <a:cs typeface="Calibri"/>
              </a:rPr>
              <a:t>щ</a:t>
            </a:r>
            <a:r>
              <a:rPr sz="1500" b="1" dirty="0">
                <a:latin typeface="Calibri"/>
                <a:cs typeface="Calibri"/>
              </a:rPr>
              <a:t>е</a:t>
            </a:r>
            <a:r>
              <a:rPr sz="1500" b="1" spc="-15" dirty="0">
                <a:latin typeface="Calibri"/>
                <a:cs typeface="Calibri"/>
              </a:rPr>
              <a:t>г</a:t>
            </a:r>
            <a:r>
              <a:rPr sz="1500" b="1" dirty="0">
                <a:latin typeface="Calibri"/>
                <a:cs typeface="Calibri"/>
              </a:rPr>
              <a:t>о</a:t>
            </a:r>
            <a:r>
              <a:rPr sz="1500" b="1" spc="-10" dirty="0">
                <a:latin typeface="Calibri"/>
                <a:cs typeface="Calibri"/>
              </a:rPr>
              <a:t>с</a:t>
            </a:r>
            <a:r>
              <a:rPr sz="1500" b="1" spc="-65" dirty="0">
                <a:latin typeface="Calibri"/>
                <a:cs typeface="Calibri"/>
              </a:rPr>
              <a:t>у</a:t>
            </a:r>
            <a:r>
              <a:rPr sz="1500" b="1" dirty="0">
                <a:latin typeface="Calibri"/>
                <a:cs typeface="Calibri"/>
              </a:rPr>
              <a:t>дар</a:t>
            </a:r>
            <a:r>
              <a:rPr sz="1500" b="1" spc="-5" dirty="0">
                <a:latin typeface="Calibri"/>
                <a:cs typeface="Calibri"/>
              </a:rPr>
              <a:t>с</a:t>
            </a:r>
            <a:r>
              <a:rPr sz="1500" b="1" dirty="0">
                <a:latin typeface="Calibri"/>
                <a:cs typeface="Calibri"/>
              </a:rPr>
              <a:t>твенные вопро</a:t>
            </a:r>
            <a:r>
              <a:rPr sz="1500" b="1" spc="-10" dirty="0">
                <a:latin typeface="Calibri"/>
                <a:cs typeface="Calibri"/>
              </a:rPr>
              <a:t>с</a:t>
            </a:r>
            <a:r>
              <a:rPr sz="1500" b="1" dirty="0">
                <a:latin typeface="Calibri"/>
                <a:cs typeface="Calibri"/>
              </a:rPr>
              <a:t>ы</a:t>
            </a:r>
            <a:endParaRPr sz="1500" dirty="0">
              <a:latin typeface="Calibri"/>
              <a:cs typeface="Calibri"/>
            </a:endParaRPr>
          </a:p>
        </p:txBody>
      </p:sp>
      <p:sp>
        <p:nvSpPr>
          <p:cNvPr id="75780" name="object 8"/>
          <p:cNvSpPr>
            <a:spLocks/>
          </p:cNvSpPr>
          <p:nvPr/>
        </p:nvSpPr>
        <p:spPr bwMode="auto">
          <a:xfrm>
            <a:off x="1287463" y="1543050"/>
            <a:ext cx="692150" cy="2390775"/>
          </a:xfrm>
          <a:custGeom>
            <a:avLst/>
            <a:gdLst>
              <a:gd name="T0" fmla="*/ 0 w 692492"/>
              <a:gd name="T1" fmla="*/ 2395750 h 2390393"/>
              <a:gd name="T2" fmla="*/ 687720 w 692492"/>
              <a:gd name="T3" fmla="*/ 2395750 h 2390393"/>
              <a:gd name="T4" fmla="*/ 687720 w 692492"/>
              <a:gd name="T5" fmla="*/ 0 h 2390393"/>
              <a:gd name="T6" fmla="*/ 0 w 692492"/>
              <a:gd name="T7" fmla="*/ 0 h 2390393"/>
              <a:gd name="T8" fmla="*/ 0 w 692492"/>
              <a:gd name="T9" fmla="*/ 2395750 h 2390393"/>
              <a:gd name="T10" fmla="*/ 0 60000 65536"/>
              <a:gd name="T11" fmla="*/ 0 60000 65536"/>
              <a:gd name="T12" fmla="*/ 0 60000 65536"/>
              <a:gd name="T13" fmla="*/ 0 60000 65536"/>
              <a:gd name="T14" fmla="*/ 0 60000 65536"/>
              <a:gd name="T15" fmla="*/ 0 w 692492"/>
              <a:gd name="T16" fmla="*/ 0 h 2390393"/>
              <a:gd name="T17" fmla="*/ 692492 w 692492"/>
              <a:gd name="T18" fmla="*/ 2390393 h 2390393"/>
            </a:gdLst>
            <a:ahLst/>
            <a:cxnLst>
              <a:cxn ang="T10">
                <a:pos x="T0" y="T1"/>
              </a:cxn>
              <a:cxn ang="T11">
                <a:pos x="T2" y="T3"/>
              </a:cxn>
              <a:cxn ang="T12">
                <a:pos x="T4" y="T5"/>
              </a:cxn>
              <a:cxn ang="T13">
                <a:pos x="T6" y="T7"/>
              </a:cxn>
              <a:cxn ang="T14">
                <a:pos x="T8" y="T9"/>
              </a:cxn>
            </a:cxnLst>
            <a:rect l="T15" t="T16" r="T17" b="T18"/>
            <a:pathLst>
              <a:path w="692492" h="2390393">
                <a:moveTo>
                  <a:pt x="0" y="2390393"/>
                </a:moveTo>
                <a:lnTo>
                  <a:pt x="692492" y="2390393"/>
                </a:lnTo>
                <a:lnTo>
                  <a:pt x="692492" y="0"/>
                </a:lnTo>
                <a:lnTo>
                  <a:pt x="0" y="0"/>
                </a:lnTo>
                <a:lnTo>
                  <a:pt x="0" y="2390393"/>
                </a:lnTo>
                <a:close/>
              </a:path>
            </a:pathLst>
          </a:custGeom>
          <a:noFill/>
          <a:ln w="9525">
            <a:solidFill>
              <a:srgbClr val="77923B"/>
            </a:solidFill>
            <a:round/>
            <a:headEnd/>
            <a:tailEnd/>
          </a:ln>
        </p:spPr>
        <p:txBody>
          <a:bodyPr lIns="0" tIns="0" rIns="0" bIns="0">
            <a:spAutoFit/>
          </a:bodyPr>
          <a:lstStyle/>
          <a:p>
            <a:endParaRPr lang="ru-RU"/>
          </a:p>
        </p:txBody>
      </p:sp>
      <p:sp>
        <p:nvSpPr>
          <p:cNvPr id="9" name="object 9"/>
          <p:cNvSpPr txBox="1"/>
          <p:nvPr/>
        </p:nvSpPr>
        <p:spPr>
          <a:xfrm>
            <a:off x="1322069" y="1634829"/>
            <a:ext cx="615315" cy="2209800"/>
          </a:xfrm>
          <a:prstGeom prst="rect">
            <a:avLst/>
          </a:prstGeom>
        </p:spPr>
        <p:txBody>
          <a:bodyPr vert="vert270" lIns="0" tIns="0" rIns="0" bIns="0">
            <a:spAutoFit/>
          </a:bodyPr>
          <a:lstStyle/>
          <a:p>
            <a:pPr marL="12700" marR="6350" algn="ctr" fontAlgn="auto">
              <a:spcBef>
                <a:spcPts val="0"/>
              </a:spcBef>
              <a:spcAft>
                <a:spcPts val="0"/>
              </a:spcAft>
              <a:defRPr/>
            </a:pPr>
            <a:r>
              <a:rPr sz="1300" b="1" dirty="0">
                <a:latin typeface="Calibri"/>
                <a:cs typeface="Calibri"/>
              </a:rPr>
              <a:t>Н</a:t>
            </a:r>
            <a:r>
              <a:rPr sz="1300" b="1" spc="-10" dirty="0">
                <a:latin typeface="Calibri"/>
                <a:cs typeface="Calibri"/>
              </a:rPr>
              <a:t>а</a:t>
            </a:r>
            <a:r>
              <a:rPr sz="1300" b="1" dirty="0">
                <a:latin typeface="Calibri"/>
                <a:cs typeface="Calibri"/>
              </a:rPr>
              <a:t>ционал</a:t>
            </a:r>
            <a:r>
              <a:rPr sz="1300" b="1" spc="-10" dirty="0">
                <a:latin typeface="Calibri"/>
                <a:cs typeface="Calibri"/>
              </a:rPr>
              <a:t>ь</a:t>
            </a:r>
            <a:r>
              <a:rPr sz="1300" b="1" dirty="0">
                <a:latin typeface="Calibri"/>
                <a:cs typeface="Calibri"/>
              </a:rPr>
              <a:t>ная</a:t>
            </a:r>
            <a:r>
              <a:rPr sz="1300" b="1" spc="40" dirty="0">
                <a:latin typeface="Calibri"/>
                <a:cs typeface="Calibri"/>
              </a:rPr>
              <a:t> </a:t>
            </a:r>
            <a:r>
              <a:rPr sz="1300" b="1" spc="-10" dirty="0">
                <a:latin typeface="Calibri"/>
                <a:cs typeface="Calibri"/>
              </a:rPr>
              <a:t>б</a:t>
            </a:r>
            <a:r>
              <a:rPr sz="1300" b="1" spc="-5" dirty="0">
                <a:latin typeface="Calibri"/>
                <a:cs typeface="Calibri"/>
              </a:rPr>
              <a:t>е</a:t>
            </a:r>
            <a:r>
              <a:rPr sz="1300" b="1" dirty="0">
                <a:latin typeface="Calibri"/>
                <a:cs typeface="Calibri"/>
              </a:rPr>
              <a:t>зопа</a:t>
            </a:r>
            <a:r>
              <a:rPr sz="1300" b="1" spc="-10" dirty="0">
                <a:latin typeface="Calibri"/>
                <a:cs typeface="Calibri"/>
              </a:rPr>
              <a:t>с</a:t>
            </a:r>
            <a:r>
              <a:rPr sz="1300" b="1" dirty="0">
                <a:latin typeface="Calibri"/>
                <a:cs typeface="Calibri"/>
              </a:rPr>
              <a:t>ность</a:t>
            </a:r>
            <a:r>
              <a:rPr sz="1300" b="1" spc="45" dirty="0">
                <a:latin typeface="Calibri"/>
                <a:cs typeface="Calibri"/>
              </a:rPr>
              <a:t> </a:t>
            </a:r>
            <a:r>
              <a:rPr sz="1300" b="1" dirty="0">
                <a:latin typeface="Calibri"/>
                <a:cs typeface="Calibri"/>
              </a:rPr>
              <a:t>и пр</a:t>
            </a:r>
            <a:r>
              <a:rPr sz="1300" b="1" spc="-5" dirty="0">
                <a:latin typeface="Calibri"/>
                <a:cs typeface="Calibri"/>
              </a:rPr>
              <a:t>а</a:t>
            </a:r>
            <a:r>
              <a:rPr sz="1300" b="1" spc="-10" dirty="0">
                <a:latin typeface="Calibri"/>
                <a:cs typeface="Calibri"/>
              </a:rPr>
              <a:t>в</a:t>
            </a:r>
            <a:r>
              <a:rPr sz="1300" b="1" dirty="0">
                <a:latin typeface="Calibri"/>
                <a:cs typeface="Calibri"/>
              </a:rPr>
              <a:t>о</a:t>
            </a:r>
            <a:r>
              <a:rPr sz="1300" b="1" spc="-30" dirty="0">
                <a:latin typeface="Calibri"/>
                <a:cs typeface="Calibri"/>
              </a:rPr>
              <a:t>о</a:t>
            </a:r>
            <a:r>
              <a:rPr sz="1300" b="1" dirty="0">
                <a:latin typeface="Calibri"/>
                <a:cs typeface="Calibri"/>
              </a:rPr>
              <a:t>хр</a:t>
            </a:r>
            <a:r>
              <a:rPr sz="1300" b="1" spc="-5" dirty="0">
                <a:latin typeface="Calibri"/>
                <a:cs typeface="Calibri"/>
              </a:rPr>
              <a:t>а</a:t>
            </a:r>
            <a:r>
              <a:rPr sz="1300" b="1" dirty="0">
                <a:latin typeface="Calibri"/>
                <a:cs typeface="Calibri"/>
              </a:rPr>
              <a:t>ни</a:t>
            </a:r>
            <a:r>
              <a:rPr sz="1300" b="1" spc="-15" dirty="0">
                <a:latin typeface="Calibri"/>
                <a:cs typeface="Calibri"/>
              </a:rPr>
              <a:t>т</a:t>
            </a:r>
            <a:r>
              <a:rPr sz="1300" b="1" spc="-30" dirty="0">
                <a:latin typeface="Calibri"/>
                <a:cs typeface="Calibri"/>
              </a:rPr>
              <a:t>е</a:t>
            </a:r>
            <a:r>
              <a:rPr sz="1300" b="1" dirty="0">
                <a:latin typeface="Calibri"/>
                <a:cs typeface="Calibri"/>
              </a:rPr>
              <a:t>льн</a:t>
            </a:r>
            <a:r>
              <a:rPr sz="1300" b="1" spc="5" dirty="0">
                <a:latin typeface="Calibri"/>
                <a:cs typeface="Calibri"/>
              </a:rPr>
              <a:t>а</a:t>
            </a:r>
            <a:r>
              <a:rPr sz="1300" b="1" dirty="0">
                <a:latin typeface="Calibri"/>
                <a:cs typeface="Calibri"/>
              </a:rPr>
              <a:t>я </a:t>
            </a:r>
            <a:r>
              <a:rPr sz="1300" b="1" spc="-15" dirty="0">
                <a:latin typeface="Calibri"/>
                <a:cs typeface="Calibri"/>
              </a:rPr>
              <a:t>д</a:t>
            </a:r>
            <a:r>
              <a:rPr sz="1300" b="1" spc="-5" dirty="0">
                <a:latin typeface="Calibri"/>
                <a:cs typeface="Calibri"/>
              </a:rPr>
              <a:t>е</a:t>
            </a:r>
            <a:r>
              <a:rPr sz="1300" b="1" dirty="0">
                <a:latin typeface="Calibri"/>
                <a:cs typeface="Calibri"/>
              </a:rPr>
              <a:t>я</a:t>
            </a:r>
            <a:r>
              <a:rPr sz="1300" b="1" spc="-15" dirty="0">
                <a:latin typeface="Calibri"/>
                <a:cs typeface="Calibri"/>
              </a:rPr>
              <a:t>т</a:t>
            </a:r>
            <a:r>
              <a:rPr sz="1300" b="1" spc="-30" dirty="0">
                <a:latin typeface="Calibri"/>
                <a:cs typeface="Calibri"/>
              </a:rPr>
              <a:t>е</a:t>
            </a:r>
            <a:r>
              <a:rPr sz="1300" b="1" dirty="0">
                <a:latin typeface="Calibri"/>
                <a:cs typeface="Calibri"/>
              </a:rPr>
              <a:t>льно</a:t>
            </a:r>
            <a:r>
              <a:rPr sz="1300" b="1" spc="-5" dirty="0">
                <a:latin typeface="Calibri"/>
                <a:cs typeface="Calibri"/>
              </a:rPr>
              <a:t>с</a:t>
            </a:r>
            <a:r>
              <a:rPr sz="1300" b="1" dirty="0">
                <a:latin typeface="Calibri"/>
                <a:cs typeface="Calibri"/>
              </a:rPr>
              <a:t>ть</a:t>
            </a:r>
            <a:endParaRPr sz="1300">
              <a:latin typeface="Calibri"/>
              <a:cs typeface="Calibri"/>
            </a:endParaRPr>
          </a:p>
        </p:txBody>
      </p:sp>
      <p:sp>
        <p:nvSpPr>
          <p:cNvPr id="75782" name="object 10"/>
          <p:cNvSpPr>
            <a:spLocks/>
          </p:cNvSpPr>
          <p:nvPr/>
        </p:nvSpPr>
        <p:spPr bwMode="auto">
          <a:xfrm>
            <a:off x="2124075" y="1539875"/>
            <a:ext cx="322263" cy="2393950"/>
          </a:xfrm>
          <a:custGeom>
            <a:avLst/>
            <a:gdLst>
              <a:gd name="T0" fmla="*/ 0 w 323164"/>
              <a:gd name="T1" fmla="*/ 2403871 h 2393188"/>
              <a:gd name="T2" fmla="*/ 310776 w 323164"/>
              <a:gd name="T3" fmla="*/ 2403871 h 2393188"/>
              <a:gd name="T4" fmla="*/ 310776 w 323164"/>
              <a:gd name="T5" fmla="*/ 0 h 2393188"/>
              <a:gd name="T6" fmla="*/ 0 w 323164"/>
              <a:gd name="T7" fmla="*/ 0 h 2393188"/>
              <a:gd name="T8" fmla="*/ 0 w 323164"/>
              <a:gd name="T9" fmla="*/ 2403871 h 2393188"/>
              <a:gd name="T10" fmla="*/ 0 60000 65536"/>
              <a:gd name="T11" fmla="*/ 0 60000 65536"/>
              <a:gd name="T12" fmla="*/ 0 60000 65536"/>
              <a:gd name="T13" fmla="*/ 0 60000 65536"/>
              <a:gd name="T14" fmla="*/ 0 60000 65536"/>
              <a:gd name="T15" fmla="*/ 0 w 323164"/>
              <a:gd name="T16" fmla="*/ 0 h 2393188"/>
              <a:gd name="T17" fmla="*/ 323164 w 323164"/>
              <a:gd name="T18" fmla="*/ 2393188 h 2393188"/>
            </a:gdLst>
            <a:ahLst/>
            <a:cxnLst>
              <a:cxn ang="T10">
                <a:pos x="T0" y="T1"/>
              </a:cxn>
              <a:cxn ang="T11">
                <a:pos x="T2" y="T3"/>
              </a:cxn>
              <a:cxn ang="T12">
                <a:pos x="T4" y="T5"/>
              </a:cxn>
              <a:cxn ang="T13">
                <a:pos x="T6" y="T7"/>
              </a:cxn>
              <a:cxn ang="T14">
                <a:pos x="T8" y="T9"/>
              </a:cxn>
            </a:cxnLst>
            <a:rect l="T15" t="T16" r="T17" b="T18"/>
            <a:pathLst>
              <a:path w="323164" h="2393188">
                <a:moveTo>
                  <a:pt x="0" y="2393188"/>
                </a:moveTo>
                <a:lnTo>
                  <a:pt x="323164" y="2393188"/>
                </a:lnTo>
                <a:lnTo>
                  <a:pt x="323164" y="0"/>
                </a:lnTo>
                <a:lnTo>
                  <a:pt x="0" y="0"/>
                </a:lnTo>
                <a:lnTo>
                  <a:pt x="0" y="2393188"/>
                </a:lnTo>
                <a:close/>
              </a:path>
            </a:pathLst>
          </a:custGeom>
          <a:noFill/>
          <a:ln w="9525">
            <a:solidFill>
              <a:srgbClr val="00AF50"/>
            </a:solidFill>
            <a:round/>
            <a:headEnd/>
            <a:tailEnd/>
          </a:ln>
        </p:spPr>
        <p:txBody>
          <a:bodyPr lIns="0" tIns="0" rIns="0" bIns="0">
            <a:spAutoFit/>
          </a:bodyPr>
          <a:lstStyle/>
          <a:p>
            <a:endParaRPr lang="ru-RU"/>
          </a:p>
        </p:txBody>
      </p:sp>
      <p:sp>
        <p:nvSpPr>
          <p:cNvPr id="11" name="object 11"/>
          <p:cNvSpPr txBox="1"/>
          <p:nvPr/>
        </p:nvSpPr>
        <p:spPr>
          <a:xfrm>
            <a:off x="2157730" y="1620519"/>
            <a:ext cx="250825" cy="2234565"/>
          </a:xfrm>
          <a:prstGeom prst="rect">
            <a:avLst/>
          </a:prstGeom>
        </p:spPr>
        <p:txBody>
          <a:bodyPr vert="vert270" lIns="0" tIns="0" rIns="0" bIns="0">
            <a:spAutoFit/>
          </a:bodyPr>
          <a:lstStyle/>
          <a:p>
            <a:pPr marL="12700" fontAlgn="auto">
              <a:spcBef>
                <a:spcPts val="0"/>
              </a:spcBef>
              <a:spcAft>
                <a:spcPts val="0"/>
              </a:spcAft>
              <a:defRPr/>
            </a:pPr>
            <a:r>
              <a:rPr sz="1500" b="1" dirty="0">
                <a:latin typeface="Calibri"/>
                <a:cs typeface="Calibri"/>
              </a:rPr>
              <a:t>Национальная </a:t>
            </a:r>
            <a:r>
              <a:rPr sz="1500" b="1" spc="-30" dirty="0">
                <a:latin typeface="Calibri"/>
                <a:cs typeface="Calibri"/>
              </a:rPr>
              <a:t> </a:t>
            </a:r>
            <a:r>
              <a:rPr sz="1500" b="1" dirty="0">
                <a:latin typeface="Calibri"/>
                <a:cs typeface="Calibri"/>
              </a:rPr>
              <a:t>э</a:t>
            </a:r>
            <a:r>
              <a:rPr sz="1500" b="1" spc="-25" dirty="0">
                <a:latin typeface="Calibri"/>
                <a:cs typeface="Calibri"/>
              </a:rPr>
              <a:t>к</a:t>
            </a:r>
            <a:r>
              <a:rPr sz="1500" b="1" dirty="0">
                <a:latin typeface="Calibri"/>
                <a:cs typeface="Calibri"/>
              </a:rPr>
              <a:t>он</a:t>
            </a:r>
            <a:r>
              <a:rPr sz="1500" b="1" spc="-10" dirty="0">
                <a:latin typeface="Calibri"/>
                <a:cs typeface="Calibri"/>
              </a:rPr>
              <a:t>о</a:t>
            </a:r>
            <a:r>
              <a:rPr sz="1500" b="1" dirty="0">
                <a:latin typeface="Calibri"/>
                <a:cs typeface="Calibri"/>
              </a:rPr>
              <a:t>ми</a:t>
            </a:r>
            <a:r>
              <a:rPr sz="1500" b="1" spc="-20" dirty="0">
                <a:latin typeface="Calibri"/>
                <a:cs typeface="Calibri"/>
              </a:rPr>
              <a:t>к</a:t>
            </a:r>
            <a:r>
              <a:rPr sz="1500" b="1" dirty="0">
                <a:latin typeface="Calibri"/>
                <a:cs typeface="Calibri"/>
              </a:rPr>
              <a:t>а</a:t>
            </a:r>
            <a:endParaRPr sz="1500">
              <a:latin typeface="Calibri"/>
              <a:cs typeface="Calibri"/>
            </a:endParaRPr>
          </a:p>
        </p:txBody>
      </p:sp>
      <p:sp>
        <p:nvSpPr>
          <p:cNvPr id="75784" name="object 12"/>
          <p:cNvSpPr>
            <a:spLocks/>
          </p:cNvSpPr>
          <p:nvPr/>
        </p:nvSpPr>
        <p:spPr bwMode="auto">
          <a:xfrm>
            <a:off x="2655888" y="1543050"/>
            <a:ext cx="554037" cy="2390775"/>
          </a:xfrm>
          <a:custGeom>
            <a:avLst/>
            <a:gdLst>
              <a:gd name="T0" fmla="*/ 0 w 553999"/>
              <a:gd name="T1" fmla="*/ 2400708 h 2390013"/>
              <a:gd name="T2" fmla="*/ 554531 w 553999"/>
              <a:gd name="T3" fmla="*/ 2400708 h 2390013"/>
              <a:gd name="T4" fmla="*/ 554531 w 553999"/>
              <a:gd name="T5" fmla="*/ 0 h 2390013"/>
              <a:gd name="T6" fmla="*/ 0 w 553999"/>
              <a:gd name="T7" fmla="*/ 0 h 2390013"/>
              <a:gd name="T8" fmla="*/ 0 w 553999"/>
              <a:gd name="T9" fmla="*/ 2400708 h 2390013"/>
              <a:gd name="T10" fmla="*/ 0 60000 65536"/>
              <a:gd name="T11" fmla="*/ 0 60000 65536"/>
              <a:gd name="T12" fmla="*/ 0 60000 65536"/>
              <a:gd name="T13" fmla="*/ 0 60000 65536"/>
              <a:gd name="T14" fmla="*/ 0 60000 65536"/>
              <a:gd name="T15" fmla="*/ 0 w 553999"/>
              <a:gd name="T16" fmla="*/ 0 h 2390013"/>
              <a:gd name="T17" fmla="*/ 553999 w 553999"/>
              <a:gd name="T18" fmla="*/ 2390013 h 2390013"/>
            </a:gdLst>
            <a:ahLst/>
            <a:cxnLst>
              <a:cxn ang="T10">
                <a:pos x="T0" y="T1"/>
              </a:cxn>
              <a:cxn ang="T11">
                <a:pos x="T2" y="T3"/>
              </a:cxn>
              <a:cxn ang="T12">
                <a:pos x="T4" y="T5"/>
              </a:cxn>
              <a:cxn ang="T13">
                <a:pos x="T6" y="T7"/>
              </a:cxn>
              <a:cxn ang="T14">
                <a:pos x="T8" y="T9"/>
              </a:cxn>
            </a:cxnLst>
            <a:rect l="T15" t="T16" r="T17" b="T18"/>
            <a:pathLst>
              <a:path w="553999" h="2390013">
                <a:moveTo>
                  <a:pt x="0" y="2390013"/>
                </a:moveTo>
                <a:lnTo>
                  <a:pt x="553999" y="2390013"/>
                </a:lnTo>
                <a:lnTo>
                  <a:pt x="553999" y="0"/>
                </a:lnTo>
                <a:lnTo>
                  <a:pt x="0" y="0"/>
                </a:lnTo>
                <a:lnTo>
                  <a:pt x="0" y="2390013"/>
                </a:lnTo>
                <a:close/>
              </a:path>
            </a:pathLst>
          </a:custGeom>
          <a:noFill/>
          <a:ln w="9525">
            <a:solidFill>
              <a:srgbClr val="FFC000"/>
            </a:solidFill>
            <a:round/>
            <a:headEnd/>
            <a:tailEnd/>
          </a:ln>
        </p:spPr>
        <p:txBody>
          <a:bodyPr lIns="0" tIns="0" rIns="0" bIns="0">
            <a:spAutoFit/>
          </a:bodyPr>
          <a:lstStyle/>
          <a:p>
            <a:endParaRPr lang="ru-RU"/>
          </a:p>
        </p:txBody>
      </p:sp>
      <p:sp>
        <p:nvSpPr>
          <p:cNvPr id="14" name="object 14"/>
          <p:cNvSpPr txBox="1"/>
          <p:nvPr/>
        </p:nvSpPr>
        <p:spPr>
          <a:xfrm>
            <a:off x="2690495" y="1659127"/>
            <a:ext cx="628377" cy="2160905"/>
          </a:xfrm>
          <a:prstGeom prst="rect">
            <a:avLst/>
          </a:prstGeom>
        </p:spPr>
        <p:txBody>
          <a:bodyPr vert="vert270" lIns="0" tIns="0" rIns="0" bIns="0">
            <a:spAutoFit/>
          </a:bodyPr>
          <a:lstStyle/>
          <a:p>
            <a:pPr marL="12700" marR="6350" algn="ctr" fontAlgn="auto">
              <a:spcBef>
                <a:spcPts val="0"/>
              </a:spcBef>
              <a:spcAft>
                <a:spcPts val="0"/>
              </a:spcAft>
              <a:defRPr/>
            </a:pPr>
            <a:r>
              <a:rPr sz="1500" b="1" dirty="0">
                <a:latin typeface="Calibri"/>
                <a:cs typeface="Calibri"/>
              </a:rPr>
              <a:t>Жилищно</a:t>
            </a:r>
            <a:r>
              <a:rPr sz="1500" b="1" spc="-5" dirty="0">
                <a:latin typeface="Calibri"/>
                <a:cs typeface="Calibri"/>
              </a:rPr>
              <a:t>-</a:t>
            </a:r>
            <a:r>
              <a:rPr sz="1500" b="1" spc="-25" dirty="0">
                <a:latin typeface="Calibri"/>
                <a:cs typeface="Calibri"/>
              </a:rPr>
              <a:t>к</a:t>
            </a:r>
            <a:r>
              <a:rPr sz="1500" b="1" dirty="0">
                <a:latin typeface="Calibri"/>
                <a:cs typeface="Calibri"/>
              </a:rPr>
              <a:t>ом</a:t>
            </a:r>
            <a:r>
              <a:rPr sz="1500" b="1" spc="-20" dirty="0">
                <a:latin typeface="Calibri"/>
                <a:cs typeface="Calibri"/>
              </a:rPr>
              <a:t>м</a:t>
            </a:r>
            <a:r>
              <a:rPr sz="1500" b="1" dirty="0">
                <a:latin typeface="Calibri"/>
                <a:cs typeface="Calibri"/>
              </a:rPr>
              <a:t>у</a:t>
            </a:r>
            <a:r>
              <a:rPr sz="1500" b="1" spc="-5" dirty="0">
                <a:latin typeface="Calibri"/>
                <a:cs typeface="Calibri"/>
              </a:rPr>
              <a:t>н</a:t>
            </a:r>
            <a:r>
              <a:rPr sz="1500" b="1" dirty="0">
                <a:latin typeface="Calibri"/>
                <a:cs typeface="Calibri"/>
              </a:rPr>
              <a:t>альное </a:t>
            </a:r>
            <a:r>
              <a:rPr sz="1500" b="1" spc="-30" dirty="0">
                <a:latin typeface="Calibri"/>
                <a:cs typeface="Calibri"/>
              </a:rPr>
              <a:t>х</a:t>
            </a:r>
            <a:r>
              <a:rPr sz="1500" b="1" dirty="0">
                <a:latin typeface="Calibri"/>
                <a:cs typeface="Calibri"/>
              </a:rPr>
              <a:t>о</a:t>
            </a:r>
            <a:r>
              <a:rPr sz="1500" b="1" spc="-10" dirty="0">
                <a:latin typeface="Calibri"/>
                <a:cs typeface="Calibri"/>
              </a:rPr>
              <a:t>з</a:t>
            </a:r>
            <a:r>
              <a:rPr sz="1500" b="1" dirty="0">
                <a:latin typeface="Calibri"/>
                <a:cs typeface="Calibri"/>
              </a:rPr>
              <a:t>яйство</a:t>
            </a:r>
            <a:endParaRPr sz="1500" dirty="0">
              <a:latin typeface="Calibri"/>
              <a:cs typeface="Calibri"/>
            </a:endParaRPr>
          </a:p>
          <a:p>
            <a:pPr fontAlgn="auto">
              <a:lnSpc>
                <a:spcPts val="1200"/>
              </a:lnSpc>
              <a:spcBef>
                <a:spcPts val="76"/>
              </a:spcBef>
              <a:spcAft>
                <a:spcPts val="0"/>
              </a:spcAft>
              <a:defRPr/>
            </a:pPr>
            <a:endParaRPr sz="1200" dirty="0">
              <a:latin typeface="+mn-lt"/>
              <a:cs typeface="+mn-cs"/>
            </a:endParaRPr>
          </a:p>
        </p:txBody>
      </p:sp>
      <p:sp>
        <p:nvSpPr>
          <p:cNvPr id="75786" name="object 15"/>
          <p:cNvSpPr>
            <a:spLocks/>
          </p:cNvSpPr>
          <p:nvPr/>
        </p:nvSpPr>
        <p:spPr bwMode="auto">
          <a:xfrm>
            <a:off x="3505200" y="1524000"/>
            <a:ext cx="755650" cy="2390775"/>
          </a:xfrm>
          <a:custGeom>
            <a:avLst/>
            <a:gdLst>
              <a:gd name="T0" fmla="*/ 0 w 323164"/>
              <a:gd name="T1" fmla="*/ 2400708 h 2390013"/>
              <a:gd name="T2" fmla="*/ 2147483647 w 323164"/>
              <a:gd name="T3" fmla="*/ 2400708 h 2390013"/>
              <a:gd name="T4" fmla="*/ 2147483647 w 323164"/>
              <a:gd name="T5" fmla="*/ 0 h 2390013"/>
              <a:gd name="T6" fmla="*/ 0 w 323164"/>
              <a:gd name="T7" fmla="*/ 0 h 2390013"/>
              <a:gd name="T8" fmla="*/ 0 w 323164"/>
              <a:gd name="T9" fmla="*/ 2400708 h 2390013"/>
              <a:gd name="T10" fmla="*/ 0 60000 65536"/>
              <a:gd name="T11" fmla="*/ 0 60000 65536"/>
              <a:gd name="T12" fmla="*/ 0 60000 65536"/>
              <a:gd name="T13" fmla="*/ 0 60000 65536"/>
              <a:gd name="T14" fmla="*/ 0 60000 65536"/>
              <a:gd name="T15" fmla="*/ 0 w 323164"/>
              <a:gd name="T16" fmla="*/ 0 h 2390013"/>
              <a:gd name="T17" fmla="*/ 323164 w 323164"/>
              <a:gd name="T18" fmla="*/ 2390013 h 2390013"/>
            </a:gdLst>
            <a:ahLst/>
            <a:cxnLst>
              <a:cxn ang="T10">
                <a:pos x="T0" y="T1"/>
              </a:cxn>
              <a:cxn ang="T11">
                <a:pos x="T2" y="T3"/>
              </a:cxn>
              <a:cxn ang="T12">
                <a:pos x="T4" y="T5"/>
              </a:cxn>
              <a:cxn ang="T13">
                <a:pos x="T6" y="T7"/>
              </a:cxn>
              <a:cxn ang="T14">
                <a:pos x="T8" y="T9"/>
              </a:cxn>
            </a:cxnLst>
            <a:rect l="T15" t="T16" r="T17" b="T18"/>
            <a:pathLst>
              <a:path w="323164" h="2390013">
                <a:moveTo>
                  <a:pt x="0" y="2390013"/>
                </a:moveTo>
                <a:lnTo>
                  <a:pt x="323164" y="2390013"/>
                </a:lnTo>
                <a:lnTo>
                  <a:pt x="323164" y="0"/>
                </a:lnTo>
                <a:lnTo>
                  <a:pt x="0" y="0"/>
                </a:lnTo>
                <a:lnTo>
                  <a:pt x="0" y="2390013"/>
                </a:lnTo>
                <a:close/>
              </a:path>
            </a:pathLst>
          </a:custGeom>
          <a:noFill/>
          <a:ln w="9525">
            <a:solidFill>
              <a:srgbClr val="FF0000"/>
            </a:solidFill>
            <a:round/>
            <a:headEnd/>
            <a:tailEnd/>
          </a:ln>
        </p:spPr>
        <p:txBody>
          <a:bodyPr lIns="0" tIns="0" rIns="0" bIns="0">
            <a:spAutoFit/>
          </a:bodyPr>
          <a:lstStyle/>
          <a:p>
            <a:endParaRPr lang="ru-RU"/>
          </a:p>
        </p:txBody>
      </p:sp>
      <p:sp>
        <p:nvSpPr>
          <p:cNvPr id="16" name="object 16"/>
          <p:cNvSpPr txBox="1"/>
          <p:nvPr/>
        </p:nvSpPr>
        <p:spPr>
          <a:xfrm>
            <a:off x="3733800" y="2133600"/>
            <a:ext cx="251460" cy="1131570"/>
          </a:xfrm>
          <a:prstGeom prst="rect">
            <a:avLst/>
          </a:prstGeom>
        </p:spPr>
        <p:txBody>
          <a:bodyPr vert="vert270" lIns="0" tIns="0" rIns="0" bIns="0">
            <a:spAutoFit/>
          </a:bodyPr>
          <a:lstStyle/>
          <a:p>
            <a:pPr marL="12700" fontAlgn="auto">
              <a:spcBef>
                <a:spcPts val="0"/>
              </a:spcBef>
              <a:spcAft>
                <a:spcPts val="0"/>
              </a:spcAft>
              <a:defRPr/>
            </a:pPr>
            <a:r>
              <a:rPr sz="1500" b="1" dirty="0">
                <a:latin typeface="Calibri"/>
                <a:cs typeface="Calibri"/>
              </a:rPr>
              <a:t>О</a:t>
            </a:r>
            <a:r>
              <a:rPr sz="1500" b="1" spc="5" dirty="0">
                <a:latin typeface="Calibri"/>
                <a:cs typeface="Calibri"/>
              </a:rPr>
              <a:t>б</a:t>
            </a:r>
            <a:r>
              <a:rPr sz="1500" b="1" dirty="0">
                <a:latin typeface="Calibri"/>
                <a:cs typeface="Calibri"/>
              </a:rPr>
              <a:t>ра</a:t>
            </a:r>
            <a:r>
              <a:rPr sz="1500" b="1" spc="-10" dirty="0">
                <a:latin typeface="Calibri"/>
                <a:cs typeface="Calibri"/>
              </a:rPr>
              <a:t>з</a:t>
            </a:r>
            <a:r>
              <a:rPr sz="1500" b="1" dirty="0">
                <a:latin typeface="Calibri"/>
                <a:cs typeface="Calibri"/>
              </a:rPr>
              <a:t>ова</a:t>
            </a:r>
            <a:r>
              <a:rPr sz="1500" b="1" spc="-5" dirty="0">
                <a:latin typeface="Calibri"/>
                <a:cs typeface="Calibri"/>
              </a:rPr>
              <a:t>н</a:t>
            </a:r>
            <a:r>
              <a:rPr sz="1500" b="1" dirty="0">
                <a:latin typeface="Calibri"/>
                <a:cs typeface="Calibri"/>
              </a:rPr>
              <a:t>ие</a:t>
            </a:r>
            <a:endParaRPr sz="1500">
              <a:latin typeface="Calibri"/>
              <a:cs typeface="Calibri"/>
            </a:endParaRPr>
          </a:p>
        </p:txBody>
      </p:sp>
      <p:sp>
        <p:nvSpPr>
          <p:cNvPr id="75788" name="object 17"/>
          <p:cNvSpPr>
            <a:spLocks/>
          </p:cNvSpPr>
          <p:nvPr/>
        </p:nvSpPr>
        <p:spPr bwMode="auto">
          <a:xfrm>
            <a:off x="4600575" y="1539875"/>
            <a:ext cx="554038" cy="2390775"/>
          </a:xfrm>
          <a:custGeom>
            <a:avLst/>
            <a:gdLst>
              <a:gd name="T0" fmla="*/ 0 w 553999"/>
              <a:gd name="T1" fmla="*/ 2400708 h 2390013"/>
              <a:gd name="T2" fmla="*/ 554545 w 553999"/>
              <a:gd name="T3" fmla="*/ 2400708 h 2390013"/>
              <a:gd name="T4" fmla="*/ 554545 w 553999"/>
              <a:gd name="T5" fmla="*/ 0 h 2390013"/>
              <a:gd name="T6" fmla="*/ 0 w 553999"/>
              <a:gd name="T7" fmla="*/ 0 h 2390013"/>
              <a:gd name="T8" fmla="*/ 0 w 553999"/>
              <a:gd name="T9" fmla="*/ 2400708 h 2390013"/>
              <a:gd name="T10" fmla="*/ 0 60000 65536"/>
              <a:gd name="T11" fmla="*/ 0 60000 65536"/>
              <a:gd name="T12" fmla="*/ 0 60000 65536"/>
              <a:gd name="T13" fmla="*/ 0 60000 65536"/>
              <a:gd name="T14" fmla="*/ 0 60000 65536"/>
              <a:gd name="T15" fmla="*/ 0 w 553999"/>
              <a:gd name="T16" fmla="*/ 0 h 2390013"/>
              <a:gd name="T17" fmla="*/ 553999 w 553999"/>
              <a:gd name="T18" fmla="*/ 2390013 h 2390013"/>
            </a:gdLst>
            <a:ahLst/>
            <a:cxnLst>
              <a:cxn ang="T10">
                <a:pos x="T0" y="T1"/>
              </a:cxn>
              <a:cxn ang="T11">
                <a:pos x="T2" y="T3"/>
              </a:cxn>
              <a:cxn ang="T12">
                <a:pos x="T4" y="T5"/>
              </a:cxn>
              <a:cxn ang="T13">
                <a:pos x="T6" y="T7"/>
              </a:cxn>
              <a:cxn ang="T14">
                <a:pos x="T8" y="T9"/>
              </a:cxn>
            </a:cxnLst>
            <a:rect l="T15" t="T16" r="T17" b="T18"/>
            <a:pathLst>
              <a:path w="553999" h="2390013">
                <a:moveTo>
                  <a:pt x="0" y="2390013"/>
                </a:moveTo>
                <a:lnTo>
                  <a:pt x="553999" y="2390013"/>
                </a:lnTo>
                <a:lnTo>
                  <a:pt x="553999" y="0"/>
                </a:lnTo>
                <a:lnTo>
                  <a:pt x="0" y="0"/>
                </a:lnTo>
                <a:lnTo>
                  <a:pt x="0" y="2390013"/>
                </a:lnTo>
                <a:close/>
              </a:path>
            </a:pathLst>
          </a:custGeom>
          <a:noFill/>
          <a:ln w="9525">
            <a:solidFill>
              <a:srgbClr val="C00000"/>
            </a:solidFill>
            <a:round/>
            <a:headEnd/>
            <a:tailEnd/>
          </a:ln>
        </p:spPr>
        <p:txBody>
          <a:bodyPr lIns="0" tIns="0" rIns="0" bIns="0">
            <a:spAutoFit/>
          </a:bodyPr>
          <a:lstStyle/>
          <a:p>
            <a:endParaRPr lang="ru-RU"/>
          </a:p>
        </p:txBody>
      </p:sp>
      <p:sp>
        <p:nvSpPr>
          <p:cNvPr id="18" name="object 18"/>
          <p:cNvSpPr txBox="1"/>
          <p:nvPr/>
        </p:nvSpPr>
        <p:spPr>
          <a:xfrm>
            <a:off x="4634738" y="2024887"/>
            <a:ext cx="479425" cy="1423035"/>
          </a:xfrm>
          <a:prstGeom prst="rect">
            <a:avLst/>
          </a:prstGeom>
        </p:spPr>
        <p:txBody>
          <a:bodyPr vert="vert270" lIns="0" tIns="0" rIns="0" bIns="0">
            <a:spAutoFit/>
          </a:bodyPr>
          <a:lstStyle/>
          <a:p>
            <a:pPr marL="12700" marR="6350" indent="306070" fontAlgn="auto">
              <a:spcBef>
                <a:spcPts val="0"/>
              </a:spcBef>
              <a:spcAft>
                <a:spcPts val="0"/>
              </a:spcAft>
              <a:defRPr/>
            </a:pPr>
            <a:r>
              <a:rPr sz="1500" b="1" spc="-45" dirty="0">
                <a:latin typeface="Calibri"/>
                <a:cs typeface="Calibri"/>
              </a:rPr>
              <a:t>К</a:t>
            </a:r>
            <a:r>
              <a:rPr sz="1500" b="1" spc="-55" dirty="0">
                <a:latin typeface="Calibri"/>
                <a:cs typeface="Calibri"/>
              </a:rPr>
              <a:t>у</a:t>
            </a:r>
            <a:r>
              <a:rPr sz="1500" b="1" dirty="0">
                <a:latin typeface="Calibri"/>
                <a:cs typeface="Calibri"/>
              </a:rPr>
              <a:t>л</a:t>
            </a:r>
            <a:r>
              <a:rPr sz="1500" b="1" spc="-45" dirty="0">
                <a:latin typeface="Calibri"/>
                <a:cs typeface="Calibri"/>
              </a:rPr>
              <a:t>ь</a:t>
            </a:r>
            <a:r>
              <a:rPr sz="1500" b="1" dirty="0">
                <a:latin typeface="Calibri"/>
                <a:cs typeface="Calibri"/>
              </a:rPr>
              <a:t>тура, кин</a:t>
            </a:r>
            <a:r>
              <a:rPr sz="1500" b="1" spc="-15" dirty="0">
                <a:latin typeface="Calibri"/>
                <a:cs typeface="Calibri"/>
              </a:rPr>
              <a:t>е</a:t>
            </a:r>
            <a:r>
              <a:rPr sz="1500" b="1" dirty="0">
                <a:latin typeface="Calibri"/>
                <a:cs typeface="Calibri"/>
              </a:rPr>
              <a:t>ма</a:t>
            </a:r>
            <a:r>
              <a:rPr sz="1500" b="1" spc="-10" dirty="0">
                <a:latin typeface="Calibri"/>
                <a:cs typeface="Calibri"/>
              </a:rPr>
              <a:t>т</a:t>
            </a:r>
            <a:r>
              <a:rPr sz="1500" b="1" dirty="0">
                <a:latin typeface="Calibri"/>
                <a:cs typeface="Calibri"/>
              </a:rPr>
              <a:t>о</a:t>
            </a:r>
            <a:r>
              <a:rPr sz="1500" b="1" spc="-10" dirty="0">
                <a:latin typeface="Calibri"/>
                <a:cs typeface="Calibri"/>
              </a:rPr>
              <a:t>г</a:t>
            </a:r>
            <a:r>
              <a:rPr sz="1500" b="1" dirty="0">
                <a:latin typeface="Calibri"/>
                <a:cs typeface="Calibri"/>
              </a:rPr>
              <a:t>рафия</a:t>
            </a:r>
            <a:endParaRPr sz="1500">
              <a:latin typeface="Calibri"/>
              <a:cs typeface="Calibri"/>
            </a:endParaRPr>
          </a:p>
        </p:txBody>
      </p:sp>
      <p:sp>
        <p:nvSpPr>
          <p:cNvPr id="75790" name="object 21"/>
          <p:cNvSpPr>
            <a:spLocks/>
          </p:cNvSpPr>
          <p:nvPr/>
        </p:nvSpPr>
        <p:spPr bwMode="auto">
          <a:xfrm>
            <a:off x="5410200" y="1524000"/>
            <a:ext cx="323850" cy="2390775"/>
          </a:xfrm>
          <a:custGeom>
            <a:avLst/>
            <a:gdLst>
              <a:gd name="T0" fmla="*/ 0 w 323164"/>
              <a:gd name="T1" fmla="*/ 2400708 h 2390013"/>
              <a:gd name="T2" fmla="*/ 332901 w 323164"/>
              <a:gd name="T3" fmla="*/ 2400708 h 2390013"/>
              <a:gd name="T4" fmla="*/ 332901 w 323164"/>
              <a:gd name="T5" fmla="*/ 0 h 2390013"/>
              <a:gd name="T6" fmla="*/ 0 w 323164"/>
              <a:gd name="T7" fmla="*/ 0 h 2390013"/>
              <a:gd name="T8" fmla="*/ 0 w 323164"/>
              <a:gd name="T9" fmla="*/ 2400708 h 2390013"/>
              <a:gd name="T10" fmla="*/ 0 60000 65536"/>
              <a:gd name="T11" fmla="*/ 0 60000 65536"/>
              <a:gd name="T12" fmla="*/ 0 60000 65536"/>
              <a:gd name="T13" fmla="*/ 0 60000 65536"/>
              <a:gd name="T14" fmla="*/ 0 60000 65536"/>
              <a:gd name="T15" fmla="*/ 0 w 323164"/>
              <a:gd name="T16" fmla="*/ 0 h 2390013"/>
              <a:gd name="T17" fmla="*/ 323164 w 323164"/>
              <a:gd name="T18" fmla="*/ 2390013 h 2390013"/>
            </a:gdLst>
            <a:ahLst/>
            <a:cxnLst>
              <a:cxn ang="T10">
                <a:pos x="T0" y="T1"/>
              </a:cxn>
              <a:cxn ang="T11">
                <a:pos x="T2" y="T3"/>
              </a:cxn>
              <a:cxn ang="T12">
                <a:pos x="T4" y="T5"/>
              </a:cxn>
              <a:cxn ang="T13">
                <a:pos x="T6" y="T7"/>
              </a:cxn>
              <a:cxn ang="T14">
                <a:pos x="T8" y="T9"/>
              </a:cxn>
            </a:cxnLst>
            <a:rect l="T15" t="T16" r="T17" b="T18"/>
            <a:pathLst>
              <a:path w="323164" h="2390013">
                <a:moveTo>
                  <a:pt x="0" y="2390013"/>
                </a:moveTo>
                <a:lnTo>
                  <a:pt x="323164" y="2390013"/>
                </a:lnTo>
                <a:lnTo>
                  <a:pt x="323164" y="0"/>
                </a:lnTo>
                <a:lnTo>
                  <a:pt x="0" y="0"/>
                </a:lnTo>
                <a:lnTo>
                  <a:pt x="0" y="2390013"/>
                </a:lnTo>
                <a:close/>
              </a:path>
            </a:pathLst>
          </a:custGeom>
          <a:noFill/>
          <a:ln w="9525">
            <a:solidFill>
              <a:srgbClr val="205868"/>
            </a:solidFill>
            <a:round/>
            <a:headEnd/>
            <a:tailEnd/>
          </a:ln>
        </p:spPr>
        <p:txBody>
          <a:bodyPr lIns="0" tIns="0" rIns="0" bIns="0">
            <a:spAutoFit/>
          </a:bodyPr>
          <a:lstStyle/>
          <a:p>
            <a:endParaRPr lang="ru-RU"/>
          </a:p>
        </p:txBody>
      </p:sp>
      <p:sp>
        <p:nvSpPr>
          <p:cNvPr id="22" name="object 22"/>
          <p:cNvSpPr txBox="1"/>
          <p:nvPr/>
        </p:nvSpPr>
        <p:spPr>
          <a:xfrm>
            <a:off x="5486400" y="1828800"/>
            <a:ext cx="250825" cy="1839595"/>
          </a:xfrm>
          <a:prstGeom prst="rect">
            <a:avLst/>
          </a:prstGeom>
        </p:spPr>
        <p:txBody>
          <a:bodyPr vert="vert270" lIns="0" tIns="0" rIns="0" bIns="0">
            <a:spAutoFit/>
          </a:bodyPr>
          <a:lstStyle/>
          <a:p>
            <a:pPr marL="12700" fontAlgn="auto">
              <a:spcBef>
                <a:spcPts val="0"/>
              </a:spcBef>
              <a:spcAft>
                <a:spcPts val="0"/>
              </a:spcAft>
              <a:defRPr/>
            </a:pPr>
            <a:r>
              <a:rPr sz="1500" b="1" dirty="0">
                <a:latin typeface="Calibri"/>
                <a:cs typeface="Calibri"/>
              </a:rPr>
              <a:t>Со</a:t>
            </a:r>
            <a:r>
              <a:rPr sz="1500" b="1" spc="-10" dirty="0">
                <a:latin typeface="Calibri"/>
                <a:cs typeface="Calibri"/>
              </a:rPr>
              <a:t>ц</a:t>
            </a:r>
            <a:r>
              <a:rPr sz="1500" b="1" dirty="0">
                <a:latin typeface="Calibri"/>
                <a:cs typeface="Calibri"/>
              </a:rPr>
              <a:t>иальная</a:t>
            </a:r>
            <a:r>
              <a:rPr sz="1500" b="1" spc="-15" dirty="0">
                <a:latin typeface="Calibri"/>
                <a:cs typeface="Calibri"/>
              </a:rPr>
              <a:t> </a:t>
            </a:r>
            <a:r>
              <a:rPr sz="1500" b="1" dirty="0">
                <a:latin typeface="Calibri"/>
                <a:cs typeface="Calibri"/>
              </a:rPr>
              <a:t>п</a:t>
            </a:r>
            <a:r>
              <a:rPr sz="1500" b="1" spc="-25" dirty="0">
                <a:latin typeface="Calibri"/>
                <a:cs typeface="Calibri"/>
              </a:rPr>
              <a:t>о</a:t>
            </a:r>
            <a:r>
              <a:rPr sz="1500" b="1" dirty="0">
                <a:latin typeface="Calibri"/>
                <a:cs typeface="Calibri"/>
              </a:rPr>
              <a:t>л</a:t>
            </a:r>
            <a:r>
              <a:rPr sz="1500" b="1" spc="5" dirty="0">
                <a:latin typeface="Calibri"/>
                <a:cs typeface="Calibri"/>
              </a:rPr>
              <a:t>и</a:t>
            </a:r>
            <a:r>
              <a:rPr sz="1500" b="1" dirty="0">
                <a:latin typeface="Calibri"/>
                <a:cs typeface="Calibri"/>
              </a:rPr>
              <a:t>т</a:t>
            </a:r>
            <a:r>
              <a:rPr sz="1500" b="1" spc="5" dirty="0">
                <a:latin typeface="Calibri"/>
                <a:cs typeface="Calibri"/>
              </a:rPr>
              <a:t>и</a:t>
            </a:r>
            <a:r>
              <a:rPr sz="1500" b="1" spc="-25" dirty="0">
                <a:latin typeface="Calibri"/>
                <a:cs typeface="Calibri"/>
              </a:rPr>
              <a:t>к</a:t>
            </a:r>
            <a:r>
              <a:rPr sz="1500" b="1" dirty="0">
                <a:latin typeface="Calibri"/>
                <a:cs typeface="Calibri"/>
              </a:rPr>
              <a:t>а</a:t>
            </a:r>
            <a:endParaRPr sz="1500">
              <a:latin typeface="Calibri"/>
              <a:cs typeface="Calibri"/>
            </a:endParaRPr>
          </a:p>
        </p:txBody>
      </p:sp>
      <p:sp>
        <p:nvSpPr>
          <p:cNvPr id="75792" name="object 23"/>
          <p:cNvSpPr>
            <a:spLocks/>
          </p:cNvSpPr>
          <p:nvPr/>
        </p:nvSpPr>
        <p:spPr bwMode="auto">
          <a:xfrm>
            <a:off x="6019800" y="1524000"/>
            <a:ext cx="554038" cy="2390775"/>
          </a:xfrm>
          <a:custGeom>
            <a:avLst/>
            <a:gdLst>
              <a:gd name="T0" fmla="*/ 0 w 553999"/>
              <a:gd name="T1" fmla="*/ 2400708 h 2390013"/>
              <a:gd name="T2" fmla="*/ 554545 w 553999"/>
              <a:gd name="T3" fmla="*/ 2400708 h 2390013"/>
              <a:gd name="T4" fmla="*/ 554545 w 553999"/>
              <a:gd name="T5" fmla="*/ 0 h 2390013"/>
              <a:gd name="T6" fmla="*/ 0 w 553999"/>
              <a:gd name="T7" fmla="*/ 0 h 2390013"/>
              <a:gd name="T8" fmla="*/ 0 w 553999"/>
              <a:gd name="T9" fmla="*/ 2400708 h 2390013"/>
              <a:gd name="T10" fmla="*/ 0 60000 65536"/>
              <a:gd name="T11" fmla="*/ 0 60000 65536"/>
              <a:gd name="T12" fmla="*/ 0 60000 65536"/>
              <a:gd name="T13" fmla="*/ 0 60000 65536"/>
              <a:gd name="T14" fmla="*/ 0 60000 65536"/>
              <a:gd name="T15" fmla="*/ 0 w 553999"/>
              <a:gd name="T16" fmla="*/ 0 h 2390013"/>
              <a:gd name="T17" fmla="*/ 553999 w 553999"/>
              <a:gd name="T18" fmla="*/ 2390013 h 2390013"/>
            </a:gdLst>
            <a:ahLst/>
            <a:cxnLst>
              <a:cxn ang="T10">
                <a:pos x="T0" y="T1"/>
              </a:cxn>
              <a:cxn ang="T11">
                <a:pos x="T2" y="T3"/>
              </a:cxn>
              <a:cxn ang="T12">
                <a:pos x="T4" y="T5"/>
              </a:cxn>
              <a:cxn ang="T13">
                <a:pos x="T6" y="T7"/>
              </a:cxn>
              <a:cxn ang="T14">
                <a:pos x="T8" y="T9"/>
              </a:cxn>
            </a:cxnLst>
            <a:rect l="T15" t="T16" r="T17" b="T18"/>
            <a:pathLst>
              <a:path w="553999" h="2390013">
                <a:moveTo>
                  <a:pt x="0" y="2390013"/>
                </a:moveTo>
                <a:lnTo>
                  <a:pt x="553999" y="2390013"/>
                </a:lnTo>
                <a:lnTo>
                  <a:pt x="553999" y="0"/>
                </a:lnTo>
                <a:lnTo>
                  <a:pt x="0" y="0"/>
                </a:lnTo>
                <a:lnTo>
                  <a:pt x="0" y="2390013"/>
                </a:lnTo>
                <a:close/>
              </a:path>
            </a:pathLst>
          </a:custGeom>
          <a:noFill/>
          <a:ln w="9525">
            <a:solidFill>
              <a:srgbClr val="30859C"/>
            </a:solidFill>
            <a:round/>
            <a:headEnd/>
            <a:tailEnd/>
          </a:ln>
        </p:spPr>
        <p:txBody>
          <a:bodyPr lIns="0" tIns="0" rIns="0" bIns="0">
            <a:spAutoFit/>
          </a:bodyPr>
          <a:lstStyle/>
          <a:p>
            <a:endParaRPr lang="ru-RU"/>
          </a:p>
        </p:txBody>
      </p:sp>
      <p:sp>
        <p:nvSpPr>
          <p:cNvPr id="24" name="object 24"/>
          <p:cNvSpPr txBox="1"/>
          <p:nvPr/>
        </p:nvSpPr>
        <p:spPr>
          <a:xfrm>
            <a:off x="6096000" y="1828800"/>
            <a:ext cx="479425" cy="1922145"/>
          </a:xfrm>
          <a:prstGeom prst="rect">
            <a:avLst/>
          </a:prstGeom>
        </p:spPr>
        <p:txBody>
          <a:bodyPr vert="vert270" lIns="0" tIns="0" rIns="0" bIns="0">
            <a:spAutoFit/>
          </a:bodyPr>
          <a:lstStyle/>
          <a:p>
            <a:pPr marL="731520" marR="6350" indent="-719455" fontAlgn="auto">
              <a:spcBef>
                <a:spcPts val="0"/>
              </a:spcBef>
              <a:spcAft>
                <a:spcPts val="0"/>
              </a:spcAft>
              <a:defRPr/>
            </a:pPr>
            <a:r>
              <a:rPr sz="1500" b="1" spc="-10" dirty="0">
                <a:latin typeface="Calibri"/>
                <a:cs typeface="Calibri"/>
              </a:rPr>
              <a:t>Ф</a:t>
            </a:r>
            <a:r>
              <a:rPr sz="1500" b="1" dirty="0">
                <a:latin typeface="Calibri"/>
                <a:cs typeface="Calibri"/>
              </a:rPr>
              <a:t>изичес</a:t>
            </a:r>
            <a:r>
              <a:rPr sz="1500" b="1" spc="-25" dirty="0">
                <a:latin typeface="Calibri"/>
                <a:cs typeface="Calibri"/>
              </a:rPr>
              <a:t>к</a:t>
            </a:r>
            <a:r>
              <a:rPr sz="1500" b="1" dirty="0">
                <a:latin typeface="Calibri"/>
                <a:cs typeface="Calibri"/>
              </a:rPr>
              <a:t>ая к</a:t>
            </a:r>
            <a:r>
              <a:rPr sz="1500" b="1" spc="-55" dirty="0">
                <a:latin typeface="Calibri"/>
                <a:cs typeface="Calibri"/>
              </a:rPr>
              <a:t>у</a:t>
            </a:r>
            <a:r>
              <a:rPr sz="1500" b="1" dirty="0">
                <a:latin typeface="Calibri"/>
                <a:cs typeface="Calibri"/>
              </a:rPr>
              <a:t>л</a:t>
            </a:r>
            <a:r>
              <a:rPr sz="1500" b="1" spc="-45" dirty="0">
                <a:latin typeface="Calibri"/>
                <a:cs typeface="Calibri"/>
              </a:rPr>
              <a:t>ь</a:t>
            </a:r>
            <a:r>
              <a:rPr sz="1500" b="1" dirty="0">
                <a:latin typeface="Calibri"/>
                <a:cs typeface="Calibri"/>
              </a:rPr>
              <a:t>тура</a:t>
            </a:r>
            <a:r>
              <a:rPr sz="1500" b="1" spc="-30" dirty="0">
                <a:latin typeface="Calibri"/>
                <a:cs typeface="Calibri"/>
              </a:rPr>
              <a:t> </a:t>
            </a:r>
            <a:r>
              <a:rPr sz="1500" b="1" dirty="0">
                <a:latin typeface="Calibri"/>
                <a:cs typeface="Calibri"/>
              </a:rPr>
              <a:t>и спо</a:t>
            </a:r>
            <a:r>
              <a:rPr sz="1500" b="1" spc="-5" dirty="0">
                <a:latin typeface="Calibri"/>
                <a:cs typeface="Calibri"/>
              </a:rPr>
              <a:t>р</a:t>
            </a:r>
            <a:r>
              <a:rPr sz="1500" b="1" dirty="0">
                <a:latin typeface="Calibri"/>
                <a:cs typeface="Calibri"/>
              </a:rPr>
              <a:t>т</a:t>
            </a:r>
            <a:endParaRPr sz="1500" dirty="0">
              <a:latin typeface="Calibri"/>
              <a:cs typeface="Calibri"/>
            </a:endParaRPr>
          </a:p>
        </p:txBody>
      </p:sp>
      <p:sp>
        <p:nvSpPr>
          <p:cNvPr id="75794" name="object 26"/>
          <p:cNvSpPr>
            <a:spLocks/>
          </p:cNvSpPr>
          <p:nvPr/>
        </p:nvSpPr>
        <p:spPr bwMode="auto">
          <a:xfrm>
            <a:off x="6858000" y="1524000"/>
            <a:ext cx="692150" cy="2390775"/>
          </a:xfrm>
          <a:custGeom>
            <a:avLst/>
            <a:gdLst>
              <a:gd name="T0" fmla="*/ 0 w 692492"/>
              <a:gd name="T1" fmla="*/ 2400708 h 2390013"/>
              <a:gd name="T2" fmla="*/ 687720 w 692492"/>
              <a:gd name="T3" fmla="*/ 2400708 h 2390013"/>
              <a:gd name="T4" fmla="*/ 687720 w 692492"/>
              <a:gd name="T5" fmla="*/ 0 h 2390013"/>
              <a:gd name="T6" fmla="*/ 0 w 692492"/>
              <a:gd name="T7" fmla="*/ 0 h 2390013"/>
              <a:gd name="T8" fmla="*/ 0 w 692492"/>
              <a:gd name="T9" fmla="*/ 2400708 h 2390013"/>
              <a:gd name="T10" fmla="*/ 0 60000 65536"/>
              <a:gd name="T11" fmla="*/ 0 60000 65536"/>
              <a:gd name="T12" fmla="*/ 0 60000 65536"/>
              <a:gd name="T13" fmla="*/ 0 60000 65536"/>
              <a:gd name="T14" fmla="*/ 0 60000 65536"/>
              <a:gd name="T15" fmla="*/ 0 w 692492"/>
              <a:gd name="T16" fmla="*/ 0 h 2390013"/>
              <a:gd name="T17" fmla="*/ 692492 w 692492"/>
              <a:gd name="T18" fmla="*/ 2390013 h 2390013"/>
            </a:gdLst>
            <a:ahLst/>
            <a:cxnLst>
              <a:cxn ang="T10">
                <a:pos x="T0" y="T1"/>
              </a:cxn>
              <a:cxn ang="T11">
                <a:pos x="T2" y="T3"/>
              </a:cxn>
              <a:cxn ang="T12">
                <a:pos x="T4" y="T5"/>
              </a:cxn>
              <a:cxn ang="T13">
                <a:pos x="T6" y="T7"/>
              </a:cxn>
              <a:cxn ang="T14">
                <a:pos x="T8" y="T9"/>
              </a:cxn>
            </a:cxnLst>
            <a:rect l="T15" t="T16" r="T17" b="T18"/>
            <a:pathLst>
              <a:path w="692492" h="2390013">
                <a:moveTo>
                  <a:pt x="0" y="2390013"/>
                </a:moveTo>
                <a:lnTo>
                  <a:pt x="692492" y="2390013"/>
                </a:lnTo>
                <a:lnTo>
                  <a:pt x="692492" y="0"/>
                </a:lnTo>
                <a:lnTo>
                  <a:pt x="0" y="0"/>
                </a:lnTo>
                <a:lnTo>
                  <a:pt x="0" y="2390013"/>
                </a:lnTo>
                <a:close/>
              </a:path>
            </a:pathLst>
          </a:custGeom>
          <a:noFill/>
          <a:ln w="9525">
            <a:solidFill>
              <a:srgbClr val="548ED4"/>
            </a:solidFill>
            <a:round/>
            <a:headEnd/>
            <a:tailEnd/>
          </a:ln>
        </p:spPr>
        <p:txBody>
          <a:bodyPr lIns="0" tIns="0" rIns="0" bIns="0">
            <a:spAutoFit/>
          </a:bodyPr>
          <a:lstStyle/>
          <a:p>
            <a:endParaRPr lang="ru-RU"/>
          </a:p>
        </p:txBody>
      </p:sp>
      <p:sp>
        <p:nvSpPr>
          <p:cNvPr id="75795" name="object 27"/>
          <p:cNvSpPr>
            <a:spLocks/>
          </p:cNvSpPr>
          <p:nvPr/>
        </p:nvSpPr>
        <p:spPr bwMode="auto">
          <a:xfrm>
            <a:off x="7848600" y="1524000"/>
            <a:ext cx="738188" cy="2390775"/>
          </a:xfrm>
          <a:custGeom>
            <a:avLst/>
            <a:gdLst>
              <a:gd name="T0" fmla="*/ 0 w 738670"/>
              <a:gd name="T1" fmla="*/ 2400708 h 2390013"/>
              <a:gd name="T2" fmla="*/ 731951 w 738670"/>
              <a:gd name="T3" fmla="*/ 2400708 h 2390013"/>
              <a:gd name="T4" fmla="*/ 731951 w 738670"/>
              <a:gd name="T5" fmla="*/ 0 h 2390013"/>
              <a:gd name="T6" fmla="*/ 0 w 738670"/>
              <a:gd name="T7" fmla="*/ 0 h 2390013"/>
              <a:gd name="T8" fmla="*/ 0 w 738670"/>
              <a:gd name="T9" fmla="*/ 2400708 h 2390013"/>
              <a:gd name="T10" fmla="*/ 0 60000 65536"/>
              <a:gd name="T11" fmla="*/ 0 60000 65536"/>
              <a:gd name="T12" fmla="*/ 0 60000 65536"/>
              <a:gd name="T13" fmla="*/ 0 60000 65536"/>
              <a:gd name="T14" fmla="*/ 0 60000 65536"/>
              <a:gd name="T15" fmla="*/ 0 w 738670"/>
              <a:gd name="T16" fmla="*/ 0 h 2390013"/>
              <a:gd name="T17" fmla="*/ 738670 w 738670"/>
              <a:gd name="T18" fmla="*/ 2390013 h 2390013"/>
            </a:gdLst>
            <a:ahLst/>
            <a:cxnLst>
              <a:cxn ang="T10">
                <a:pos x="T0" y="T1"/>
              </a:cxn>
              <a:cxn ang="T11">
                <a:pos x="T2" y="T3"/>
              </a:cxn>
              <a:cxn ang="T12">
                <a:pos x="T4" y="T5"/>
              </a:cxn>
              <a:cxn ang="T13">
                <a:pos x="T6" y="T7"/>
              </a:cxn>
              <a:cxn ang="T14">
                <a:pos x="T8" y="T9"/>
              </a:cxn>
            </a:cxnLst>
            <a:rect l="T15" t="T16" r="T17" b="T18"/>
            <a:pathLst>
              <a:path w="738670" h="2390013">
                <a:moveTo>
                  <a:pt x="0" y="2390013"/>
                </a:moveTo>
                <a:lnTo>
                  <a:pt x="738670" y="2390013"/>
                </a:lnTo>
                <a:lnTo>
                  <a:pt x="738670" y="0"/>
                </a:lnTo>
                <a:lnTo>
                  <a:pt x="0" y="0"/>
                </a:lnTo>
                <a:lnTo>
                  <a:pt x="0" y="2390013"/>
                </a:lnTo>
                <a:close/>
              </a:path>
            </a:pathLst>
          </a:custGeom>
          <a:noFill/>
          <a:ln w="9525">
            <a:solidFill>
              <a:srgbClr val="548ED4"/>
            </a:solidFill>
            <a:round/>
            <a:headEnd/>
            <a:tailEnd/>
          </a:ln>
        </p:spPr>
        <p:txBody>
          <a:bodyPr lIns="0" tIns="0" rIns="0" bIns="0">
            <a:spAutoFit/>
          </a:bodyPr>
          <a:lstStyle/>
          <a:p>
            <a:endParaRPr lang="ru-RU"/>
          </a:p>
        </p:txBody>
      </p:sp>
      <p:sp>
        <p:nvSpPr>
          <p:cNvPr id="28" name="object 28"/>
          <p:cNvSpPr txBox="1"/>
          <p:nvPr/>
        </p:nvSpPr>
        <p:spPr>
          <a:xfrm>
            <a:off x="6781800" y="1905000"/>
            <a:ext cx="1851789" cy="1693545"/>
          </a:xfrm>
          <a:prstGeom prst="rect">
            <a:avLst/>
          </a:prstGeom>
        </p:spPr>
        <p:txBody>
          <a:bodyPr vert="vert270" lIns="0" tIns="0" rIns="0" bIns="0">
            <a:spAutoFit/>
          </a:bodyPr>
          <a:lstStyle/>
          <a:p>
            <a:pPr fontAlgn="auto">
              <a:lnSpc>
                <a:spcPts val="950"/>
              </a:lnSpc>
              <a:spcBef>
                <a:spcPts val="37"/>
              </a:spcBef>
              <a:spcAft>
                <a:spcPts val="0"/>
              </a:spcAft>
              <a:defRPr/>
            </a:pPr>
            <a:endParaRPr sz="950" dirty="0">
              <a:latin typeface="+mn-lt"/>
              <a:cs typeface="+mn-cs"/>
            </a:endParaRPr>
          </a:p>
          <a:p>
            <a:pPr marL="12700" marR="6350" indent="-635" algn="ctr" fontAlgn="auto">
              <a:spcBef>
                <a:spcPts val="0"/>
              </a:spcBef>
              <a:spcAft>
                <a:spcPts val="0"/>
              </a:spcAft>
              <a:defRPr/>
            </a:pPr>
            <a:r>
              <a:rPr sz="1300" b="1" dirty="0">
                <a:latin typeface="Calibri"/>
                <a:cs typeface="Calibri"/>
              </a:rPr>
              <a:t>О</a:t>
            </a:r>
            <a:r>
              <a:rPr sz="1300" b="1" spc="-10" dirty="0">
                <a:latin typeface="Calibri"/>
                <a:cs typeface="Calibri"/>
              </a:rPr>
              <a:t>б</a:t>
            </a:r>
            <a:r>
              <a:rPr sz="1300" b="1" dirty="0">
                <a:latin typeface="Calibri"/>
                <a:cs typeface="Calibri"/>
              </a:rPr>
              <a:t>служи</a:t>
            </a:r>
            <a:r>
              <a:rPr sz="1300" b="1" spc="-5" dirty="0">
                <a:latin typeface="Calibri"/>
                <a:cs typeface="Calibri"/>
              </a:rPr>
              <a:t>ва</a:t>
            </a:r>
            <a:r>
              <a:rPr sz="1300" b="1" dirty="0">
                <a:latin typeface="Calibri"/>
                <a:cs typeface="Calibri"/>
              </a:rPr>
              <a:t>ние </a:t>
            </a:r>
            <a:r>
              <a:rPr sz="1300" b="1" spc="-20" dirty="0">
                <a:latin typeface="Calibri"/>
                <a:cs typeface="Calibri"/>
              </a:rPr>
              <a:t>г</a:t>
            </a:r>
            <a:r>
              <a:rPr sz="1300" b="1" dirty="0">
                <a:latin typeface="Calibri"/>
                <a:cs typeface="Calibri"/>
              </a:rPr>
              <a:t>ос</a:t>
            </a:r>
            <a:r>
              <a:rPr sz="1300" b="1" spc="-55" dirty="0">
                <a:latin typeface="Calibri"/>
                <a:cs typeface="Calibri"/>
              </a:rPr>
              <a:t>у</a:t>
            </a:r>
            <a:r>
              <a:rPr sz="1300" b="1" dirty="0">
                <a:latin typeface="Calibri"/>
                <a:cs typeface="Calibri"/>
              </a:rPr>
              <a:t>дар</a:t>
            </a:r>
            <a:r>
              <a:rPr sz="1300" b="1" spc="-5" dirty="0">
                <a:latin typeface="Calibri"/>
                <a:cs typeface="Calibri"/>
              </a:rPr>
              <a:t>с</a:t>
            </a:r>
            <a:r>
              <a:rPr sz="1300" b="1" dirty="0">
                <a:latin typeface="Calibri"/>
                <a:cs typeface="Calibri"/>
              </a:rPr>
              <a:t>т</a:t>
            </a:r>
            <a:r>
              <a:rPr sz="1300" b="1" spc="-10" dirty="0">
                <a:latin typeface="Calibri"/>
                <a:cs typeface="Calibri"/>
              </a:rPr>
              <a:t>в</a:t>
            </a:r>
            <a:r>
              <a:rPr sz="1300" b="1" spc="-5" dirty="0">
                <a:latin typeface="Calibri"/>
                <a:cs typeface="Calibri"/>
              </a:rPr>
              <a:t>е</a:t>
            </a:r>
            <a:r>
              <a:rPr sz="1300" b="1" dirty="0">
                <a:latin typeface="Calibri"/>
                <a:cs typeface="Calibri"/>
              </a:rPr>
              <a:t>н</a:t>
            </a:r>
            <a:r>
              <a:rPr sz="1300" b="1" spc="10" dirty="0">
                <a:latin typeface="Calibri"/>
                <a:cs typeface="Calibri"/>
              </a:rPr>
              <a:t>н</a:t>
            </a:r>
            <a:r>
              <a:rPr sz="1300" b="1" dirty="0">
                <a:latin typeface="Calibri"/>
                <a:cs typeface="Calibri"/>
              </a:rPr>
              <a:t>о</a:t>
            </a:r>
            <a:r>
              <a:rPr sz="1300" b="1" spc="-20" dirty="0">
                <a:latin typeface="Calibri"/>
                <a:cs typeface="Calibri"/>
              </a:rPr>
              <a:t>г</a:t>
            </a:r>
            <a:r>
              <a:rPr sz="1300" b="1" dirty="0">
                <a:latin typeface="Calibri"/>
                <a:cs typeface="Calibri"/>
              </a:rPr>
              <a:t>о</a:t>
            </a:r>
            <a:r>
              <a:rPr sz="1300" b="1" spc="60" dirty="0">
                <a:latin typeface="Calibri"/>
                <a:cs typeface="Calibri"/>
              </a:rPr>
              <a:t> </a:t>
            </a:r>
            <a:r>
              <a:rPr sz="1300" b="1" dirty="0">
                <a:latin typeface="Calibri"/>
                <a:cs typeface="Calibri"/>
              </a:rPr>
              <a:t>и </a:t>
            </a:r>
            <a:r>
              <a:rPr sz="1300" b="1" spc="-15" dirty="0" err="1">
                <a:latin typeface="Calibri"/>
                <a:cs typeface="Calibri"/>
              </a:rPr>
              <a:t>м</a:t>
            </a:r>
            <a:r>
              <a:rPr sz="1300" b="1" dirty="0" err="1">
                <a:latin typeface="Calibri"/>
                <a:cs typeface="Calibri"/>
              </a:rPr>
              <a:t>униципал</a:t>
            </a:r>
            <a:r>
              <a:rPr sz="1300" b="1" spc="-5" dirty="0" err="1">
                <a:latin typeface="Calibri"/>
                <a:cs typeface="Calibri"/>
              </a:rPr>
              <a:t>ь</a:t>
            </a:r>
            <a:r>
              <a:rPr sz="1300" b="1" dirty="0" err="1">
                <a:latin typeface="Calibri"/>
                <a:cs typeface="Calibri"/>
              </a:rPr>
              <a:t>но</a:t>
            </a:r>
            <a:r>
              <a:rPr sz="1300" b="1" spc="-20" dirty="0" err="1">
                <a:latin typeface="Calibri"/>
                <a:cs typeface="Calibri"/>
              </a:rPr>
              <a:t>г</a:t>
            </a:r>
            <a:r>
              <a:rPr sz="1300" b="1" dirty="0" err="1">
                <a:latin typeface="Calibri"/>
                <a:cs typeface="Calibri"/>
              </a:rPr>
              <a:t>о</a:t>
            </a:r>
            <a:r>
              <a:rPr sz="1300" b="1" spc="35" dirty="0">
                <a:latin typeface="Calibri"/>
                <a:cs typeface="Calibri"/>
              </a:rPr>
              <a:t> </a:t>
            </a:r>
            <a:r>
              <a:rPr sz="1300" b="1" spc="-15" dirty="0" err="1">
                <a:latin typeface="Calibri"/>
                <a:cs typeface="Calibri"/>
              </a:rPr>
              <a:t>д</a:t>
            </a:r>
            <a:r>
              <a:rPr sz="1300" b="1" spc="-25" dirty="0" err="1">
                <a:latin typeface="Calibri"/>
                <a:cs typeface="Calibri"/>
              </a:rPr>
              <a:t>о</a:t>
            </a:r>
            <a:r>
              <a:rPr sz="1300" b="1" dirty="0" err="1">
                <a:latin typeface="Calibri"/>
                <a:cs typeface="Calibri"/>
              </a:rPr>
              <a:t>лга</a:t>
            </a:r>
            <a:endParaRPr lang="ru-RU" sz="1300" b="1" dirty="0">
              <a:latin typeface="Calibri"/>
              <a:cs typeface="Calibri"/>
            </a:endParaRPr>
          </a:p>
          <a:p>
            <a:pPr marL="12700" marR="6350" indent="-635" algn="ctr" fontAlgn="auto">
              <a:spcBef>
                <a:spcPts val="0"/>
              </a:spcBef>
              <a:spcAft>
                <a:spcPts val="0"/>
              </a:spcAft>
              <a:defRPr/>
            </a:pPr>
            <a:endParaRPr lang="ru-RU" sz="1300" b="1" dirty="0">
              <a:latin typeface="Calibri"/>
              <a:cs typeface="Calibri"/>
            </a:endParaRPr>
          </a:p>
          <a:p>
            <a:pPr marL="12700" marR="6350" indent="-635" algn="ctr" fontAlgn="auto">
              <a:spcBef>
                <a:spcPts val="0"/>
              </a:spcBef>
              <a:spcAft>
                <a:spcPts val="0"/>
              </a:spcAft>
              <a:defRPr/>
            </a:pPr>
            <a:endParaRPr sz="1300" dirty="0">
              <a:latin typeface="Calibri"/>
              <a:cs typeface="Calibri"/>
            </a:endParaRPr>
          </a:p>
          <a:p>
            <a:pPr fontAlgn="auto">
              <a:lnSpc>
                <a:spcPts val="600"/>
              </a:lnSpc>
              <a:spcBef>
                <a:spcPts val="11"/>
              </a:spcBef>
              <a:spcAft>
                <a:spcPts val="0"/>
              </a:spcAft>
              <a:defRPr/>
            </a:pPr>
            <a:endParaRPr sz="600" dirty="0">
              <a:latin typeface="+mn-lt"/>
              <a:cs typeface="+mn-cs"/>
            </a:endParaRPr>
          </a:p>
          <a:p>
            <a:pPr marL="53340" marR="48895" indent="-1270" algn="ctr" fontAlgn="auto">
              <a:spcBef>
                <a:spcPts val="0"/>
              </a:spcBef>
              <a:spcAft>
                <a:spcPts val="0"/>
              </a:spcAft>
              <a:defRPr/>
            </a:pPr>
            <a:r>
              <a:rPr sz="1400" b="1" dirty="0">
                <a:latin typeface="Calibri"/>
                <a:cs typeface="Calibri"/>
              </a:rPr>
              <a:t>М</a:t>
            </a:r>
            <a:r>
              <a:rPr sz="1400" b="1" spc="-30" dirty="0">
                <a:latin typeface="Calibri"/>
                <a:cs typeface="Calibri"/>
              </a:rPr>
              <a:t>е</a:t>
            </a:r>
            <a:r>
              <a:rPr sz="1400" b="1" dirty="0">
                <a:latin typeface="Calibri"/>
                <a:cs typeface="Calibri"/>
              </a:rPr>
              <a:t>ж</a:t>
            </a:r>
            <a:r>
              <a:rPr sz="1400" b="1" spc="-10" dirty="0">
                <a:latin typeface="Calibri"/>
                <a:cs typeface="Calibri"/>
              </a:rPr>
              <a:t>б</a:t>
            </a:r>
            <a:r>
              <a:rPr sz="1400" b="1" spc="-40" dirty="0">
                <a:latin typeface="Calibri"/>
                <a:cs typeface="Calibri"/>
              </a:rPr>
              <a:t>ю</a:t>
            </a:r>
            <a:r>
              <a:rPr sz="1400" b="1" dirty="0">
                <a:latin typeface="Calibri"/>
                <a:cs typeface="Calibri"/>
              </a:rPr>
              <a:t>д</a:t>
            </a:r>
            <a:r>
              <a:rPr sz="1400" b="1" spc="-30" dirty="0">
                <a:latin typeface="Calibri"/>
                <a:cs typeface="Calibri"/>
              </a:rPr>
              <a:t>ж</a:t>
            </a:r>
            <a:r>
              <a:rPr sz="1400" b="1" dirty="0">
                <a:latin typeface="Calibri"/>
                <a:cs typeface="Calibri"/>
              </a:rPr>
              <a:t>етные трансфер</a:t>
            </a:r>
            <a:r>
              <a:rPr sz="1400" b="1" spc="5" dirty="0">
                <a:latin typeface="Calibri"/>
                <a:cs typeface="Calibri"/>
              </a:rPr>
              <a:t>т</a:t>
            </a:r>
            <a:r>
              <a:rPr sz="1400" b="1" dirty="0">
                <a:latin typeface="Calibri"/>
                <a:cs typeface="Calibri"/>
              </a:rPr>
              <a:t>ы</a:t>
            </a:r>
            <a:r>
              <a:rPr sz="1400" b="1" spc="-45" dirty="0">
                <a:latin typeface="Calibri"/>
                <a:cs typeface="Calibri"/>
              </a:rPr>
              <a:t> </a:t>
            </a:r>
            <a:r>
              <a:rPr sz="1400" b="1" dirty="0">
                <a:latin typeface="Calibri"/>
                <a:cs typeface="Calibri"/>
              </a:rPr>
              <a:t>об</a:t>
            </a:r>
            <a:r>
              <a:rPr sz="1400" b="1" spc="-20" dirty="0">
                <a:latin typeface="Calibri"/>
                <a:cs typeface="Calibri"/>
              </a:rPr>
              <a:t>щ</a:t>
            </a:r>
            <a:r>
              <a:rPr sz="1400" b="1" dirty="0">
                <a:latin typeface="Calibri"/>
                <a:cs typeface="Calibri"/>
              </a:rPr>
              <a:t>е</a:t>
            </a:r>
            <a:r>
              <a:rPr sz="1400" b="1" spc="-20" dirty="0">
                <a:latin typeface="Calibri"/>
                <a:cs typeface="Calibri"/>
              </a:rPr>
              <a:t>г</a:t>
            </a:r>
            <a:r>
              <a:rPr sz="1400" b="1" dirty="0">
                <a:latin typeface="Calibri"/>
                <a:cs typeface="Calibri"/>
              </a:rPr>
              <a:t>о хара</a:t>
            </a:r>
            <a:r>
              <a:rPr sz="1400" b="1" spc="-15" dirty="0">
                <a:latin typeface="Calibri"/>
                <a:cs typeface="Calibri"/>
              </a:rPr>
              <a:t>к</a:t>
            </a:r>
            <a:r>
              <a:rPr sz="1400" b="1" spc="-10" dirty="0">
                <a:latin typeface="Calibri"/>
                <a:cs typeface="Calibri"/>
              </a:rPr>
              <a:t>т</a:t>
            </a:r>
            <a:r>
              <a:rPr sz="1400" b="1" dirty="0">
                <a:latin typeface="Calibri"/>
                <a:cs typeface="Calibri"/>
              </a:rPr>
              <a:t>е</a:t>
            </a:r>
            <a:r>
              <a:rPr sz="1400" b="1" spc="-10" dirty="0">
                <a:latin typeface="Calibri"/>
                <a:cs typeface="Calibri"/>
              </a:rPr>
              <a:t>р</a:t>
            </a:r>
            <a:r>
              <a:rPr sz="1400" b="1" dirty="0">
                <a:latin typeface="Calibri"/>
                <a:cs typeface="Calibri"/>
              </a:rPr>
              <a:t>а</a:t>
            </a:r>
            <a:r>
              <a:rPr sz="1400" b="1" spc="-40" dirty="0">
                <a:latin typeface="Calibri"/>
                <a:cs typeface="Calibri"/>
              </a:rPr>
              <a:t> </a:t>
            </a:r>
            <a:r>
              <a:rPr sz="1400" b="1" spc="-10" dirty="0">
                <a:latin typeface="Calibri"/>
                <a:cs typeface="Calibri"/>
              </a:rPr>
              <a:t>(</a:t>
            </a:r>
            <a:r>
              <a:rPr sz="1400" b="1" spc="-15" dirty="0">
                <a:latin typeface="Calibri"/>
                <a:cs typeface="Calibri"/>
              </a:rPr>
              <a:t>д</a:t>
            </a:r>
            <a:r>
              <a:rPr sz="1400" b="1" dirty="0">
                <a:latin typeface="Calibri"/>
                <a:cs typeface="Calibri"/>
              </a:rPr>
              <a:t>отации)</a:t>
            </a:r>
            <a:endParaRPr sz="1400" dirty="0">
              <a:latin typeface="Calibri"/>
              <a:cs typeface="Calibri"/>
            </a:endParaRPr>
          </a:p>
        </p:txBody>
      </p:sp>
      <p:sp>
        <p:nvSpPr>
          <p:cNvPr id="75797" name="object 29"/>
          <p:cNvSpPr txBox="1">
            <a:spLocks noChangeArrowheads="1"/>
          </p:cNvSpPr>
          <p:nvPr/>
        </p:nvSpPr>
        <p:spPr bwMode="auto">
          <a:xfrm>
            <a:off x="114300" y="4011613"/>
            <a:ext cx="8909050" cy="628650"/>
          </a:xfrm>
          <a:prstGeom prst="rect">
            <a:avLst/>
          </a:prstGeom>
          <a:noFill/>
          <a:ln w="9525">
            <a:noFill/>
            <a:miter lim="800000"/>
            <a:headEnd/>
            <a:tailEnd/>
          </a:ln>
        </p:spPr>
        <p:txBody>
          <a:bodyPr lIns="0" tIns="0" rIns="0" bIns="0">
            <a:spAutoFit/>
          </a:bodyPr>
          <a:lstStyle/>
          <a:p>
            <a:pPr marL="12700" indent="260350">
              <a:lnSpc>
                <a:spcPct val="110000"/>
              </a:lnSpc>
            </a:pPr>
            <a:r>
              <a:rPr lang="ru-RU">
                <a:latin typeface="Calibri" pitchFamily="34" charset="0"/>
              </a:rPr>
              <a:t>Каждый из разделов классификации имеет перечень подразделов, которые отражают основные направления реализации соответствующей функции.</a:t>
            </a:r>
          </a:p>
        </p:txBody>
      </p:sp>
      <p:sp>
        <p:nvSpPr>
          <p:cNvPr id="75798" name="object 30"/>
          <p:cNvSpPr txBox="1">
            <a:spLocks noChangeArrowheads="1"/>
          </p:cNvSpPr>
          <p:nvPr/>
        </p:nvSpPr>
        <p:spPr bwMode="auto">
          <a:xfrm>
            <a:off x="114300" y="4643438"/>
            <a:ext cx="7739063" cy="2109787"/>
          </a:xfrm>
          <a:prstGeom prst="rect">
            <a:avLst/>
          </a:prstGeom>
          <a:noFill/>
          <a:ln w="9525">
            <a:noFill/>
            <a:miter lim="800000"/>
            <a:headEnd/>
            <a:tailEnd/>
          </a:ln>
        </p:spPr>
        <p:txBody>
          <a:bodyPr lIns="0" tIns="0" rIns="0" bIns="0">
            <a:spAutoFit/>
          </a:bodyPr>
          <a:lstStyle/>
          <a:p>
            <a:pPr marL="273050">
              <a:tabLst>
                <a:tab pos="1222375" algn="l"/>
                <a:tab pos="2322513" algn="l"/>
                <a:tab pos="3406775" algn="l"/>
                <a:tab pos="3708400" algn="l"/>
                <a:tab pos="5157788" algn="l"/>
                <a:tab pos="6832600" algn="l"/>
              </a:tabLst>
            </a:pPr>
            <a:r>
              <a:rPr lang="ru-RU">
                <a:latin typeface="Calibri" pitchFamily="34" charset="0"/>
              </a:rPr>
              <a:t>Полный	перечень	разделов	и	подразделов	классификации	расходов</a:t>
            </a:r>
          </a:p>
          <a:p>
            <a:pPr marL="273050">
              <a:spcBef>
                <a:spcPts val="213"/>
              </a:spcBef>
              <a:tabLst>
                <a:tab pos="1222375" algn="l"/>
                <a:tab pos="2322513" algn="l"/>
                <a:tab pos="3406775" algn="l"/>
                <a:tab pos="3708400" algn="l"/>
                <a:tab pos="5157788" algn="l"/>
                <a:tab pos="6832600" algn="l"/>
              </a:tabLst>
            </a:pPr>
            <a:r>
              <a:rPr lang="ru-RU">
                <a:latin typeface="Calibri" pitchFamily="34" charset="0"/>
              </a:rPr>
              <a:t>приведен в статье 21 Бюджетного кодекса Российской Федерации.</a:t>
            </a:r>
          </a:p>
          <a:p>
            <a:pPr marL="273050">
              <a:spcBef>
                <a:spcPts val="213"/>
              </a:spcBef>
              <a:tabLst>
                <a:tab pos="1222375" algn="l"/>
                <a:tab pos="2322513" algn="l"/>
                <a:tab pos="3406775" algn="l"/>
                <a:tab pos="3708400" algn="l"/>
                <a:tab pos="5157788" algn="l"/>
                <a:tab pos="6832600" algn="l"/>
              </a:tabLst>
            </a:pPr>
            <a:r>
              <a:rPr lang="ru-RU">
                <a:latin typeface="Calibri" pitchFamily="34" charset="0"/>
              </a:rPr>
              <a:t>Например, в составе раздела «Образование», в том числе, выделяются:</a:t>
            </a:r>
          </a:p>
          <a:p>
            <a:pPr marL="273050">
              <a:spcBef>
                <a:spcPts val="213"/>
              </a:spcBef>
              <a:buFont typeface="Wingdings" pitchFamily="2" charset="2"/>
              <a:buChar char=""/>
              <a:tabLst>
                <a:tab pos="1222375" algn="l"/>
                <a:tab pos="2322513" algn="l"/>
                <a:tab pos="3406775" algn="l"/>
                <a:tab pos="3708400" algn="l"/>
                <a:tab pos="5157788" algn="l"/>
                <a:tab pos="6832600" algn="l"/>
              </a:tabLst>
            </a:pPr>
            <a:r>
              <a:rPr lang="ru-RU">
                <a:latin typeface="Calibri" pitchFamily="34" charset="0"/>
              </a:rPr>
              <a:t>Дошкольное образование;</a:t>
            </a:r>
          </a:p>
          <a:p>
            <a:pPr marL="273050">
              <a:spcBef>
                <a:spcPts val="213"/>
              </a:spcBef>
              <a:buFont typeface="Wingdings" pitchFamily="2" charset="2"/>
              <a:buChar char=""/>
              <a:tabLst>
                <a:tab pos="1222375" algn="l"/>
                <a:tab pos="2322513" algn="l"/>
                <a:tab pos="3406775" algn="l"/>
                <a:tab pos="3708400" algn="l"/>
                <a:tab pos="5157788" algn="l"/>
                <a:tab pos="6832600" algn="l"/>
              </a:tabLst>
            </a:pPr>
            <a:r>
              <a:rPr lang="ru-RU">
                <a:latin typeface="Calibri" pitchFamily="34" charset="0"/>
              </a:rPr>
              <a:t>Общее образование;</a:t>
            </a:r>
          </a:p>
          <a:p>
            <a:pPr marL="273050">
              <a:spcBef>
                <a:spcPts val="213"/>
              </a:spcBef>
              <a:buFont typeface="Wingdings" pitchFamily="2" charset="2"/>
              <a:buChar char=""/>
              <a:tabLst>
                <a:tab pos="1222375" algn="l"/>
                <a:tab pos="2322513" algn="l"/>
                <a:tab pos="3406775" algn="l"/>
                <a:tab pos="3708400" algn="l"/>
                <a:tab pos="5157788" algn="l"/>
                <a:tab pos="6832600" algn="l"/>
              </a:tabLst>
            </a:pPr>
            <a:r>
              <a:rPr lang="ru-RU">
                <a:latin typeface="Calibri" pitchFamily="34" charset="0"/>
              </a:rPr>
              <a:t>Молодежная политика и оздоровление детей;</a:t>
            </a:r>
          </a:p>
          <a:p>
            <a:pPr marL="273050">
              <a:spcBef>
                <a:spcPts val="213"/>
              </a:spcBef>
              <a:buFont typeface="Wingdings" pitchFamily="2" charset="2"/>
              <a:buChar char=""/>
              <a:tabLst>
                <a:tab pos="1222375" algn="l"/>
                <a:tab pos="2322513" algn="l"/>
                <a:tab pos="3406775" algn="l"/>
                <a:tab pos="3708400" algn="l"/>
                <a:tab pos="5157788" algn="l"/>
                <a:tab pos="6832600" algn="l"/>
              </a:tabLst>
            </a:pPr>
            <a:r>
              <a:rPr lang="ru-RU">
                <a:latin typeface="Calibri" pitchFamily="34" charset="0"/>
              </a:rPr>
              <a:t>Другие вопросы в области образования.</a:t>
            </a:r>
          </a:p>
        </p:txBody>
      </p:sp>
      <p:sp>
        <p:nvSpPr>
          <p:cNvPr id="75799" name="object 31"/>
          <p:cNvSpPr txBox="1">
            <a:spLocks noChangeArrowheads="1"/>
          </p:cNvSpPr>
          <p:nvPr/>
        </p:nvSpPr>
        <p:spPr bwMode="auto">
          <a:xfrm>
            <a:off x="8005763" y="4643438"/>
            <a:ext cx="1017587" cy="298450"/>
          </a:xfrm>
          <a:prstGeom prst="rect">
            <a:avLst/>
          </a:prstGeom>
          <a:noFill/>
          <a:ln w="9525">
            <a:noFill/>
            <a:miter lim="800000"/>
            <a:headEnd/>
            <a:tailEnd/>
          </a:ln>
        </p:spPr>
        <p:txBody>
          <a:bodyPr lIns="0" tIns="0" rIns="0" bIns="0">
            <a:spAutoFit/>
          </a:bodyPr>
          <a:lstStyle/>
          <a:p>
            <a:pPr marL="12700"/>
            <a:r>
              <a:rPr lang="ru-RU">
                <a:latin typeface="Calibri" pitchFamily="34" charset="0"/>
              </a:rPr>
              <a:t>бюджетов</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1" name="object 56"/>
          <p:cNvSpPr>
            <a:spLocks noChangeArrowheads="1"/>
          </p:cNvSpPr>
          <p:nvPr/>
        </p:nvSpPr>
        <p:spPr bwMode="auto">
          <a:xfrm>
            <a:off x="1143000" y="6096000"/>
            <a:ext cx="7316788" cy="276225"/>
          </a:xfrm>
          <a:prstGeom prst="rect">
            <a:avLst/>
          </a:prstGeom>
          <a:noFill/>
          <a:ln w="9525">
            <a:noFill/>
            <a:miter lim="800000"/>
            <a:headEnd/>
            <a:tailEnd/>
          </a:ln>
        </p:spPr>
        <p:txBody>
          <a:bodyPr lIns="0" tIns="0" rIns="0" bIns="0">
            <a:spAutoFit/>
          </a:bodyPr>
          <a:lstStyle/>
          <a:p>
            <a:endParaRPr lang="ru-RU">
              <a:latin typeface="Calibri" pitchFamily="34" charset="0"/>
            </a:endParaRPr>
          </a:p>
        </p:txBody>
      </p:sp>
      <p:sp>
        <p:nvSpPr>
          <p:cNvPr id="76802" name="object 2"/>
          <p:cNvSpPr>
            <a:spLocks noChangeArrowheads="1"/>
          </p:cNvSpPr>
          <p:nvPr/>
        </p:nvSpPr>
        <p:spPr bwMode="auto">
          <a:xfrm>
            <a:off x="7938" y="1196975"/>
            <a:ext cx="3935412" cy="4495800"/>
          </a:xfrm>
          <a:prstGeom prst="rect">
            <a:avLst/>
          </a:prstGeom>
          <a:blipFill dpi="0" rotWithShape="1">
            <a:blip r:embed="rId2"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6803" name="object 3"/>
          <p:cNvSpPr>
            <a:spLocks noChangeArrowheads="1"/>
          </p:cNvSpPr>
          <p:nvPr/>
        </p:nvSpPr>
        <p:spPr bwMode="auto">
          <a:xfrm>
            <a:off x="3011488" y="1508125"/>
            <a:ext cx="6005512" cy="531813"/>
          </a:xfrm>
          <a:prstGeom prst="rect">
            <a:avLst/>
          </a:prstGeom>
          <a:blipFill dpi="0" rotWithShape="1">
            <a:blip r:embed="rId3"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6804" name="object 4"/>
          <p:cNvSpPr>
            <a:spLocks noChangeArrowheads="1"/>
          </p:cNvSpPr>
          <p:nvPr/>
        </p:nvSpPr>
        <p:spPr bwMode="auto">
          <a:xfrm>
            <a:off x="2987675" y="1484313"/>
            <a:ext cx="5976938" cy="504825"/>
          </a:xfrm>
          <a:prstGeom prst="rect">
            <a:avLst/>
          </a:prstGeom>
          <a:blipFill dpi="0" rotWithShape="1">
            <a:blip r:embed="rId4"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6805" name="object 5"/>
          <p:cNvSpPr>
            <a:spLocks/>
          </p:cNvSpPr>
          <p:nvPr/>
        </p:nvSpPr>
        <p:spPr bwMode="auto">
          <a:xfrm>
            <a:off x="2987675" y="1484313"/>
            <a:ext cx="5976938" cy="504825"/>
          </a:xfrm>
          <a:custGeom>
            <a:avLst/>
            <a:gdLst>
              <a:gd name="T0" fmla="*/ 0 w 5976747"/>
              <a:gd name="T1" fmla="*/ 61353 h 504063"/>
              <a:gd name="T2" fmla="*/ 14378 w 5976747"/>
              <a:gd name="T3" fmla="*/ 21544 h 504063"/>
              <a:gd name="T4" fmla="*/ 50073 w 5976747"/>
              <a:gd name="T5" fmla="*/ 848 h 504063"/>
              <a:gd name="T6" fmla="*/ 5919236 w 5976747"/>
              <a:gd name="T7" fmla="*/ 0 h 504063"/>
              <a:gd name="T8" fmla="*/ 5933649 w 5976747"/>
              <a:gd name="T9" fmla="*/ 1774 h 504063"/>
              <a:gd name="T10" fmla="*/ 5967682 w 5976747"/>
              <a:gd name="T11" fmla="*/ 24929 h 504063"/>
              <a:gd name="T12" fmla="*/ 5979434 w 5976747"/>
              <a:gd name="T13" fmla="*/ 453477 h 504063"/>
              <a:gd name="T14" fmla="*/ 5977702 w 5976747"/>
              <a:gd name="T15" fmla="*/ 468152 h 504063"/>
              <a:gd name="T16" fmla="*/ 5954997 w 5976747"/>
              <a:gd name="T17" fmla="*/ 502840 h 504063"/>
              <a:gd name="T18" fmla="*/ 60099 w 5976747"/>
              <a:gd name="T19" fmla="*/ 514836 h 504063"/>
              <a:gd name="T20" fmla="*/ 45705 w 5976747"/>
              <a:gd name="T21" fmla="*/ 513063 h 504063"/>
              <a:gd name="T22" fmla="*/ 11709 w 5976747"/>
              <a:gd name="T23" fmla="*/ 489857 h 504063"/>
              <a:gd name="T24" fmla="*/ 0 w 5976747"/>
              <a:gd name="T25" fmla="*/ 61353 h 50406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5976747"/>
              <a:gd name="T40" fmla="*/ 0 h 504063"/>
              <a:gd name="T41" fmla="*/ 5976747 w 5976747"/>
              <a:gd name="T42" fmla="*/ 504063 h 504063"/>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5976747" h="504063">
                <a:moveTo>
                  <a:pt x="0" y="60070"/>
                </a:moveTo>
                <a:lnTo>
                  <a:pt x="14378" y="21095"/>
                </a:lnTo>
                <a:lnTo>
                  <a:pt x="50045" y="834"/>
                </a:lnTo>
                <a:lnTo>
                  <a:pt x="5916549" y="0"/>
                </a:lnTo>
                <a:lnTo>
                  <a:pt x="5930962" y="1732"/>
                </a:lnTo>
                <a:lnTo>
                  <a:pt x="5964994" y="24408"/>
                </a:lnTo>
                <a:lnTo>
                  <a:pt x="5976747" y="443991"/>
                </a:lnTo>
                <a:lnTo>
                  <a:pt x="5975014" y="458356"/>
                </a:lnTo>
                <a:lnTo>
                  <a:pt x="5952311" y="492318"/>
                </a:lnTo>
                <a:lnTo>
                  <a:pt x="60071" y="504063"/>
                </a:lnTo>
                <a:lnTo>
                  <a:pt x="45691" y="502327"/>
                </a:lnTo>
                <a:lnTo>
                  <a:pt x="11709" y="479607"/>
                </a:lnTo>
                <a:lnTo>
                  <a:pt x="0" y="60070"/>
                </a:lnTo>
                <a:close/>
              </a:path>
            </a:pathLst>
          </a:custGeom>
          <a:noFill/>
          <a:ln w="25400">
            <a:solidFill>
              <a:srgbClr val="FDFFFF"/>
            </a:solidFill>
            <a:round/>
            <a:headEnd/>
            <a:tailEnd/>
          </a:ln>
        </p:spPr>
        <p:txBody>
          <a:bodyPr lIns="0" tIns="0" rIns="0" bIns="0">
            <a:spAutoFit/>
          </a:bodyPr>
          <a:lstStyle/>
          <a:p>
            <a:endParaRPr lang="ru-RU"/>
          </a:p>
        </p:txBody>
      </p:sp>
      <p:sp>
        <p:nvSpPr>
          <p:cNvPr id="76806" name="object 6"/>
          <p:cNvSpPr>
            <a:spLocks noChangeArrowheads="1"/>
          </p:cNvSpPr>
          <p:nvPr/>
        </p:nvSpPr>
        <p:spPr bwMode="auto">
          <a:xfrm>
            <a:off x="3082925" y="1511300"/>
            <a:ext cx="1235075" cy="304800"/>
          </a:xfrm>
          <a:prstGeom prst="rect">
            <a:avLst/>
          </a:prstGeom>
          <a:blipFill dpi="0" rotWithShape="1">
            <a:blip r:embed="rId5"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6807" name="object 7"/>
          <p:cNvSpPr>
            <a:spLocks noChangeArrowheads="1"/>
          </p:cNvSpPr>
          <p:nvPr/>
        </p:nvSpPr>
        <p:spPr bwMode="auto">
          <a:xfrm>
            <a:off x="3211513" y="1538288"/>
            <a:ext cx="5534025" cy="276225"/>
          </a:xfrm>
          <a:prstGeom prst="rect">
            <a:avLst/>
          </a:prstGeom>
          <a:blipFill dpi="0" rotWithShape="1">
            <a:blip r:embed="rId6" cstate="print"/>
            <a:srcRect/>
            <a:stretch>
              <a:fillRect/>
            </a:stretch>
          </a:blipFill>
          <a:ln w="9525">
            <a:noFill/>
            <a:miter lim="800000"/>
            <a:headEnd/>
            <a:tailEnd/>
          </a:ln>
        </p:spPr>
        <p:txBody>
          <a:bodyPr lIns="0" tIns="0" rIns="0" bIns="0">
            <a:spAutoFit/>
          </a:bodyPr>
          <a:lstStyle/>
          <a:p>
            <a:pPr algn="ctr"/>
            <a:r>
              <a:rPr lang="ru-RU">
                <a:latin typeface="Calibri" pitchFamily="34" charset="0"/>
              </a:rPr>
              <a:t>Социальные выплаты</a:t>
            </a:r>
          </a:p>
        </p:txBody>
      </p:sp>
      <p:sp>
        <p:nvSpPr>
          <p:cNvPr id="76808" name="object 9"/>
          <p:cNvSpPr>
            <a:spLocks noChangeArrowheads="1"/>
          </p:cNvSpPr>
          <p:nvPr/>
        </p:nvSpPr>
        <p:spPr bwMode="auto">
          <a:xfrm>
            <a:off x="2076450" y="946150"/>
            <a:ext cx="6940550" cy="519113"/>
          </a:xfrm>
          <a:prstGeom prst="rect">
            <a:avLst/>
          </a:prstGeom>
          <a:blipFill dpi="0" rotWithShape="1">
            <a:blip r:embed="rId7"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6809" name="object 10"/>
          <p:cNvSpPr>
            <a:spLocks noChangeArrowheads="1"/>
          </p:cNvSpPr>
          <p:nvPr/>
        </p:nvSpPr>
        <p:spPr bwMode="auto">
          <a:xfrm>
            <a:off x="2051050" y="922338"/>
            <a:ext cx="6913563" cy="490537"/>
          </a:xfrm>
          <a:prstGeom prst="rect">
            <a:avLst/>
          </a:prstGeom>
          <a:blipFill dpi="0" rotWithShape="1">
            <a:blip r:embed="rId8"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6810" name="object 11"/>
          <p:cNvSpPr>
            <a:spLocks/>
          </p:cNvSpPr>
          <p:nvPr/>
        </p:nvSpPr>
        <p:spPr bwMode="auto">
          <a:xfrm>
            <a:off x="2051050" y="922338"/>
            <a:ext cx="6913563" cy="490537"/>
          </a:xfrm>
          <a:custGeom>
            <a:avLst/>
            <a:gdLst>
              <a:gd name="T0" fmla="*/ 0 w 6912863"/>
              <a:gd name="T1" fmla="*/ 58224 h 490727"/>
              <a:gd name="T2" fmla="*/ 14733 w 6912863"/>
              <a:gd name="T3" fmla="*/ 19624 h 490727"/>
              <a:gd name="T4" fmla="*/ 51029 w 6912863"/>
              <a:gd name="T5" fmla="*/ 488 h 490727"/>
              <a:gd name="T6" fmla="*/ 6864062 w 6912863"/>
              <a:gd name="T7" fmla="*/ 0 h 490727"/>
              <a:gd name="T8" fmla="*/ 6878411 w 6912863"/>
              <a:gd name="T9" fmla="*/ 1760 h 490727"/>
              <a:gd name="T10" fmla="*/ 6912059 w 6912863"/>
              <a:gd name="T11" fmla="*/ 24799 h 490727"/>
              <a:gd name="T12" fmla="*/ 6922684 w 6912863"/>
              <a:gd name="T13" fmla="*/ 429969 h 490727"/>
              <a:gd name="T14" fmla="*/ 6920892 w 6912863"/>
              <a:gd name="T15" fmla="*/ 444248 h 490727"/>
              <a:gd name="T16" fmla="*/ 6897617 w 6912863"/>
              <a:gd name="T17" fmla="*/ 477602 h 490727"/>
              <a:gd name="T18" fmla="*/ 58630 w 6912863"/>
              <a:gd name="T19" fmla="*/ 488074 h 490727"/>
              <a:gd name="T20" fmla="*/ 44241 w 6912863"/>
              <a:gd name="T21" fmla="*/ 486306 h 490727"/>
              <a:gd name="T22" fmla="*/ 10585 w 6912863"/>
              <a:gd name="T23" fmla="*/ 463250 h 490727"/>
              <a:gd name="T24" fmla="*/ 0 w 6912863"/>
              <a:gd name="T25" fmla="*/ 58224 h 490727"/>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6912863"/>
              <a:gd name="T40" fmla="*/ 0 h 490727"/>
              <a:gd name="T41" fmla="*/ 6912863 w 6912863"/>
              <a:gd name="T42" fmla="*/ 490727 h 490727"/>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6912863" h="490727">
                <a:moveTo>
                  <a:pt x="0" y="58546"/>
                </a:moveTo>
                <a:lnTo>
                  <a:pt x="14719" y="19736"/>
                </a:lnTo>
                <a:lnTo>
                  <a:pt x="50959" y="488"/>
                </a:lnTo>
                <a:lnTo>
                  <a:pt x="6854317" y="0"/>
                </a:lnTo>
                <a:lnTo>
                  <a:pt x="6868666" y="1774"/>
                </a:lnTo>
                <a:lnTo>
                  <a:pt x="6902258" y="24939"/>
                </a:lnTo>
                <a:lnTo>
                  <a:pt x="6912863" y="432307"/>
                </a:lnTo>
                <a:lnTo>
                  <a:pt x="6911078" y="446663"/>
                </a:lnTo>
                <a:lnTo>
                  <a:pt x="6887819" y="480198"/>
                </a:lnTo>
                <a:lnTo>
                  <a:pt x="58546" y="490727"/>
                </a:lnTo>
                <a:lnTo>
                  <a:pt x="44182" y="488950"/>
                </a:lnTo>
                <a:lnTo>
                  <a:pt x="10571" y="465768"/>
                </a:lnTo>
                <a:lnTo>
                  <a:pt x="0" y="58546"/>
                </a:lnTo>
                <a:close/>
              </a:path>
            </a:pathLst>
          </a:custGeom>
          <a:noFill/>
          <a:ln w="25399">
            <a:solidFill>
              <a:srgbClr val="FDFFFF"/>
            </a:solidFill>
            <a:round/>
            <a:headEnd/>
            <a:tailEnd/>
          </a:ln>
        </p:spPr>
        <p:txBody>
          <a:bodyPr lIns="0" tIns="0" rIns="0" bIns="0">
            <a:spAutoFit/>
          </a:bodyPr>
          <a:lstStyle/>
          <a:p>
            <a:endParaRPr lang="ru-RU"/>
          </a:p>
        </p:txBody>
      </p:sp>
      <p:sp>
        <p:nvSpPr>
          <p:cNvPr id="76811" name="object 12"/>
          <p:cNvSpPr>
            <a:spLocks noChangeArrowheads="1"/>
          </p:cNvSpPr>
          <p:nvPr/>
        </p:nvSpPr>
        <p:spPr bwMode="auto">
          <a:xfrm>
            <a:off x="2174875" y="946150"/>
            <a:ext cx="1423988" cy="296863"/>
          </a:xfrm>
          <a:prstGeom prst="rect">
            <a:avLst/>
          </a:prstGeom>
          <a:blipFill dpi="0" rotWithShape="1">
            <a:blip r:embed="rId5"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6812" name="object 13"/>
          <p:cNvSpPr>
            <a:spLocks noChangeArrowheads="1"/>
          </p:cNvSpPr>
          <p:nvPr/>
        </p:nvSpPr>
        <p:spPr bwMode="auto">
          <a:xfrm>
            <a:off x="2360613" y="960438"/>
            <a:ext cx="6400800" cy="276225"/>
          </a:xfrm>
          <a:prstGeom prst="rect">
            <a:avLst/>
          </a:prstGeom>
          <a:blipFill dpi="0" rotWithShape="1">
            <a:blip r:embed="rId9" cstate="print"/>
            <a:srcRect/>
            <a:stretch>
              <a:fillRect/>
            </a:stretch>
          </a:blipFill>
          <a:ln w="9525">
            <a:noFill/>
            <a:miter lim="800000"/>
            <a:headEnd/>
            <a:tailEnd/>
          </a:ln>
        </p:spPr>
        <p:txBody>
          <a:bodyPr lIns="0" tIns="0" rIns="0" bIns="0">
            <a:spAutoFit/>
          </a:bodyPr>
          <a:lstStyle/>
          <a:p>
            <a:pPr algn="ctr"/>
            <a:r>
              <a:rPr lang="ru-RU">
                <a:latin typeface="Calibri" pitchFamily="34" charset="0"/>
              </a:rPr>
              <a:t>Оплата труда с начислениями</a:t>
            </a:r>
          </a:p>
        </p:txBody>
      </p:sp>
      <p:sp>
        <p:nvSpPr>
          <p:cNvPr id="76813" name="object 15"/>
          <p:cNvSpPr>
            <a:spLocks noChangeArrowheads="1"/>
          </p:cNvSpPr>
          <p:nvPr/>
        </p:nvSpPr>
        <p:spPr bwMode="auto">
          <a:xfrm>
            <a:off x="3444875" y="2155825"/>
            <a:ext cx="5572125" cy="533400"/>
          </a:xfrm>
          <a:prstGeom prst="rect">
            <a:avLst/>
          </a:prstGeom>
          <a:blipFill dpi="0" rotWithShape="1">
            <a:blip r:embed="rId10"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6814" name="object 16"/>
          <p:cNvSpPr>
            <a:spLocks noChangeArrowheads="1"/>
          </p:cNvSpPr>
          <p:nvPr/>
        </p:nvSpPr>
        <p:spPr bwMode="auto">
          <a:xfrm>
            <a:off x="3419475" y="2133600"/>
            <a:ext cx="5545138" cy="503238"/>
          </a:xfrm>
          <a:prstGeom prst="rect">
            <a:avLst/>
          </a:prstGeom>
          <a:blipFill dpi="0" rotWithShape="1">
            <a:blip r:embed="rId11"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6815" name="object 17"/>
          <p:cNvSpPr>
            <a:spLocks/>
          </p:cNvSpPr>
          <p:nvPr/>
        </p:nvSpPr>
        <p:spPr bwMode="auto">
          <a:xfrm>
            <a:off x="3419475" y="2133600"/>
            <a:ext cx="5545138" cy="503238"/>
          </a:xfrm>
          <a:custGeom>
            <a:avLst/>
            <a:gdLst>
              <a:gd name="T0" fmla="*/ 0 w 5544693"/>
              <a:gd name="T1" fmla="*/ 58709 h 504063"/>
              <a:gd name="T2" fmla="*/ 14392 w 5544693"/>
              <a:gd name="T3" fmla="*/ 20618 h 504063"/>
              <a:gd name="T4" fmla="*/ 50101 w 5544693"/>
              <a:gd name="T5" fmla="*/ 820 h 504063"/>
              <a:gd name="T6" fmla="*/ 5490654 w 5544693"/>
              <a:gd name="T7" fmla="*/ 0 h 504063"/>
              <a:gd name="T8" fmla="*/ 5505071 w 5544693"/>
              <a:gd name="T9" fmla="*/ 1690 h 504063"/>
              <a:gd name="T10" fmla="*/ 5539158 w 5544693"/>
              <a:gd name="T11" fmla="*/ 23855 h 504063"/>
              <a:gd name="T12" fmla="*/ 5550910 w 5544693"/>
              <a:gd name="T13" fmla="*/ 433925 h 504063"/>
              <a:gd name="T14" fmla="*/ 5549178 w 5544693"/>
              <a:gd name="T15" fmla="*/ 447964 h 504063"/>
              <a:gd name="T16" fmla="*/ 5526473 w 5544693"/>
              <a:gd name="T17" fmla="*/ 481156 h 504063"/>
              <a:gd name="T18" fmla="*/ 60141 w 5544693"/>
              <a:gd name="T19" fmla="*/ 492634 h 504063"/>
              <a:gd name="T20" fmla="*/ 45747 w 5544693"/>
              <a:gd name="T21" fmla="*/ 490940 h 504063"/>
              <a:gd name="T22" fmla="*/ 11723 w 5544693"/>
              <a:gd name="T23" fmla="*/ 468734 h 504063"/>
              <a:gd name="T24" fmla="*/ 0 w 5544693"/>
              <a:gd name="T25" fmla="*/ 58709 h 50406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5544693"/>
              <a:gd name="T40" fmla="*/ 0 h 504063"/>
              <a:gd name="T41" fmla="*/ 5544693 w 5544693"/>
              <a:gd name="T42" fmla="*/ 504063 h 504063"/>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5544693" h="504063">
                <a:moveTo>
                  <a:pt x="0" y="60071"/>
                </a:moveTo>
                <a:lnTo>
                  <a:pt x="14378" y="21095"/>
                </a:lnTo>
                <a:lnTo>
                  <a:pt x="50045" y="834"/>
                </a:lnTo>
                <a:lnTo>
                  <a:pt x="5484495" y="0"/>
                </a:lnTo>
                <a:lnTo>
                  <a:pt x="5498908" y="1732"/>
                </a:lnTo>
                <a:lnTo>
                  <a:pt x="5532940" y="24408"/>
                </a:lnTo>
                <a:lnTo>
                  <a:pt x="5544693" y="443991"/>
                </a:lnTo>
                <a:lnTo>
                  <a:pt x="5542960" y="458356"/>
                </a:lnTo>
                <a:lnTo>
                  <a:pt x="5520257" y="492318"/>
                </a:lnTo>
                <a:lnTo>
                  <a:pt x="60071" y="504063"/>
                </a:lnTo>
                <a:lnTo>
                  <a:pt x="45691" y="502327"/>
                </a:lnTo>
                <a:lnTo>
                  <a:pt x="11709" y="479607"/>
                </a:lnTo>
                <a:lnTo>
                  <a:pt x="0" y="60071"/>
                </a:lnTo>
                <a:close/>
              </a:path>
            </a:pathLst>
          </a:custGeom>
          <a:noFill/>
          <a:ln w="25400">
            <a:solidFill>
              <a:srgbClr val="FDFFFF"/>
            </a:solidFill>
            <a:round/>
            <a:headEnd/>
            <a:tailEnd/>
          </a:ln>
        </p:spPr>
        <p:txBody>
          <a:bodyPr lIns="0" tIns="0" rIns="0" bIns="0">
            <a:spAutoFit/>
          </a:bodyPr>
          <a:lstStyle/>
          <a:p>
            <a:endParaRPr lang="ru-RU"/>
          </a:p>
        </p:txBody>
      </p:sp>
      <p:sp>
        <p:nvSpPr>
          <p:cNvPr id="76816" name="object 18"/>
          <p:cNvSpPr>
            <a:spLocks noChangeArrowheads="1"/>
          </p:cNvSpPr>
          <p:nvPr/>
        </p:nvSpPr>
        <p:spPr bwMode="auto">
          <a:xfrm>
            <a:off x="3502025" y="2155825"/>
            <a:ext cx="1143000" cy="306388"/>
          </a:xfrm>
          <a:prstGeom prst="rect">
            <a:avLst/>
          </a:prstGeom>
          <a:blipFill dpi="0" rotWithShape="1">
            <a:blip r:embed="rId12"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6817" name="object 19"/>
          <p:cNvSpPr>
            <a:spLocks noChangeArrowheads="1"/>
          </p:cNvSpPr>
          <p:nvPr/>
        </p:nvSpPr>
        <p:spPr bwMode="auto">
          <a:xfrm>
            <a:off x="3624263" y="2162175"/>
            <a:ext cx="5132387" cy="277813"/>
          </a:xfrm>
          <a:prstGeom prst="rect">
            <a:avLst/>
          </a:prstGeom>
          <a:blipFill dpi="0" rotWithShape="1">
            <a:blip r:embed="rId13" cstate="print"/>
            <a:srcRect/>
            <a:stretch>
              <a:fillRect/>
            </a:stretch>
          </a:blipFill>
          <a:ln w="9525">
            <a:noFill/>
            <a:miter lim="800000"/>
            <a:headEnd/>
            <a:tailEnd/>
          </a:ln>
        </p:spPr>
        <p:txBody>
          <a:bodyPr lIns="0" tIns="0" rIns="0" bIns="0">
            <a:spAutoFit/>
          </a:bodyPr>
          <a:lstStyle/>
          <a:p>
            <a:pPr algn="ctr"/>
            <a:r>
              <a:rPr lang="ru-RU">
                <a:latin typeface="Calibri" pitchFamily="34" charset="0"/>
              </a:rPr>
              <a:t>Оплата коммунильных услуг</a:t>
            </a:r>
          </a:p>
        </p:txBody>
      </p:sp>
      <p:sp>
        <p:nvSpPr>
          <p:cNvPr id="76818" name="object 21"/>
          <p:cNvSpPr>
            <a:spLocks noChangeArrowheads="1"/>
          </p:cNvSpPr>
          <p:nvPr/>
        </p:nvSpPr>
        <p:spPr bwMode="auto">
          <a:xfrm>
            <a:off x="3803650" y="2803525"/>
            <a:ext cx="5213350" cy="533400"/>
          </a:xfrm>
          <a:prstGeom prst="rect">
            <a:avLst/>
          </a:prstGeom>
          <a:blipFill dpi="0" rotWithShape="1">
            <a:blip r:embed="rId14"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6819" name="object 22"/>
          <p:cNvSpPr>
            <a:spLocks noChangeArrowheads="1"/>
          </p:cNvSpPr>
          <p:nvPr/>
        </p:nvSpPr>
        <p:spPr bwMode="auto">
          <a:xfrm>
            <a:off x="3779838" y="2781300"/>
            <a:ext cx="5184775" cy="503238"/>
          </a:xfrm>
          <a:prstGeom prst="rect">
            <a:avLst/>
          </a:prstGeom>
          <a:blipFill dpi="0" rotWithShape="1">
            <a:blip r:embed="rId15"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6820" name="object 23"/>
          <p:cNvSpPr>
            <a:spLocks/>
          </p:cNvSpPr>
          <p:nvPr/>
        </p:nvSpPr>
        <p:spPr bwMode="auto">
          <a:xfrm>
            <a:off x="3779838" y="2781300"/>
            <a:ext cx="5184775" cy="503238"/>
          </a:xfrm>
          <a:custGeom>
            <a:avLst/>
            <a:gdLst>
              <a:gd name="T0" fmla="*/ 0 w 5184648"/>
              <a:gd name="T1" fmla="*/ 58708 h 504063"/>
              <a:gd name="T2" fmla="*/ 14378 w 5184648"/>
              <a:gd name="T3" fmla="*/ 20618 h 504063"/>
              <a:gd name="T4" fmla="*/ 50059 w 5184648"/>
              <a:gd name="T5" fmla="*/ 820 h 504063"/>
              <a:gd name="T6" fmla="*/ 5126186 w 5184648"/>
              <a:gd name="T7" fmla="*/ 0 h 504063"/>
              <a:gd name="T8" fmla="*/ 5140598 w 5184648"/>
              <a:gd name="T9" fmla="*/ 1690 h 504063"/>
              <a:gd name="T10" fmla="*/ 5174631 w 5184648"/>
              <a:gd name="T11" fmla="*/ 23855 h 504063"/>
              <a:gd name="T12" fmla="*/ 5186387 w 5184648"/>
              <a:gd name="T13" fmla="*/ 433925 h 504063"/>
              <a:gd name="T14" fmla="*/ 5184651 w 5184648"/>
              <a:gd name="T15" fmla="*/ 447964 h 504063"/>
              <a:gd name="T16" fmla="*/ 5161950 w 5184648"/>
              <a:gd name="T17" fmla="*/ 481156 h 504063"/>
              <a:gd name="T18" fmla="*/ 60085 w 5184648"/>
              <a:gd name="T19" fmla="*/ 492634 h 504063"/>
              <a:gd name="T20" fmla="*/ 45705 w 5184648"/>
              <a:gd name="T21" fmla="*/ 490940 h 504063"/>
              <a:gd name="T22" fmla="*/ 11709 w 5184648"/>
              <a:gd name="T23" fmla="*/ 468734 h 504063"/>
              <a:gd name="T24" fmla="*/ 0 w 5184648"/>
              <a:gd name="T25" fmla="*/ 58708 h 50406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5184648"/>
              <a:gd name="T40" fmla="*/ 0 h 504063"/>
              <a:gd name="T41" fmla="*/ 5184648 w 5184648"/>
              <a:gd name="T42" fmla="*/ 504063 h 504063"/>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5184648" h="504063">
                <a:moveTo>
                  <a:pt x="0" y="60070"/>
                </a:moveTo>
                <a:lnTo>
                  <a:pt x="14378" y="21095"/>
                </a:lnTo>
                <a:lnTo>
                  <a:pt x="50045" y="834"/>
                </a:lnTo>
                <a:lnTo>
                  <a:pt x="5124450" y="0"/>
                </a:lnTo>
                <a:lnTo>
                  <a:pt x="5138863" y="1732"/>
                </a:lnTo>
                <a:lnTo>
                  <a:pt x="5172895" y="24408"/>
                </a:lnTo>
                <a:lnTo>
                  <a:pt x="5184648" y="443991"/>
                </a:lnTo>
                <a:lnTo>
                  <a:pt x="5182915" y="458356"/>
                </a:lnTo>
                <a:lnTo>
                  <a:pt x="5160212" y="492318"/>
                </a:lnTo>
                <a:lnTo>
                  <a:pt x="60071" y="504063"/>
                </a:lnTo>
                <a:lnTo>
                  <a:pt x="45691" y="502327"/>
                </a:lnTo>
                <a:lnTo>
                  <a:pt x="11709" y="479607"/>
                </a:lnTo>
                <a:lnTo>
                  <a:pt x="0" y="60070"/>
                </a:lnTo>
                <a:close/>
              </a:path>
            </a:pathLst>
          </a:custGeom>
          <a:noFill/>
          <a:ln w="25400">
            <a:solidFill>
              <a:srgbClr val="FDFFFF"/>
            </a:solidFill>
            <a:round/>
            <a:headEnd/>
            <a:tailEnd/>
          </a:ln>
        </p:spPr>
        <p:txBody>
          <a:bodyPr lIns="0" tIns="0" rIns="0" bIns="0">
            <a:spAutoFit/>
          </a:bodyPr>
          <a:lstStyle/>
          <a:p>
            <a:endParaRPr lang="ru-RU"/>
          </a:p>
        </p:txBody>
      </p:sp>
      <p:sp>
        <p:nvSpPr>
          <p:cNvPr id="76821" name="object 24"/>
          <p:cNvSpPr>
            <a:spLocks noChangeArrowheads="1"/>
          </p:cNvSpPr>
          <p:nvPr/>
        </p:nvSpPr>
        <p:spPr bwMode="auto">
          <a:xfrm>
            <a:off x="3871913" y="2805113"/>
            <a:ext cx="1068387" cy="306387"/>
          </a:xfrm>
          <a:prstGeom prst="rect">
            <a:avLst/>
          </a:prstGeom>
          <a:blipFill dpi="0" rotWithShape="1">
            <a:blip r:embed="rId16"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6822" name="object 25"/>
          <p:cNvSpPr>
            <a:spLocks noChangeArrowheads="1"/>
          </p:cNvSpPr>
          <p:nvPr/>
        </p:nvSpPr>
        <p:spPr bwMode="auto">
          <a:xfrm>
            <a:off x="3886200" y="2819400"/>
            <a:ext cx="4802188" cy="276225"/>
          </a:xfrm>
          <a:prstGeom prst="rect">
            <a:avLst/>
          </a:prstGeom>
          <a:blipFill dpi="0" rotWithShape="1">
            <a:blip r:embed="rId17" cstate="print"/>
            <a:srcRect/>
            <a:stretch>
              <a:fillRect/>
            </a:stretch>
          </a:blipFill>
          <a:ln w="9525">
            <a:noFill/>
            <a:miter lim="800000"/>
            <a:headEnd/>
            <a:tailEnd/>
          </a:ln>
        </p:spPr>
        <p:txBody>
          <a:bodyPr lIns="0" tIns="0" rIns="0" bIns="0">
            <a:spAutoFit/>
          </a:bodyPr>
          <a:lstStyle/>
          <a:p>
            <a:pPr algn="ctr"/>
            <a:r>
              <a:rPr lang="ru-RU">
                <a:latin typeface="Calibri" pitchFamily="34" charset="0"/>
              </a:rPr>
              <a:t>Приобретение продуктов питания</a:t>
            </a:r>
          </a:p>
        </p:txBody>
      </p:sp>
      <p:sp>
        <p:nvSpPr>
          <p:cNvPr id="76823" name="object 33"/>
          <p:cNvSpPr>
            <a:spLocks noChangeArrowheads="1"/>
          </p:cNvSpPr>
          <p:nvPr/>
        </p:nvSpPr>
        <p:spPr bwMode="auto">
          <a:xfrm>
            <a:off x="2795588" y="5395913"/>
            <a:ext cx="6221412" cy="533400"/>
          </a:xfrm>
          <a:prstGeom prst="rect">
            <a:avLst/>
          </a:prstGeom>
          <a:blipFill dpi="0" rotWithShape="1">
            <a:blip r:embed="rId18"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6824" name="object 34"/>
          <p:cNvSpPr>
            <a:spLocks noChangeArrowheads="1"/>
          </p:cNvSpPr>
          <p:nvPr/>
        </p:nvSpPr>
        <p:spPr bwMode="auto">
          <a:xfrm>
            <a:off x="2771775" y="5373688"/>
            <a:ext cx="6192838" cy="503237"/>
          </a:xfrm>
          <a:prstGeom prst="rect">
            <a:avLst/>
          </a:prstGeom>
          <a:blipFill dpi="0" rotWithShape="1">
            <a:blip r:embed="rId19"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6825" name="object 35"/>
          <p:cNvSpPr>
            <a:spLocks/>
          </p:cNvSpPr>
          <p:nvPr/>
        </p:nvSpPr>
        <p:spPr bwMode="auto">
          <a:xfrm>
            <a:off x="2771775" y="5373688"/>
            <a:ext cx="6192838" cy="503237"/>
          </a:xfrm>
          <a:custGeom>
            <a:avLst/>
            <a:gdLst>
              <a:gd name="T0" fmla="*/ 0 w 6192774"/>
              <a:gd name="T1" fmla="*/ 58770 h 504024"/>
              <a:gd name="T2" fmla="*/ 14378 w 6192774"/>
              <a:gd name="T3" fmla="*/ 20638 h 504024"/>
              <a:gd name="T4" fmla="*/ 50059 w 6192774"/>
              <a:gd name="T5" fmla="*/ 820 h 504024"/>
              <a:gd name="T6" fmla="*/ 6133473 w 6192774"/>
              <a:gd name="T7" fmla="*/ 0 h 504024"/>
              <a:gd name="T8" fmla="*/ 6147886 w 6192774"/>
              <a:gd name="T9" fmla="*/ 1690 h 504024"/>
              <a:gd name="T10" fmla="*/ 6181918 w 6192774"/>
              <a:gd name="T11" fmla="*/ 23879 h 504024"/>
              <a:gd name="T12" fmla="*/ 6193670 w 6192774"/>
              <a:gd name="T13" fmla="*/ 434335 h 504024"/>
              <a:gd name="T14" fmla="*/ 6191938 w 6192774"/>
              <a:gd name="T15" fmla="*/ 448399 h 504024"/>
              <a:gd name="T16" fmla="*/ 6169238 w 6192774"/>
              <a:gd name="T17" fmla="*/ 481631 h 504024"/>
              <a:gd name="T18" fmla="*/ 60084 w 6192774"/>
              <a:gd name="T19" fmla="*/ 493117 h 504024"/>
              <a:gd name="T20" fmla="*/ 45693 w 6192774"/>
              <a:gd name="T21" fmla="*/ 491420 h 504024"/>
              <a:gd name="T22" fmla="*/ 11713 w 6192774"/>
              <a:gd name="T23" fmla="*/ 469204 h 504024"/>
              <a:gd name="T24" fmla="*/ 0 w 6192774"/>
              <a:gd name="T25" fmla="*/ 58770 h 504024"/>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6192774"/>
              <a:gd name="T40" fmla="*/ 0 h 504024"/>
              <a:gd name="T41" fmla="*/ 6192774 w 6192774"/>
              <a:gd name="T42" fmla="*/ 504024 h 504024"/>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6192774" h="504024">
                <a:moveTo>
                  <a:pt x="0" y="60070"/>
                </a:moveTo>
                <a:lnTo>
                  <a:pt x="14378" y="21095"/>
                </a:lnTo>
                <a:lnTo>
                  <a:pt x="50045" y="834"/>
                </a:lnTo>
                <a:lnTo>
                  <a:pt x="6132576" y="0"/>
                </a:lnTo>
                <a:lnTo>
                  <a:pt x="6146989" y="1732"/>
                </a:lnTo>
                <a:lnTo>
                  <a:pt x="6181021" y="24408"/>
                </a:lnTo>
                <a:lnTo>
                  <a:pt x="6192774" y="443941"/>
                </a:lnTo>
                <a:lnTo>
                  <a:pt x="6191041" y="458317"/>
                </a:lnTo>
                <a:lnTo>
                  <a:pt x="6168342" y="492283"/>
                </a:lnTo>
                <a:lnTo>
                  <a:pt x="60070" y="504024"/>
                </a:lnTo>
                <a:lnTo>
                  <a:pt x="45693" y="502290"/>
                </a:lnTo>
                <a:lnTo>
                  <a:pt x="11713" y="479582"/>
                </a:lnTo>
                <a:lnTo>
                  <a:pt x="0" y="60070"/>
                </a:lnTo>
                <a:close/>
              </a:path>
            </a:pathLst>
          </a:custGeom>
          <a:noFill/>
          <a:ln w="25400">
            <a:solidFill>
              <a:srgbClr val="FDFFFF"/>
            </a:solidFill>
            <a:round/>
            <a:headEnd/>
            <a:tailEnd/>
          </a:ln>
        </p:spPr>
        <p:txBody>
          <a:bodyPr lIns="0" tIns="0" rIns="0" bIns="0">
            <a:spAutoFit/>
          </a:bodyPr>
          <a:lstStyle/>
          <a:p>
            <a:endParaRPr lang="ru-RU"/>
          </a:p>
        </p:txBody>
      </p:sp>
      <p:sp>
        <p:nvSpPr>
          <p:cNvPr id="76826" name="object 36"/>
          <p:cNvSpPr>
            <a:spLocks noChangeArrowheads="1"/>
          </p:cNvSpPr>
          <p:nvPr/>
        </p:nvSpPr>
        <p:spPr bwMode="auto">
          <a:xfrm>
            <a:off x="2862263" y="5395913"/>
            <a:ext cx="1277937" cy="306387"/>
          </a:xfrm>
          <a:prstGeom prst="rect">
            <a:avLst/>
          </a:prstGeom>
          <a:blipFill dpi="0" rotWithShape="1">
            <a:blip r:embed="rId5"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6827" name="object 37"/>
          <p:cNvSpPr>
            <a:spLocks noChangeArrowheads="1"/>
          </p:cNvSpPr>
          <p:nvPr/>
        </p:nvSpPr>
        <p:spPr bwMode="auto">
          <a:xfrm>
            <a:off x="2997200" y="5438775"/>
            <a:ext cx="5911850" cy="277813"/>
          </a:xfrm>
          <a:prstGeom prst="rect">
            <a:avLst/>
          </a:prstGeom>
          <a:blipFill dpi="0" rotWithShape="1">
            <a:blip r:embed="rId20" cstate="print"/>
            <a:srcRect/>
            <a:stretch>
              <a:fillRect/>
            </a:stretch>
          </a:blipFill>
          <a:ln w="9525">
            <a:noFill/>
            <a:miter lim="800000"/>
            <a:headEnd/>
            <a:tailEnd/>
          </a:ln>
        </p:spPr>
        <p:txBody>
          <a:bodyPr lIns="0" tIns="0" rIns="0" bIns="0">
            <a:spAutoFit/>
          </a:bodyPr>
          <a:lstStyle/>
          <a:p>
            <a:pPr algn="ctr"/>
            <a:r>
              <a:rPr lang="ru-RU">
                <a:latin typeface="Calibri" pitchFamily="34" charset="0"/>
              </a:rPr>
              <a:t>Налоги, вневедомственная охрана</a:t>
            </a:r>
          </a:p>
        </p:txBody>
      </p:sp>
      <p:sp>
        <p:nvSpPr>
          <p:cNvPr id="76828" name="object 45"/>
          <p:cNvSpPr>
            <a:spLocks noChangeArrowheads="1"/>
          </p:cNvSpPr>
          <p:nvPr/>
        </p:nvSpPr>
        <p:spPr bwMode="auto">
          <a:xfrm>
            <a:off x="3298825" y="4748213"/>
            <a:ext cx="5718175" cy="533400"/>
          </a:xfrm>
          <a:prstGeom prst="rect">
            <a:avLst/>
          </a:prstGeom>
          <a:blipFill dpi="0" rotWithShape="1">
            <a:blip r:embed="rId21"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6829" name="object 46"/>
          <p:cNvSpPr>
            <a:spLocks noChangeArrowheads="1"/>
          </p:cNvSpPr>
          <p:nvPr/>
        </p:nvSpPr>
        <p:spPr bwMode="auto">
          <a:xfrm>
            <a:off x="3276600" y="4724400"/>
            <a:ext cx="5688013" cy="504825"/>
          </a:xfrm>
          <a:prstGeom prst="rect">
            <a:avLst/>
          </a:prstGeom>
          <a:blipFill dpi="0" rotWithShape="1">
            <a:blip r:embed="rId22"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6830" name="object 47"/>
          <p:cNvSpPr>
            <a:spLocks/>
          </p:cNvSpPr>
          <p:nvPr/>
        </p:nvSpPr>
        <p:spPr bwMode="auto">
          <a:xfrm>
            <a:off x="3276600" y="4724400"/>
            <a:ext cx="5688013" cy="504825"/>
          </a:xfrm>
          <a:custGeom>
            <a:avLst/>
            <a:gdLst>
              <a:gd name="T0" fmla="*/ 0 w 5688711"/>
              <a:gd name="T1" fmla="*/ 61353 h 504063"/>
              <a:gd name="T2" fmla="*/ 14350 w 5688711"/>
              <a:gd name="T3" fmla="*/ 21544 h 504063"/>
              <a:gd name="T4" fmla="*/ 49961 w 5688711"/>
              <a:gd name="T5" fmla="*/ 848 h 504063"/>
              <a:gd name="T6" fmla="*/ 5618881 w 5688711"/>
              <a:gd name="T7" fmla="*/ 0 h 504063"/>
              <a:gd name="T8" fmla="*/ 5633248 w 5688711"/>
              <a:gd name="T9" fmla="*/ 1774 h 504063"/>
              <a:gd name="T10" fmla="*/ 5667216 w 5688711"/>
              <a:gd name="T11" fmla="*/ 24929 h 504063"/>
              <a:gd name="T12" fmla="*/ 5678966 w 5688711"/>
              <a:gd name="T13" fmla="*/ 453478 h 504063"/>
              <a:gd name="T14" fmla="*/ 5677234 w 5688711"/>
              <a:gd name="T15" fmla="*/ 468152 h 504063"/>
              <a:gd name="T16" fmla="*/ 5654585 w 5688711"/>
              <a:gd name="T17" fmla="*/ 502840 h 504063"/>
              <a:gd name="T18" fmla="*/ 59973 w 5688711"/>
              <a:gd name="T19" fmla="*/ 514836 h 504063"/>
              <a:gd name="T20" fmla="*/ 45607 w 5688711"/>
              <a:gd name="T21" fmla="*/ 513063 h 504063"/>
              <a:gd name="T22" fmla="*/ 11695 w 5688711"/>
              <a:gd name="T23" fmla="*/ 489857 h 504063"/>
              <a:gd name="T24" fmla="*/ 0 w 5688711"/>
              <a:gd name="T25" fmla="*/ 61353 h 50406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5688711"/>
              <a:gd name="T40" fmla="*/ 0 h 504063"/>
              <a:gd name="T41" fmla="*/ 5688711 w 5688711"/>
              <a:gd name="T42" fmla="*/ 504063 h 504063"/>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5688711" h="504063">
                <a:moveTo>
                  <a:pt x="0" y="60070"/>
                </a:moveTo>
                <a:lnTo>
                  <a:pt x="14378" y="21095"/>
                </a:lnTo>
                <a:lnTo>
                  <a:pt x="50045" y="834"/>
                </a:lnTo>
                <a:lnTo>
                  <a:pt x="5628513" y="0"/>
                </a:lnTo>
                <a:lnTo>
                  <a:pt x="5642926" y="1732"/>
                </a:lnTo>
                <a:lnTo>
                  <a:pt x="5676958" y="24408"/>
                </a:lnTo>
                <a:lnTo>
                  <a:pt x="5688711" y="443992"/>
                </a:lnTo>
                <a:lnTo>
                  <a:pt x="5686978" y="458356"/>
                </a:lnTo>
                <a:lnTo>
                  <a:pt x="5664275" y="492318"/>
                </a:lnTo>
                <a:lnTo>
                  <a:pt x="60071" y="504063"/>
                </a:lnTo>
                <a:lnTo>
                  <a:pt x="45691" y="502327"/>
                </a:lnTo>
                <a:lnTo>
                  <a:pt x="11709" y="479607"/>
                </a:lnTo>
                <a:lnTo>
                  <a:pt x="0" y="60070"/>
                </a:lnTo>
                <a:close/>
              </a:path>
            </a:pathLst>
          </a:custGeom>
          <a:noFill/>
          <a:ln w="25400">
            <a:solidFill>
              <a:srgbClr val="FDFFFF"/>
            </a:solidFill>
            <a:round/>
            <a:headEnd/>
            <a:tailEnd/>
          </a:ln>
        </p:spPr>
        <p:txBody>
          <a:bodyPr lIns="0" tIns="0" rIns="0" bIns="0">
            <a:spAutoFit/>
          </a:bodyPr>
          <a:lstStyle/>
          <a:p>
            <a:endParaRPr lang="ru-RU"/>
          </a:p>
        </p:txBody>
      </p:sp>
      <p:sp>
        <p:nvSpPr>
          <p:cNvPr id="76831" name="object 48"/>
          <p:cNvSpPr>
            <a:spLocks noChangeArrowheads="1"/>
          </p:cNvSpPr>
          <p:nvPr/>
        </p:nvSpPr>
        <p:spPr bwMode="auto">
          <a:xfrm>
            <a:off x="3367088" y="4751388"/>
            <a:ext cx="1174750" cy="306387"/>
          </a:xfrm>
          <a:prstGeom prst="rect">
            <a:avLst/>
          </a:prstGeom>
          <a:blipFill dpi="0" rotWithShape="1">
            <a:blip r:embed="rId23"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6832" name="object 49"/>
          <p:cNvSpPr>
            <a:spLocks noChangeArrowheads="1"/>
          </p:cNvSpPr>
          <p:nvPr/>
        </p:nvSpPr>
        <p:spPr bwMode="auto">
          <a:xfrm>
            <a:off x="3489325" y="4778375"/>
            <a:ext cx="5267325" cy="276225"/>
          </a:xfrm>
          <a:prstGeom prst="rect">
            <a:avLst/>
          </a:prstGeom>
          <a:blipFill dpi="0" rotWithShape="1">
            <a:blip r:embed="rId24" cstate="print"/>
            <a:srcRect/>
            <a:stretch>
              <a:fillRect/>
            </a:stretch>
          </a:blipFill>
          <a:ln w="9525">
            <a:noFill/>
            <a:miter lim="800000"/>
            <a:headEnd/>
            <a:tailEnd/>
          </a:ln>
        </p:spPr>
        <p:txBody>
          <a:bodyPr lIns="0" tIns="0" rIns="0" bIns="0">
            <a:spAutoFit/>
          </a:bodyPr>
          <a:lstStyle/>
          <a:p>
            <a:r>
              <a:rPr lang="ru-RU">
                <a:latin typeface="Calibri" pitchFamily="34" charset="0"/>
              </a:rPr>
              <a:t>Погашение заимствований и обслуживание долга</a:t>
            </a:r>
          </a:p>
        </p:txBody>
      </p:sp>
      <p:sp>
        <p:nvSpPr>
          <p:cNvPr id="76833" name="object 51"/>
          <p:cNvSpPr>
            <a:spLocks noChangeArrowheads="1"/>
          </p:cNvSpPr>
          <p:nvPr/>
        </p:nvSpPr>
        <p:spPr bwMode="auto">
          <a:xfrm>
            <a:off x="514350" y="6045200"/>
            <a:ext cx="8528050" cy="531813"/>
          </a:xfrm>
          <a:prstGeom prst="rect">
            <a:avLst/>
          </a:prstGeom>
          <a:blipFill dpi="0" rotWithShape="1">
            <a:blip r:embed="rId25"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6834" name="object 52"/>
          <p:cNvSpPr>
            <a:spLocks noChangeArrowheads="1"/>
          </p:cNvSpPr>
          <p:nvPr/>
        </p:nvSpPr>
        <p:spPr bwMode="auto">
          <a:xfrm>
            <a:off x="488950" y="6021388"/>
            <a:ext cx="8501063" cy="503237"/>
          </a:xfrm>
          <a:prstGeom prst="rect">
            <a:avLst/>
          </a:prstGeom>
          <a:blipFill dpi="0" rotWithShape="1">
            <a:blip r:embed="rId26"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6835" name="object 53"/>
          <p:cNvSpPr>
            <a:spLocks/>
          </p:cNvSpPr>
          <p:nvPr/>
        </p:nvSpPr>
        <p:spPr bwMode="auto">
          <a:xfrm>
            <a:off x="488950" y="6021388"/>
            <a:ext cx="8501063" cy="503237"/>
          </a:xfrm>
          <a:custGeom>
            <a:avLst/>
            <a:gdLst>
              <a:gd name="T0" fmla="*/ 0 w 8499843"/>
              <a:gd name="T1" fmla="*/ 58732 h 504063"/>
              <a:gd name="T2" fmla="*/ 14390 w 8499843"/>
              <a:gd name="T3" fmla="*/ 20621 h 504063"/>
              <a:gd name="T4" fmla="*/ 50119 w 8499843"/>
              <a:gd name="T5" fmla="*/ 824 h 504063"/>
              <a:gd name="T6" fmla="*/ 8456737 w 8499843"/>
              <a:gd name="T7" fmla="*/ 0 h 504063"/>
              <a:gd name="T8" fmla="*/ 8471211 w 8499843"/>
              <a:gd name="T9" fmla="*/ 1691 h 504063"/>
              <a:gd name="T10" fmla="*/ 8505192 w 8499843"/>
              <a:gd name="T11" fmla="*/ 23885 h 504063"/>
              <a:gd name="T12" fmla="*/ 8516953 w 8499843"/>
              <a:gd name="T13" fmla="*/ 433889 h 504063"/>
              <a:gd name="T14" fmla="*/ 8515209 w 8499843"/>
              <a:gd name="T15" fmla="*/ 447953 h 504063"/>
              <a:gd name="T16" fmla="*/ 8492478 w 8499843"/>
              <a:gd name="T17" fmla="*/ 481172 h 504063"/>
              <a:gd name="T18" fmla="*/ 60209 w 8499843"/>
              <a:gd name="T19" fmla="*/ 492619 h 504063"/>
              <a:gd name="T20" fmla="*/ 45793 w 8499843"/>
              <a:gd name="T21" fmla="*/ 490927 h 504063"/>
              <a:gd name="T22" fmla="*/ 11741 w 8499843"/>
              <a:gd name="T23" fmla="*/ 468734 h 504063"/>
              <a:gd name="T24" fmla="*/ 0 w 8499843"/>
              <a:gd name="T25" fmla="*/ 58732 h 50406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8499843"/>
              <a:gd name="T40" fmla="*/ 0 h 504063"/>
              <a:gd name="T41" fmla="*/ 8499843 w 8499843"/>
              <a:gd name="T42" fmla="*/ 504063 h 504063"/>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8499843" h="504063">
                <a:moveTo>
                  <a:pt x="0" y="60096"/>
                </a:moveTo>
                <a:lnTo>
                  <a:pt x="14362" y="21099"/>
                </a:lnTo>
                <a:lnTo>
                  <a:pt x="50021" y="838"/>
                </a:lnTo>
                <a:lnTo>
                  <a:pt x="8439772" y="0"/>
                </a:lnTo>
                <a:lnTo>
                  <a:pt x="8454190" y="1733"/>
                </a:lnTo>
                <a:lnTo>
                  <a:pt x="8488163" y="24440"/>
                </a:lnTo>
                <a:lnTo>
                  <a:pt x="8499843" y="443966"/>
                </a:lnTo>
                <a:lnTo>
                  <a:pt x="8498115" y="458357"/>
                </a:lnTo>
                <a:lnTo>
                  <a:pt x="8475451" y="492348"/>
                </a:lnTo>
                <a:lnTo>
                  <a:pt x="60083" y="504062"/>
                </a:lnTo>
                <a:lnTo>
                  <a:pt x="45695" y="502328"/>
                </a:lnTo>
                <a:lnTo>
                  <a:pt x="11713" y="479621"/>
                </a:lnTo>
                <a:lnTo>
                  <a:pt x="0" y="60096"/>
                </a:lnTo>
                <a:close/>
              </a:path>
            </a:pathLst>
          </a:custGeom>
          <a:noFill/>
          <a:ln w="25400">
            <a:solidFill>
              <a:srgbClr val="FDFFFF"/>
            </a:solidFill>
            <a:round/>
            <a:headEnd/>
            <a:tailEnd/>
          </a:ln>
        </p:spPr>
        <p:txBody>
          <a:bodyPr lIns="0" tIns="0" rIns="0" bIns="0">
            <a:spAutoFit/>
          </a:bodyPr>
          <a:lstStyle/>
          <a:p>
            <a:endParaRPr lang="ru-RU"/>
          </a:p>
        </p:txBody>
      </p:sp>
      <p:sp>
        <p:nvSpPr>
          <p:cNvPr id="76836" name="object 54"/>
          <p:cNvSpPr>
            <a:spLocks noChangeArrowheads="1"/>
          </p:cNvSpPr>
          <p:nvPr/>
        </p:nvSpPr>
        <p:spPr bwMode="auto">
          <a:xfrm>
            <a:off x="550863" y="6043613"/>
            <a:ext cx="1752600" cy="306387"/>
          </a:xfrm>
          <a:prstGeom prst="rect">
            <a:avLst/>
          </a:prstGeom>
          <a:blipFill dpi="0" rotWithShape="1">
            <a:blip r:embed="rId5"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6837" name="object 55"/>
          <p:cNvSpPr>
            <a:spLocks noChangeArrowheads="1"/>
          </p:cNvSpPr>
          <p:nvPr/>
        </p:nvSpPr>
        <p:spPr bwMode="auto">
          <a:xfrm>
            <a:off x="695325" y="6105525"/>
            <a:ext cx="8355013" cy="276225"/>
          </a:xfrm>
          <a:prstGeom prst="rect">
            <a:avLst/>
          </a:prstGeom>
          <a:blipFill dpi="0" rotWithShape="1">
            <a:blip r:embed="rId27" cstate="print"/>
            <a:srcRect/>
            <a:stretch>
              <a:fillRect/>
            </a:stretch>
          </a:blipFill>
          <a:ln w="9525">
            <a:noFill/>
            <a:miter lim="800000"/>
            <a:headEnd/>
            <a:tailEnd/>
          </a:ln>
        </p:spPr>
        <p:txBody>
          <a:bodyPr lIns="0" tIns="0" rIns="0" bIns="0">
            <a:spAutoFit/>
          </a:bodyPr>
          <a:lstStyle/>
          <a:p>
            <a:pPr algn="ctr"/>
            <a:r>
              <a:rPr lang="ru-RU">
                <a:latin typeface="Calibri" pitchFamily="34" charset="0"/>
              </a:rPr>
              <a:t>Финансовая помощь поселениям района</a:t>
            </a:r>
          </a:p>
        </p:txBody>
      </p:sp>
      <p:sp>
        <p:nvSpPr>
          <p:cNvPr id="76838" name="object 59"/>
          <p:cNvSpPr>
            <a:spLocks noChangeArrowheads="1"/>
          </p:cNvSpPr>
          <p:nvPr/>
        </p:nvSpPr>
        <p:spPr bwMode="auto">
          <a:xfrm>
            <a:off x="0" y="0"/>
            <a:ext cx="5946775" cy="6858000"/>
          </a:xfrm>
          <a:prstGeom prst="rect">
            <a:avLst/>
          </a:prstGeom>
          <a:blipFill dpi="0" rotWithShape="1">
            <a:blip r:embed="rId28"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6839" name="object 60"/>
          <p:cNvSpPr>
            <a:spLocks noChangeArrowheads="1"/>
          </p:cNvSpPr>
          <p:nvPr/>
        </p:nvSpPr>
        <p:spPr bwMode="auto">
          <a:xfrm>
            <a:off x="381000" y="0"/>
            <a:ext cx="8501063" cy="1157288"/>
          </a:xfrm>
          <a:prstGeom prst="rect">
            <a:avLst/>
          </a:prstGeom>
          <a:blipFill dpi="0" rotWithShape="1">
            <a:blip r:embed="rId29"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5" name="object 89"/>
          <p:cNvSpPr>
            <a:spLocks noChangeArrowheads="1"/>
          </p:cNvSpPr>
          <p:nvPr/>
        </p:nvSpPr>
        <p:spPr bwMode="auto">
          <a:xfrm>
            <a:off x="395288" y="0"/>
            <a:ext cx="8462962" cy="1123950"/>
          </a:xfrm>
          <a:prstGeom prst="rect">
            <a:avLst/>
          </a:prstGeom>
          <a:blipFill dpi="0" rotWithShape="1">
            <a:blip r:embed="rId2"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graphicFrame>
        <p:nvGraphicFramePr>
          <p:cNvPr id="77877" name="Group 53"/>
          <p:cNvGraphicFramePr>
            <a:graphicFrameLocks noGrp="1"/>
          </p:cNvGraphicFramePr>
          <p:nvPr/>
        </p:nvGraphicFramePr>
        <p:xfrm>
          <a:off x="381000" y="914400"/>
          <a:ext cx="8534400" cy="4999038"/>
        </p:xfrm>
        <a:graphic>
          <a:graphicData uri="http://schemas.openxmlformats.org/drawingml/2006/table">
            <a:tbl>
              <a:tblPr/>
              <a:tblGrid>
                <a:gridCol w="2209800"/>
                <a:gridCol w="1752600"/>
                <a:gridCol w="1158875"/>
                <a:gridCol w="2193925"/>
                <a:gridCol w="1219200"/>
              </a:tblGrid>
              <a:tr h="76835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500" b="1" i="0" u="none" strike="noStrike" cap="none" normalizeH="0" baseline="0" dirty="0" smtClean="0">
                          <a:ln>
                            <a:noFill/>
                          </a:ln>
                          <a:solidFill>
                            <a:srgbClr val="FFFFFF"/>
                          </a:solidFill>
                          <a:effectLst/>
                          <a:latin typeface="Calibri" pitchFamily="34" charset="0"/>
                          <a:cs typeface="Arial" charset="0"/>
                        </a:rPr>
                        <a:t>Категории работников</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gridSpan="2">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500" b="1" i="0" u="none" strike="noStrike" cap="none" normalizeH="0" baseline="0" dirty="0" smtClean="0">
                          <a:ln>
                            <a:noFill/>
                          </a:ln>
                          <a:solidFill>
                            <a:srgbClr val="FFFFFF"/>
                          </a:solidFill>
                          <a:effectLst/>
                          <a:latin typeface="Calibri" pitchFamily="34" charset="0"/>
                          <a:cs typeface="Arial" charset="0"/>
                        </a:rPr>
                        <a:t>2019 год</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hMerge="1">
                  <a:txBody>
                    <a:bodyPr/>
                    <a:lstStyle/>
                    <a:p>
                      <a:endParaRPr lang="ru-RU"/>
                    </a:p>
                  </a:txBody>
                  <a:tcPr/>
                </a:tc>
                <a:tc gridSpan="2">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500" b="1" i="0" u="none" strike="noStrike" cap="none" normalizeH="0" baseline="0" dirty="0" smtClean="0">
                          <a:ln>
                            <a:noFill/>
                          </a:ln>
                          <a:solidFill>
                            <a:srgbClr val="FFFFFF"/>
                          </a:solidFill>
                          <a:effectLst/>
                          <a:latin typeface="Calibri" pitchFamily="34" charset="0"/>
                          <a:cs typeface="Arial" charset="0"/>
                        </a:rPr>
                        <a:t>Прогноз на 2020 год</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hMerge="1">
                  <a:txBody>
                    <a:bodyPr/>
                    <a:lstStyle/>
                    <a:p>
                      <a:endParaRPr lang="ru-RU"/>
                    </a:p>
                  </a:txBody>
                  <a:tcPr/>
                </a:tc>
              </a:tr>
              <a:tr h="573088">
                <a:tc vMerge="1">
                  <a:txBody>
                    <a:bodyPr/>
                    <a:lstStyle/>
                    <a:p>
                      <a:endParaRPr lang="ru-RU"/>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500" b="0" i="0" u="none" strike="noStrike" cap="none" normalizeH="0" baseline="0" dirty="0" smtClean="0">
                          <a:ln>
                            <a:noFill/>
                          </a:ln>
                          <a:solidFill>
                            <a:srgbClr val="000000"/>
                          </a:solidFill>
                          <a:effectLst/>
                          <a:latin typeface="Times New Roman" pitchFamily="18" charset="0"/>
                          <a:cs typeface="Times New Roman" pitchFamily="18" charset="0"/>
                        </a:rPr>
                        <a:t>Средняя зарплата по целевому показателю</a:t>
                      </a:r>
                    </a:p>
                  </a:txBody>
                  <a:tcPr horzOverflow="overflow">
                    <a:lnL w="381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500" b="0" i="0" u="none" strike="noStrike" cap="none" normalizeH="0" baseline="0" dirty="0" smtClean="0">
                          <a:ln>
                            <a:noFill/>
                          </a:ln>
                          <a:solidFill>
                            <a:srgbClr val="000000"/>
                          </a:solidFill>
                          <a:effectLst/>
                          <a:latin typeface="Times New Roman" pitchFamily="18" charset="0"/>
                          <a:cs typeface="Times New Roman" pitchFamily="18" charset="0"/>
                        </a:rPr>
                        <a:t>Темп роста к </a:t>
                      </a:r>
                      <a:r>
                        <a:rPr kumimoji="0" lang="ru-RU" sz="1400" b="0" i="0" u="none" strike="noStrike" cap="none" normalizeH="0" baseline="0" dirty="0" smtClean="0">
                          <a:ln>
                            <a:noFill/>
                          </a:ln>
                          <a:solidFill>
                            <a:srgbClr val="000000"/>
                          </a:solidFill>
                          <a:effectLst/>
                          <a:latin typeface="Times New Roman" pitchFamily="18" charset="0"/>
                          <a:cs typeface="Times New Roman" pitchFamily="18" charset="0"/>
                        </a:rPr>
                        <a:t>2018</a:t>
                      </a:r>
                      <a:r>
                        <a:rPr kumimoji="0" lang="ru-RU" sz="1500" b="0" i="0" u="none" strike="noStrike" cap="none" normalizeH="0" baseline="0" dirty="0" smtClean="0">
                          <a:ln>
                            <a:noFill/>
                          </a:ln>
                          <a:solidFill>
                            <a:srgbClr val="000000"/>
                          </a:solidFill>
                          <a:effectLst/>
                          <a:latin typeface="Times New Roman" pitchFamily="18" charset="0"/>
                          <a:cs typeface="Times New Roman" pitchFamily="18" charset="0"/>
                        </a:rPr>
                        <a:t> году</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500" b="0" i="0" u="none" strike="noStrike" cap="none" normalizeH="0" baseline="0" dirty="0" smtClean="0">
                          <a:ln>
                            <a:noFill/>
                          </a:ln>
                          <a:solidFill>
                            <a:srgbClr val="000000"/>
                          </a:solidFill>
                          <a:effectLst/>
                          <a:latin typeface="Times New Roman" pitchFamily="18" charset="0"/>
                          <a:cs typeface="Times New Roman" pitchFamily="18" charset="0"/>
                        </a:rPr>
                        <a:t>Средняя заработная плата 2020 год</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500" b="0" i="0" u="none" strike="noStrike" cap="none" normalizeH="0" baseline="0" dirty="0" smtClean="0">
                          <a:ln>
                            <a:noFill/>
                          </a:ln>
                          <a:solidFill>
                            <a:srgbClr val="000000"/>
                          </a:solidFill>
                          <a:effectLst/>
                          <a:latin typeface="Times New Roman" pitchFamily="18" charset="0"/>
                          <a:cs typeface="Times New Roman" pitchFamily="18" charset="0"/>
                        </a:rPr>
                        <a:t>Темп роста к 2019 году</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r>
              <a:tr h="284163">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ru-RU" sz="1500" b="0" i="0" u="none" strike="noStrike" cap="none" normalizeH="0" baseline="0" smtClean="0">
                        <a:ln>
                          <a:noFill/>
                        </a:ln>
                        <a:solidFill>
                          <a:srgbClr val="000000"/>
                        </a:solidFill>
                        <a:effectLst/>
                        <a:latin typeface="Calibri" pitchFamily="34" charset="0"/>
                        <a:cs typeface="Arial"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500" b="0" i="0" u="none" strike="noStrike" cap="none" normalizeH="0" baseline="0" dirty="0" smtClean="0">
                          <a:ln>
                            <a:noFill/>
                          </a:ln>
                          <a:solidFill>
                            <a:srgbClr val="000000"/>
                          </a:solidFill>
                          <a:effectLst/>
                          <a:latin typeface="Times New Roman" pitchFamily="18" charset="0"/>
                          <a:cs typeface="Times New Roman" pitchFamily="18" charset="0"/>
                        </a:rPr>
                        <a:t>руб.</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500" b="0" i="0" u="none" strike="noStrike" cap="none" normalizeH="0" baseline="0" smtClean="0">
                          <a:ln>
                            <a:noFill/>
                          </a:ln>
                          <a:solidFill>
                            <a:srgbClr val="000000"/>
                          </a:solidFill>
                          <a:effectLst/>
                          <a:latin typeface="Times New Roman" pitchFamily="18" charset="0"/>
                          <a:cs typeface="Times New Roman" pitchFamily="18" charset="0"/>
                        </a:rPr>
                        <a:t>%</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500" b="0" i="0" u="none" strike="noStrike" cap="none" normalizeH="0" baseline="0" smtClean="0">
                          <a:ln>
                            <a:noFill/>
                          </a:ln>
                          <a:solidFill>
                            <a:srgbClr val="000000"/>
                          </a:solidFill>
                          <a:effectLst/>
                          <a:latin typeface="Times New Roman" pitchFamily="18" charset="0"/>
                          <a:cs typeface="Times New Roman" pitchFamily="18" charset="0"/>
                        </a:rPr>
                        <a:t>руб.</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500" b="0" i="0" u="none" strike="noStrike" cap="none" normalizeH="0" baseline="0" smtClean="0">
                          <a:ln>
                            <a:noFill/>
                          </a:ln>
                          <a:solidFill>
                            <a:srgbClr val="000000"/>
                          </a:solidFill>
                          <a:effectLst/>
                          <a:latin typeface="Times New Roman" pitchFamily="18" charset="0"/>
                          <a:cs typeface="Times New Roman" pitchFamily="18" charset="0"/>
                        </a:rPr>
                        <a:t>%</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r>
              <a:tr h="57308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500" b="0" i="0" u="none" strike="noStrike" cap="none" normalizeH="0" baseline="0" dirty="0" smtClean="0">
                          <a:ln>
                            <a:noFill/>
                          </a:ln>
                          <a:solidFill>
                            <a:srgbClr val="000000"/>
                          </a:solidFill>
                          <a:effectLst/>
                          <a:latin typeface="Times New Roman" pitchFamily="18" charset="0"/>
                          <a:cs typeface="Times New Roman" pitchFamily="18" charset="0"/>
                        </a:rPr>
                        <a:t>Педагогические работники общего образования</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500" b="0" i="0" u="none" strike="noStrike" cap="none" normalizeH="0" baseline="0" dirty="0" smtClean="0">
                          <a:ln>
                            <a:noFill/>
                          </a:ln>
                          <a:solidFill>
                            <a:srgbClr val="000000"/>
                          </a:solidFill>
                          <a:effectLst/>
                          <a:latin typeface="Times New Roman" pitchFamily="18" charset="0"/>
                          <a:cs typeface="Times New Roman" pitchFamily="18" charset="0"/>
                        </a:rPr>
                        <a:t>29100</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500" b="0" i="0" u="none" strike="noStrike" cap="none" normalizeH="0" baseline="0" dirty="0" smtClean="0">
                          <a:ln>
                            <a:noFill/>
                          </a:ln>
                          <a:solidFill>
                            <a:schemeClr val="tx1"/>
                          </a:solidFill>
                          <a:effectLst/>
                          <a:latin typeface="Times New Roman" pitchFamily="18" charset="0"/>
                          <a:cs typeface="Times New Roman" pitchFamily="18" charset="0"/>
                        </a:rPr>
                        <a:t>101,4</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500" b="0" i="0" u="none" strike="noStrike" cap="none" normalizeH="0" baseline="0" dirty="0" smtClean="0">
                          <a:ln>
                            <a:noFill/>
                          </a:ln>
                          <a:solidFill>
                            <a:srgbClr val="000000"/>
                          </a:solidFill>
                          <a:effectLst/>
                          <a:latin typeface="Times New Roman" pitchFamily="18" charset="0"/>
                          <a:cs typeface="Times New Roman" pitchFamily="18" charset="0"/>
                        </a:rPr>
                        <a:t>30680</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500" b="0" i="0" u="none" strike="noStrike" cap="none" normalizeH="0" baseline="0" dirty="0" smtClean="0">
                          <a:ln>
                            <a:noFill/>
                          </a:ln>
                          <a:solidFill>
                            <a:srgbClr val="000000"/>
                          </a:solidFill>
                          <a:effectLst/>
                          <a:latin typeface="Times New Roman" pitchFamily="18" charset="0"/>
                          <a:cs typeface="Times New Roman" pitchFamily="18" charset="0"/>
                        </a:rPr>
                        <a:t>105,4</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r>
              <a:tr h="57308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500" b="0" i="0" u="none" strike="noStrike" cap="none" normalizeH="0" baseline="0" dirty="0" smtClean="0">
                          <a:ln>
                            <a:noFill/>
                          </a:ln>
                          <a:solidFill>
                            <a:srgbClr val="000000"/>
                          </a:solidFill>
                          <a:effectLst/>
                          <a:latin typeface="Times New Roman" pitchFamily="18" charset="0"/>
                          <a:cs typeface="Times New Roman" pitchFamily="18" charset="0"/>
                        </a:rPr>
                        <a:t>Педагогические работники дошкольного образования</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500" b="0" i="0" u="none" strike="noStrike" cap="none" normalizeH="0" baseline="0" dirty="0" smtClean="0">
                          <a:ln>
                            <a:noFill/>
                          </a:ln>
                          <a:solidFill>
                            <a:srgbClr val="000000"/>
                          </a:solidFill>
                          <a:effectLst/>
                          <a:latin typeface="Times New Roman" pitchFamily="18" charset="0"/>
                          <a:cs typeface="Times New Roman" pitchFamily="18" charset="0"/>
                        </a:rPr>
                        <a:t>25310</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500" b="0" i="0" u="none" strike="noStrike" cap="none" normalizeH="0" baseline="0" dirty="0" smtClean="0">
                          <a:ln>
                            <a:noFill/>
                          </a:ln>
                          <a:solidFill>
                            <a:schemeClr val="tx1"/>
                          </a:solidFill>
                          <a:effectLst/>
                          <a:latin typeface="Times New Roman" pitchFamily="18" charset="0"/>
                          <a:cs typeface="Times New Roman" pitchFamily="18" charset="0"/>
                        </a:rPr>
                        <a:t>98,0</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500" b="0" i="0" u="none" strike="noStrike" cap="none" normalizeH="0" baseline="0" dirty="0" smtClean="0">
                          <a:ln>
                            <a:noFill/>
                          </a:ln>
                          <a:solidFill>
                            <a:srgbClr val="000000"/>
                          </a:solidFill>
                          <a:effectLst/>
                          <a:latin typeface="Times New Roman" pitchFamily="18" charset="0"/>
                          <a:cs typeface="Times New Roman" pitchFamily="18" charset="0"/>
                        </a:rPr>
                        <a:t>28035</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500" b="0" i="0" u="none" strike="noStrike" cap="none" normalizeH="0" baseline="0" dirty="0" smtClean="0">
                          <a:ln>
                            <a:noFill/>
                          </a:ln>
                          <a:solidFill>
                            <a:srgbClr val="000000"/>
                          </a:solidFill>
                          <a:effectLst/>
                          <a:latin typeface="Times New Roman" pitchFamily="18" charset="0"/>
                          <a:cs typeface="Times New Roman" pitchFamily="18" charset="0"/>
                        </a:rPr>
                        <a:t>110,8</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r>
              <a:tr h="57308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500" b="0" i="0" u="none" strike="noStrike" cap="none" normalizeH="0" baseline="0" dirty="0" smtClean="0">
                          <a:ln>
                            <a:noFill/>
                          </a:ln>
                          <a:solidFill>
                            <a:srgbClr val="000000"/>
                          </a:solidFill>
                          <a:effectLst/>
                          <a:latin typeface="Times New Roman" pitchFamily="18" charset="0"/>
                          <a:cs typeface="Times New Roman" pitchFamily="18" charset="0"/>
                        </a:rPr>
                        <a:t>Педагогические работники дополнительного образования детей</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500" b="0" i="0" u="none" strike="noStrike" cap="none" normalizeH="0" baseline="0" dirty="0" smtClean="0">
                          <a:ln>
                            <a:noFill/>
                          </a:ln>
                          <a:solidFill>
                            <a:srgbClr val="000000"/>
                          </a:solidFill>
                          <a:effectLst/>
                          <a:latin typeface="Times New Roman" pitchFamily="18" charset="0"/>
                          <a:cs typeface="Times New Roman" pitchFamily="18" charset="0"/>
                        </a:rPr>
                        <a:t>29394</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500" b="0" i="0" u="none" strike="noStrike" cap="none" normalizeH="0" baseline="0" dirty="0" smtClean="0">
                          <a:ln>
                            <a:noFill/>
                          </a:ln>
                          <a:solidFill>
                            <a:schemeClr val="tx1"/>
                          </a:solidFill>
                          <a:effectLst/>
                          <a:latin typeface="Times New Roman" pitchFamily="18" charset="0"/>
                          <a:cs typeface="Times New Roman" pitchFamily="18" charset="0"/>
                        </a:rPr>
                        <a:t>100,4</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500" b="0" i="0" u="none" strike="noStrike" cap="none" normalizeH="0" baseline="0" dirty="0" smtClean="0">
                          <a:ln>
                            <a:noFill/>
                          </a:ln>
                          <a:solidFill>
                            <a:srgbClr val="000000"/>
                          </a:solidFill>
                          <a:effectLst/>
                          <a:latin typeface="Times New Roman" pitchFamily="18" charset="0"/>
                          <a:cs typeface="Times New Roman" pitchFamily="18" charset="0"/>
                        </a:rPr>
                        <a:t>31394</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500" b="0" i="0" u="none" strike="noStrike" cap="none" normalizeH="0" baseline="0" dirty="0" smtClean="0">
                          <a:ln>
                            <a:noFill/>
                          </a:ln>
                          <a:solidFill>
                            <a:srgbClr val="000000"/>
                          </a:solidFill>
                          <a:effectLst/>
                          <a:latin typeface="Times New Roman" pitchFamily="18" charset="0"/>
                          <a:cs typeface="Times New Roman" pitchFamily="18" charset="0"/>
                        </a:rPr>
                        <a:t>106,8</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r>
              <a:tr h="57308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500" b="0" i="0" u="none" strike="noStrike" cap="none" normalizeH="0" baseline="0" dirty="0" smtClean="0">
                          <a:ln>
                            <a:noFill/>
                          </a:ln>
                          <a:solidFill>
                            <a:srgbClr val="000000"/>
                          </a:solidFill>
                          <a:effectLst/>
                          <a:latin typeface="Times New Roman" pitchFamily="18" charset="0"/>
                          <a:cs typeface="Times New Roman" pitchFamily="18" charset="0"/>
                        </a:rPr>
                        <a:t>Работники учреждения культуры</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500" b="0" i="0" u="none" strike="noStrike" cap="none" normalizeH="0" baseline="0" dirty="0" smtClean="0">
                          <a:ln>
                            <a:noFill/>
                          </a:ln>
                          <a:solidFill>
                            <a:srgbClr val="000000"/>
                          </a:solidFill>
                          <a:effectLst/>
                          <a:latin typeface="Times New Roman" pitchFamily="18" charset="0"/>
                          <a:cs typeface="Times New Roman" pitchFamily="18" charset="0"/>
                        </a:rPr>
                        <a:t>25994</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500" b="0" i="0" u="none" strike="noStrike" cap="none" normalizeH="0" baseline="0" dirty="0" smtClean="0">
                          <a:ln>
                            <a:noFill/>
                          </a:ln>
                          <a:solidFill>
                            <a:schemeClr val="tx1"/>
                          </a:solidFill>
                          <a:effectLst/>
                          <a:latin typeface="Times New Roman" pitchFamily="18" charset="0"/>
                          <a:cs typeface="Times New Roman" pitchFamily="18" charset="0"/>
                        </a:rPr>
                        <a:t>100,4</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500" b="0" i="0" u="none" strike="noStrike" cap="none" normalizeH="0" baseline="0" dirty="0" smtClean="0">
                          <a:ln>
                            <a:noFill/>
                          </a:ln>
                          <a:solidFill>
                            <a:srgbClr val="000000"/>
                          </a:solidFill>
                          <a:effectLst/>
                          <a:latin typeface="Times New Roman" pitchFamily="18" charset="0"/>
                          <a:cs typeface="Times New Roman" pitchFamily="18" charset="0"/>
                        </a:rPr>
                        <a:t>27673</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500" b="0" i="0" u="none" strike="noStrike" cap="none" normalizeH="0" baseline="0" dirty="0" smtClean="0">
                          <a:ln>
                            <a:noFill/>
                          </a:ln>
                          <a:solidFill>
                            <a:srgbClr val="000000"/>
                          </a:solidFill>
                          <a:effectLst/>
                          <a:latin typeface="Times New Roman" pitchFamily="18" charset="0"/>
                          <a:cs typeface="Times New Roman" pitchFamily="18" charset="0"/>
                        </a:rPr>
                        <a:t>106,5</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r>
            </a:tbl>
          </a:graphicData>
        </a:graphic>
      </p:graphicFrame>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49" name="object 2"/>
          <p:cNvSpPr txBox="1">
            <a:spLocks noChangeArrowheads="1"/>
          </p:cNvSpPr>
          <p:nvPr/>
        </p:nvSpPr>
        <p:spPr bwMode="auto">
          <a:xfrm>
            <a:off x="3498850" y="204788"/>
            <a:ext cx="5416550" cy="876300"/>
          </a:xfrm>
          <a:prstGeom prst="rect">
            <a:avLst/>
          </a:prstGeom>
          <a:noFill/>
          <a:ln w="9525">
            <a:noFill/>
            <a:miter lim="800000"/>
            <a:headEnd/>
            <a:tailEnd/>
          </a:ln>
        </p:spPr>
        <p:txBody>
          <a:bodyPr lIns="0" tIns="0" rIns="0" bIns="0">
            <a:spAutoFit/>
          </a:bodyPr>
          <a:lstStyle/>
          <a:p>
            <a:pPr marL="12700"/>
            <a:r>
              <a:rPr lang="ru-RU" sz="1400">
                <a:solidFill>
                  <a:srgbClr val="C00000"/>
                </a:solidFill>
                <a:latin typeface="Calibri" pitchFamily="34" charset="0"/>
              </a:rPr>
              <a:t>обязательства перед физическим лицом, подлежащие исполнению в денежной форме в установленном соответствующим законом, иным нормативным правовым актом размере или имеющие установленный порядок его индексации</a:t>
            </a:r>
            <a:endParaRPr lang="ru-RU" sz="1400">
              <a:latin typeface="Calibri" pitchFamily="34" charset="0"/>
            </a:endParaRPr>
          </a:p>
        </p:txBody>
      </p:sp>
      <p:sp>
        <p:nvSpPr>
          <p:cNvPr id="78850" name="object 3"/>
          <p:cNvSpPr>
            <a:spLocks noChangeArrowheads="1"/>
          </p:cNvSpPr>
          <p:nvPr/>
        </p:nvSpPr>
        <p:spPr bwMode="auto">
          <a:xfrm>
            <a:off x="34925" y="1341438"/>
            <a:ext cx="5513388" cy="560387"/>
          </a:xfrm>
          <a:prstGeom prst="rect">
            <a:avLst/>
          </a:prstGeom>
          <a:blipFill dpi="0" rotWithShape="1">
            <a:blip r:embed="rId2"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8851" name="object 4"/>
          <p:cNvSpPr>
            <a:spLocks noChangeArrowheads="1"/>
          </p:cNvSpPr>
          <p:nvPr/>
        </p:nvSpPr>
        <p:spPr bwMode="auto">
          <a:xfrm>
            <a:off x="5549900" y="1341438"/>
            <a:ext cx="857250" cy="560387"/>
          </a:xfrm>
          <a:prstGeom prst="rect">
            <a:avLst/>
          </a:prstGeom>
          <a:blipFill dpi="0" rotWithShape="1">
            <a:blip r:embed="rId3"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8852" name="object 5"/>
          <p:cNvSpPr>
            <a:spLocks noChangeArrowheads="1"/>
          </p:cNvSpPr>
          <p:nvPr/>
        </p:nvSpPr>
        <p:spPr bwMode="auto">
          <a:xfrm>
            <a:off x="6407150" y="1341438"/>
            <a:ext cx="930275" cy="560387"/>
          </a:xfrm>
          <a:prstGeom prst="rect">
            <a:avLst/>
          </a:prstGeom>
          <a:blipFill dpi="0" rotWithShape="1">
            <a:blip r:embed="rId4"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8853" name="object 6"/>
          <p:cNvSpPr>
            <a:spLocks noChangeArrowheads="1"/>
          </p:cNvSpPr>
          <p:nvPr/>
        </p:nvSpPr>
        <p:spPr bwMode="auto">
          <a:xfrm>
            <a:off x="7337425" y="1341438"/>
            <a:ext cx="1771650" cy="341312"/>
          </a:xfrm>
          <a:prstGeom prst="rect">
            <a:avLst/>
          </a:prstGeom>
          <a:blipFill dpi="0" rotWithShape="1">
            <a:blip r:embed="rId5"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8854" name="object 7"/>
          <p:cNvSpPr>
            <a:spLocks noChangeArrowheads="1"/>
          </p:cNvSpPr>
          <p:nvPr/>
        </p:nvSpPr>
        <p:spPr bwMode="auto">
          <a:xfrm>
            <a:off x="7337425" y="1682750"/>
            <a:ext cx="1003300" cy="219075"/>
          </a:xfrm>
          <a:prstGeom prst="rect">
            <a:avLst/>
          </a:prstGeom>
          <a:blipFill dpi="0" rotWithShape="1">
            <a:blip r:embed="rId6"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8855" name="object 8"/>
          <p:cNvSpPr>
            <a:spLocks noChangeArrowheads="1"/>
          </p:cNvSpPr>
          <p:nvPr/>
        </p:nvSpPr>
        <p:spPr bwMode="auto">
          <a:xfrm>
            <a:off x="8340725" y="1682750"/>
            <a:ext cx="768350" cy="219075"/>
          </a:xfrm>
          <a:prstGeom prst="rect">
            <a:avLst/>
          </a:prstGeom>
          <a:blipFill dpi="0" rotWithShape="1">
            <a:blip r:embed="rId7"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8856" name="object 9"/>
          <p:cNvSpPr>
            <a:spLocks noChangeArrowheads="1"/>
          </p:cNvSpPr>
          <p:nvPr/>
        </p:nvSpPr>
        <p:spPr bwMode="auto">
          <a:xfrm>
            <a:off x="34925" y="1901825"/>
            <a:ext cx="5513388" cy="250825"/>
          </a:xfrm>
          <a:prstGeom prst="rect">
            <a:avLst/>
          </a:prstGeom>
          <a:blipFill dpi="0" rotWithShape="1">
            <a:blip r:embed="rId8"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8857" name="object 10"/>
          <p:cNvSpPr>
            <a:spLocks noChangeArrowheads="1"/>
          </p:cNvSpPr>
          <p:nvPr/>
        </p:nvSpPr>
        <p:spPr bwMode="auto">
          <a:xfrm>
            <a:off x="5549900" y="1901825"/>
            <a:ext cx="857250" cy="250825"/>
          </a:xfrm>
          <a:prstGeom prst="rect">
            <a:avLst/>
          </a:prstGeom>
          <a:blipFill dpi="0" rotWithShape="1">
            <a:blip r:embed="rId9"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8858" name="object 11"/>
          <p:cNvSpPr>
            <a:spLocks noChangeArrowheads="1"/>
          </p:cNvSpPr>
          <p:nvPr/>
        </p:nvSpPr>
        <p:spPr bwMode="auto">
          <a:xfrm>
            <a:off x="6407150" y="1901825"/>
            <a:ext cx="930275" cy="250825"/>
          </a:xfrm>
          <a:prstGeom prst="rect">
            <a:avLst/>
          </a:prstGeom>
          <a:blipFill dpi="0" rotWithShape="1">
            <a:blip r:embed="rId10"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8859" name="object 12"/>
          <p:cNvSpPr>
            <a:spLocks noChangeArrowheads="1"/>
          </p:cNvSpPr>
          <p:nvPr/>
        </p:nvSpPr>
        <p:spPr bwMode="auto">
          <a:xfrm>
            <a:off x="7337425" y="1901825"/>
            <a:ext cx="1003300" cy="250825"/>
          </a:xfrm>
          <a:prstGeom prst="rect">
            <a:avLst/>
          </a:prstGeom>
          <a:blipFill dpi="0" rotWithShape="1">
            <a:blip r:embed="rId11"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8860" name="object 13"/>
          <p:cNvSpPr>
            <a:spLocks noChangeArrowheads="1"/>
          </p:cNvSpPr>
          <p:nvPr/>
        </p:nvSpPr>
        <p:spPr bwMode="auto">
          <a:xfrm>
            <a:off x="8340725" y="1901825"/>
            <a:ext cx="768350" cy="250825"/>
          </a:xfrm>
          <a:prstGeom prst="rect">
            <a:avLst/>
          </a:prstGeom>
          <a:blipFill dpi="0" rotWithShape="1">
            <a:blip r:embed="rId12"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8861" name="object 14"/>
          <p:cNvSpPr>
            <a:spLocks noChangeArrowheads="1"/>
          </p:cNvSpPr>
          <p:nvPr/>
        </p:nvSpPr>
        <p:spPr bwMode="auto">
          <a:xfrm>
            <a:off x="34925" y="2152650"/>
            <a:ext cx="5513388" cy="434975"/>
          </a:xfrm>
          <a:prstGeom prst="rect">
            <a:avLst/>
          </a:prstGeom>
          <a:blipFill dpi="0" rotWithShape="1">
            <a:blip r:embed="rId13"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8862" name="object 15"/>
          <p:cNvSpPr>
            <a:spLocks noChangeArrowheads="1"/>
          </p:cNvSpPr>
          <p:nvPr/>
        </p:nvSpPr>
        <p:spPr bwMode="auto">
          <a:xfrm>
            <a:off x="5549900" y="2152650"/>
            <a:ext cx="857250" cy="434975"/>
          </a:xfrm>
          <a:prstGeom prst="rect">
            <a:avLst/>
          </a:prstGeom>
          <a:blipFill dpi="0" rotWithShape="1">
            <a:blip r:embed="rId14"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8863" name="object 16"/>
          <p:cNvSpPr>
            <a:spLocks noChangeArrowheads="1"/>
          </p:cNvSpPr>
          <p:nvPr/>
        </p:nvSpPr>
        <p:spPr bwMode="auto">
          <a:xfrm>
            <a:off x="6407150" y="2152650"/>
            <a:ext cx="930275" cy="434975"/>
          </a:xfrm>
          <a:prstGeom prst="rect">
            <a:avLst/>
          </a:prstGeom>
          <a:blipFill dpi="0" rotWithShape="1">
            <a:blip r:embed="rId15"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8864" name="object 17"/>
          <p:cNvSpPr>
            <a:spLocks noChangeArrowheads="1"/>
          </p:cNvSpPr>
          <p:nvPr/>
        </p:nvSpPr>
        <p:spPr bwMode="auto">
          <a:xfrm>
            <a:off x="7337425" y="2152650"/>
            <a:ext cx="1003300" cy="434975"/>
          </a:xfrm>
          <a:prstGeom prst="rect">
            <a:avLst/>
          </a:prstGeom>
          <a:blipFill dpi="0" rotWithShape="1">
            <a:blip r:embed="rId16"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8865" name="object 18"/>
          <p:cNvSpPr>
            <a:spLocks noChangeArrowheads="1"/>
          </p:cNvSpPr>
          <p:nvPr/>
        </p:nvSpPr>
        <p:spPr bwMode="auto">
          <a:xfrm>
            <a:off x="8340725" y="2152650"/>
            <a:ext cx="768350" cy="434975"/>
          </a:xfrm>
          <a:prstGeom prst="rect">
            <a:avLst/>
          </a:prstGeom>
          <a:blipFill dpi="0" rotWithShape="1">
            <a:blip r:embed="rId17"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8866" name="object 19"/>
          <p:cNvSpPr>
            <a:spLocks noChangeArrowheads="1"/>
          </p:cNvSpPr>
          <p:nvPr/>
        </p:nvSpPr>
        <p:spPr bwMode="auto">
          <a:xfrm>
            <a:off x="34925" y="2587625"/>
            <a:ext cx="5513388" cy="442913"/>
          </a:xfrm>
          <a:prstGeom prst="rect">
            <a:avLst/>
          </a:prstGeom>
          <a:blipFill dpi="0" rotWithShape="1">
            <a:blip r:embed="rId18"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8867" name="object 20"/>
          <p:cNvSpPr>
            <a:spLocks noChangeArrowheads="1"/>
          </p:cNvSpPr>
          <p:nvPr/>
        </p:nvSpPr>
        <p:spPr bwMode="auto">
          <a:xfrm>
            <a:off x="5549900" y="2587625"/>
            <a:ext cx="857250" cy="442913"/>
          </a:xfrm>
          <a:prstGeom prst="rect">
            <a:avLst/>
          </a:prstGeom>
          <a:blipFill dpi="0" rotWithShape="1">
            <a:blip r:embed="rId19"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8868" name="object 21"/>
          <p:cNvSpPr>
            <a:spLocks noChangeArrowheads="1"/>
          </p:cNvSpPr>
          <p:nvPr/>
        </p:nvSpPr>
        <p:spPr bwMode="auto">
          <a:xfrm>
            <a:off x="6407150" y="2587625"/>
            <a:ext cx="930275" cy="442913"/>
          </a:xfrm>
          <a:prstGeom prst="rect">
            <a:avLst/>
          </a:prstGeom>
          <a:blipFill dpi="0" rotWithShape="1">
            <a:blip r:embed="rId20"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8869" name="object 22"/>
          <p:cNvSpPr>
            <a:spLocks noChangeArrowheads="1"/>
          </p:cNvSpPr>
          <p:nvPr/>
        </p:nvSpPr>
        <p:spPr bwMode="auto">
          <a:xfrm>
            <a:off x="7337425" y="2587625"/>
            <a:ext cx="1003300" cy="442913"/>
          </a:xfrm>
          <a:prstGeom prst="rect">
            <a:avLst/>
          </a:prstGeom>
          <a:blipFill dpi="0" rotWithShape="1">
            <a:blip r:embed="rId21"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8870" name="object 23"/>
          <p:cNvSpPr>
            <a:spLocks noChangeArrowheads="1"/>
          </p:cNvSpPr>
          <p:nvPr/>
        </p:nvSpPr>
        <p:spPr bwMode="auto">
          <a:xfrm>
            <a:off x="8340725" y="2587625"/>
            <a:ext cx="768350" cy="442913"/>
          </a:xfrm>
          <a:prstGeom prst="rect">
            <a:avLst/>
          </a:prstGeom>
          <a:blipFill dpi="0" rotWithShape="1">
            <a:blip r:embed="rId22"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8871" name="object 24"/>
          <p:cNvSpPr>
            <a:spLocks noChangeArrowheads="1"/>
          </p:cNvSpPr>
          <p:nvPr/>
        </p:nvSpPr>
        <p:spPr bwMode="auto">
          <a:xfrm>
            <a:off x="34925" y="3030538"/>
            <a:ext cx="5513388" cy="220662"/>
          </a:xfrm>
          <a:prstGeom prst="rect">
            <a:avLst/>
          </a:prstGeom>
          <a:blipFill dpi="0" rotWithShape="1">
            <a:blip r:embed="rId23"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8872" name="object 25"/>
          <p:cNvSpPr>
            <a:spLocks noChangeArrowheads="1"/>
          </p:cNvSpPr>
          <p:nvPr/>
        </p:nvSpPr>
        <p:spPr bwMode="auto">
          <a:xfrm>
            <a:off x="5549900" y="3030538"/>
            <a:ext cx="857250" cy="220662"/>
          </a:xfrm>
          <a:prstGeom prst="rect">
            <a:avLst/>
          </a:prstGeom>
          <a:blipFill dpi="0" rotWithShape="1">
            <a:blip r:embed="rId24"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8873" name="object 26"/>
          <p:cNvSpPr>
            <a:spLocks noChangeArrowheads="1"/>
          </p:cNvSpPr>
          <p:nvPr/>
        </p:nvSpPr>
        <p:spPr bwMode="auto">
          <a:xfrm>
            <a:off x="6407150" y="3030538"/>
            <a:ext cx="930275" cy="220662"/>
          </a:xfrm>
          <a:prstGeom prst="rect">
            <a:avLst/>
          </a:prstGeom>
          <a:blipFill dpi="0" rotWithShape="1">
            <a:blip r:embed="rId25"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8874" name="object 27"/>
          <p:cNvSpPr>
            <a:spLocks noChangeArrowheads="1"/>
          </p:cNvSpPr>
          <p:nvPr/>
        </p:nvSpPr>
        <p:spPr bwMode="auto">
          <a:xfrm>
            <a:off x="7337425" y="3030538"/>
            <a:ext cx="1003300" cy="220662"/>
          </a:xfrm>
          <a:prstGeom prst="rect">
            <a:avLst/>
          </a:prstGeom>
          <a:blipFill dpi="0" rotWithShape="1">
            <a:blip r:embed="rId26"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8875" name="object 28"/>
          <p:cNvSpPr>
            <a:spLocks noChangeArrowheads="1"/>
          </p:cNvSpPr>
          <p:nvPr/>
        </p:nvSpPr>
        <p:spPr bwMode="auto">
          <a:xfrm>
            <a:off x="8340725" y="3030538"/>
            <a:ext cx="768350" cy="220662"/>
          </a:xfrm>
          <a:prstGeom prst="rect">
            <a:avLst/>
          </a:prstGeom>
          <a:blipFill dpi="0" rotWithShape="1">
            <a:blip r:embed="rId27"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8876" name="object 29"/>
          <p:cNvSpPr>
            <a:spLocks noChangeArrowheads="1"/>
          </p:cNvSpPr>
          <p:nvPr/>
        </p:nvSpPr>
        <p:spPr bwMode="auto">
          <a:xfrm>
            <a:off x="34925" y="3251200"/>
            <a:ext cx="5513388" cy="268288"/>
          </a:xfrm>
          <a:prstGeom prst="rect">
            <a:avLst/>
          </a:prstGeom>
          <a:blipFill dpi="0" rotWithShape="1">
            <a:blip r:embed="rId28"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8877" name="object 30"/>
          <p:cNvSpPr>
            <a:spLocks noChangeArrowheads="1"/>
          </p:cNvSpPr>
          <p:nvPr/>
        </p:nvSpPr>
        <p:spPr bwMode="auto">
          <a:xfrm>
            <a:off x="5549900" y="3251200"/>
            <a:ext cx="857250" cy="268288"/>
          </a:xfrm>
          <a:prstGeom prst="rect">
            <a:avLst/>
          </a:prstGeom>
          <a:blipFill dpi="0" rotWithShape="1">
            <a:blip r:embed="rId29"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8878" name="object 31"/>
          <p:cNvSpPr>
            <a:spLocks noChangeArrowheads="1"/>
          </p:cNvSpPr>
          <p:nvPr/>
        </p:nvSpPr>
        <p:spPr bwMode="auto">
          <a:xfrm>
            <a:off x="6407150" y="3251200"/>
            <a:ext cx="930275" cy="268288"/>
          </a:xfrm>
          <a:prstGeom prst="rect">
            <a:avLst/>
          </a:prstGeom>
          <a:blipFill dpi="0" rotWithShape="1">
            <a:blip r:embed="rId30"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8879" name="object 32"/>
          <p:cNvSpPr>
            <a:spLocks noChangeArrowheads="1"/>
          </p:cNvSpPr>
          <p:nvPr/>
        </p:nvSpPr>
        <p:spPr bwMode="auto">
          <a:xfrm>
            <a:off x="7337425" y="3251200"/>
            <a:ext cx="1003300" cy="268288"/>
          </a:xfrm>
          <a:prstGeom prst="rect">
            <a:avLst/>
          </a:prstGeom>
          <a:blipFill dpi="0" rotWithShape="1">
            <a:blip r:embed="rId31"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8880" name="object 33"/>
          <p:cNvSpPr>
            <a:spLocks noChangeArrowheads="1"/>
          </p:cNvSpPr>
          <p:nvPr/>
        </p:nvSpPr>
        <p:spPr bwMode="auto">
          <a:xfrm>
            <a:off x="8340725" y="3251200"/>
            <a:ext cx="768350" cy="268288"/>
          </a:xfrm>
          <a:prstGeom prst="rect">
            <a:avLst/>
          </a:prstGeom>
          <a:blipFill dpi="0" rotWithShape="1">
            <a:blip r:embed="rId32"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8881" name="object 34"/>
          <p:cNvSpPr>
            <a:spLocks noChangeArrowheads="1"/>
          </p:cNvSpPr>
          <p:nvPr/>
        </p:nvSpPr>
        <p:spPr bwMode="auto">
          <a:xfrm>
            <a:off x="34925" y="3519488"/>
            <a:ext cx="5513388" cy="442912"/>
          </a:xfrm>
          <a:prstGeom prst="rect">
            <a:avLst/>
          </a:prstGeom>
          <a:blipFill dpi="0" rotWithShape="1">
            <a:blip r:embed="rId18"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8882" name="object 35"/>
          <p:cNvSpPr>
            <a:spLocks noChangeArrowheads="1"/>
          </p:cNvSpPr>
          <p:nvPr/>
        </p:nvSpPr>
        <p:spPr bwMode="auto">
          <a:xfrm>
            <a:off x="5549900" y="3519488"/>
            <a:ext cx="857250" cy="442912"/>
          </a:xfrm>
          <a:prstGeom prst="rect">
            <a:avLst/>
          </a:prstGeom>
          <a:blipFill dpi="0" rotWithShape="1">
            <a:blip r:embed="rId19"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8883" name="object 36"/>
          <p:cNvSpPr>
            <a:spLocks noChangeArrowheads="1"/>
          </p:cNvSpPr>
          <p:nvPr/>
        </p:nvSpPr>
        <p:spPr bwMode="auto">
          <a:xfrm>
            <a:off x="6407150" y="3519488"/>
            <a:ext cx="930275" cy="442912"/>
          </a:xfrm>
          <a:prstGeom prst="rect">
            <a:avLst/>
          </a:prstGeom>
          <a:blipFill dpi="0" rotWithShape="1">
            <a:blip r:embed="rId20"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8884" name="object 37"/>
          <p:cNvSpPr>
            <a:spLocks noChangeArrowheads="1"/>
          </p:cNvSpPr>
          <p:nvPr/>
        </p:nvSpPr>
        <p:spPr bwMode="auto">
          <a:xfrm>
            <a:off x="7337425" y="3519488"/>
            <a:ext cx="1003300" cy="442912"/>
          </a:xfrm>
          <a:prstGeom prst="rect">
            <a:avLst/>
          </a:prstGeom>
          <a:blipFill dpi="0" rotWithShape="1">
            <a:blip r:embed="rId21"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8885" name="object 38"/>
          <p:cNvSpPr>
            <a:spLocks noChangeArrowheads="1"/>
          </p:cNvSpPr>
          <p:nvPr/>
        </p:nvSpPr>
        <p:spPr bwMode="auto">
          <a:xfrm>
            <a:off x="8340725" y="3519488"/>
            <a:ext cx="768350" cy="442912"/>
          </a:xfrm>
          <a:prstGeom prst="rect">
            <a:avLst/>
          </a:prstGeom>
          <a:blipFill dpi="0" rotWithShape="1">
            <a:blip r:embed="rId22"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8886" name="object 39"/>
          <p:cNvSpPr>
            <a:spLocks noChangeArrowheads="1"/>
          </p:cNvSpPr>
          <p:nvPr/>
        </p:nvSpPr>
        <p:spPr bwMode="auto">
          <a:xfrm>
            <a:off x="34925" y="3962400"/>
            <a:ext cx="5513388" cy="647700"/>
          </a:xfrm>
          <a:prstGeom prst="rect">
            <a:avLst/>
          </a:prstGeom>
          <a:blipFill dpi="0" rotWithShape="1">
            <a:blip r:embed="rId33"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8887" name="object 40"/>
          <p:cNvSpPr>
            <a:spLocks noChangeArrowheads="1"/>
          </p:cNvSpPr>
          <p:nvPr/>
        </p:nvSpPr>
        <p:spPr bwMode="auto">
          <a:xfrm>
            <a:off x="5549900" y="3962400"/>
            <a:ext cx="857250" cy="647700"/>
          </a:xfrm>
          <a:prstGeom prst="rect">
            <a:avLst/>
          </a:prstGeom>
          <a:blipFill dpi="0" rotWithShape="1">
            <a:blip r:embed="rId34"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8888" name="object 41"/>
          <p:cNvSpPr>
            <a:spLocks noChangeArrowheads="1"/>
          </p:cNvSpPr>
          <p:nvPr/>
        </p:nvSpPr>
        <p:spPr bwMode="auto">
          <a:xfrm>
            <a:off x="6407150" y="3962400"/>
            <a:ext cx="930275" cy="647700"/>
          </a:xfrm>
          <a:prstGeom prst="rect">
            <a:avLst/>
          </a:prstGeom>
          <a:blipFill dpi="0" rotWithShape="1">
            <a:blip r:embed="rId35"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8889" name="object 42"/>
          <p:cNvSpPr>
            <a:spLocks noChangeArrowheads="1"/>
          </p:cNvSpPr>
          <p:nvPr/>
        </p:nvSpPr>
        <p:spPr bwMode="auto">
          <a:xfrm>
            <a:off x="7337425" y="3962400"/>
            <a:ext cx="1003300" cy="647700"/>
          </a:xfrm>
          <a:prstGeom prst="rect">
            <a:avLst/>
          </a:prstGeom>
          <a:blipFill dpi="0" rotWithShape="1">
            <a:blip r:embed="rId36"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8890" name="object 43"/>
          <p:cNvSpPr>
            <a:spLocks noChangeArrowheads="1"/>
          </p:cNvSpPr>
          <p:nvPr/>
        </p:nvSpPr>
        <p:spPr bwMode="auto">
          <a:xfrm>
            <a:off x="8340725" y="3962400"/>
            <a:ext cx="768350" cy="647700"/>
          </a:xfrm>
          <a:prstGeom prst="rect">
            <a:avLst/>
          </a:prstGeom>
          <a:blipFill dpi="0" rotWithShape="1">
            <a:blip r:embed="rId37"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8891" name="object 44"/>
          <p:cNvSpPr>
            <a:spLocks noChangeArrowheads="1"/>
          </p:cNvSpPr>
          <p:nvPr/>
        </p:nvSpPr>
        <p:spPr bwMode="auto">
          <a:xfrm>
            <a:off x="34925" y="4610100"/>
            <a:ext cx="5513388" cy="860425"/>
          </a:xfrm>
          <a:prstGeom prst="rect">
            <a:avLst/>
          </a:prstGeom>
          <a:blipFill dpi="0" rotWithShape="1">
            <a:blip r:embed="rId38"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8892" name="object 45"/>
          <p:cNvSpPr>
            <a:spLocks noChangeArrowheads="1"/>
          </p:cNvSpPr>
          <p:nvPr/>
        </p:nvSpPr>
        <p:spPr bwMode="auto">
          <a:xfrm>
            <a:off x="5549900" y="4610100"/>
            <a:ext cx="857250" cy="860425"/>
          </a:xfrm>
          <a:prstGeom prst="rect">
            <a:avLst/>
          </a:prstGeom>
          <a:blipFill dpi="0" rotWithShape="1">
            <a:blip r:embed="rId39"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8893" name="object 46"/>
          <p:cNvSpPr>
            <a:spLocks noChangeArrowheads="1"/>
          </p:cNvSpPr>
          <p:nvPr/>
        </p:nvSpPr>
        <p:spPr bwMode="auto">
          <a:xfrm>
            <a:off x="6407150" y="4610100"/>
            <a:ext cx="930275" cy="860425"/>
          </a:xfrm>
          <a:prstGeom prst="rect">
            <a:avLst/>
          </a:prstGeom>
          <a:blipFill dpi="0" rotWithShape="1">
            <a:blip r:embed="rId40"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8894" name="object 47"/>
          <p:cNvSpPr>
            <a:spLocks noChangeArrowheads="1"/>
          </p:cNvSpPr>
          <p:nvPr/>
        </p:nvSpPr>
        <p:spPr bwMode="auto">
          <a:xfrm>
            <a:off x="7337425" y="4610100"/>
            <a:ext cx="1003300" cy="860425"/>
          </a:xfrm>
          <a:prstGeom prst="rect">
            <a:avLst/>
          </a:prstGeom>
          <a:blipFill dpi="0" rotWithShape="1">
            <a:blip r:embed="rId41"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8895" name="object 48"/>
          <p:cNvSpPr>
            <a:spLocks noChangeArrowheads="1"/>
          </p:cNvSpPr>
          <p:nvPr/>
        </p:nvSpPr>
        <p:spPr bwMode="auto">
          <a:xfrm>
            <a:off x="8340725" y="4610100"/>
            <a:ext cx="768350" cy="860425"/>
          </a:xfrm>
          <a:prstGeom prst="rect">
            <a:avLst/>
          </a:prstGeom>
          <a:blipFill dpi="0" rotWithShape="1">
            <a:blip r:embed="rId42"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8896" name="object 49"/>
          <p:cNvSpPr>
            <a:spLocks noChangeArrowheads="1"/>
          </p:cNvSpPr>
          <p:nvPr/>
        </p:nvSpPr>
        <p:spPr bwMode="auto">
          <a:xfrm>
            <a:off x="34925" y="5470525"/>
            <a:ext cx="5513388" cy="827088"/>
          </a:xfrm>
          <a:prstGeom prst="rect">
            <a:avLst/>
          </a:prstGeom>
          <a:blipFill dpi="0" rotWithShape="1">
            <a:blip r:embed="rId43"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8897" name="object 50"/>
          <p:cNvSpPr>
            <a:spLocks noChangeArrowheads="1"/>
          </p:cNvSpPr>
          <p:nvPr/>
        </p:nvSpPr>
        <p:spPr bwMode="auto">
          <a:xfrm>
            <a:off x="5549900" y="5470525"/>
            <a:ext cx="857250" cy="863600"/>
          </a:xfrm>
          <a:prstGeom prst="rect">
            <a:avLst/>
          </a:prstGeom>
          <a:blipFill dpi="0" rotWithShape="1">
            <a:blip r:embed="rId34"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8898" name="object 51"/>
          <p:cNvSpPr>
            <a:spLocks noChangeArrowheads="1"/>
          </p:cNvSpPr>
          <p:nvPr/>
        </p:nvSpPr>
        <p:spPr bwMode="auto">
          <a:xfrm>
            <a:off x="6407150" y="5470525"/>
            <a:ext cx="930275" cy="863600"/>
          </a:xfrm>
          <a:prstGeom prst="rect">
            <a:avLst/>
          </a:prstGeom>
          <a:blipFill dpi="0" rotWithShape="1">
            <a:blip r:embed="rId35"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8899" name="object 52"/>
          <p:cNvSpPr>
            <a:spLocks noChangeArrowheads="1"/>
          </p:cNvSpPr>
          <p:nvPr/>
        </p:nvSpPr>
        <p:spPr bwMode="auto">
          <a:xfrm>
            <a:off x="7337425" y="5470525"/>
            <a:ext cx="1003300" cy="863600"/>
          </a:xfrm>
          <a:prstGeom prst="rect">
            <a:avLst/>
          </a:prstGeom>
          <a:blipFill dpi="0" rotWithShape="1">
            <a:blip r:embed="rId36"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8900" name="object 53"/>
          <p:cNvSpPr>
            <a:spLocks noChangeArrowheads="1"/>
          </p:cNvSpPr>
          <p:nvPr/>
        </p:nvSpPr>
        <p:spPr bwMode="auto">
          <a:xfrm>
            <a:off x="8340725" y="5470525"/>
            <a:ext cx="768350" cy="863600"/>
          </a:xfrm>
          <a:prstGeom prst="rect">
            <a:avLst/>
          </a:prstGeom>
          <a:blipFill dpi="0" rotWithShape="1">
            <a:blip r:embed="rId37"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8901" name="Прямоугольник 61"/>
          <p:cNvSpPr>
            <a:spLocks noChangeArrowheads="1"/>
          </p:cNvSpPr>
          <p:nvPr/>
        </p:nvSpPr>
        <p:spPr bwMode="auto">
          <a:xfrm>
            <a:off x="228600" y="0"/>
            <a:ext cx="3048000" cy="1295400"/>
          </a:xfrm>
          <a:prstGeom prst="rect">
            <a:avLst/>
          </a:prstGeom>
          <a:noFill/>
          <a:ln w="9525">
            <a:noFill/>
            <a:miter lim="800000"/>
            <a:headEnd/>
            <a:tailEnd/>
          </a:ln>
        </p:spPr>
        <p:txBody>
          <a:bodyPr lIns="0" tIns="0" rIns="0" bIns="0" anchor="ctr">
            <a:spAutoFit/>
          </a:bodyPr>
          <a:lstStyle/>
          <a:p>
            <a:pPr algn="ctr"/>
            <a:endParaRPr lang="ru-RU">
              <a:latin typeface="Calibri" pitchFamily="34" charset="0"/>
            </a:endParaRPr>
          </a:p>
        </p:txBody>
      </p:sp>
      <p:sp>
        <p:nvSpPr>
          <p:cNvPr id="78902" name="Прямоугольник 62"/>
          <p:cNvSpPr>
            <a:spLocks noChangeArrowheads="1"/>
          </p:cNvSpPr>
          <p:nvPr/>
        </p:nvSpPr>
        <p:spPr bwMode="auto">
          <a:xfrm>
            <a:off x="0" y="93663"/>
            <a:ext cx="3200400" cy="1108075"/>
          </a:xfrm>
          <a:prstGeom prst="rect">
            <a:avLst/>
          </a:prstGeom>
          <a:noFill/>
          <a:ln w="9525">
            <a:noFill/>
            <a:miter lim="800000"/>
            <a:headEnd/>
            <a:tailEnd/>
          </a:ln>
        </p:spPr>
        <p:txBody>
          <a:bodyPr lIns="0" tIns="0" rIns="0" bIns="0" anchor="ctr">
            <a:spAutoFit/>
          </a:bodyPr>
          <a:lstStyle/>
          <a:p>
            <a:pPr algn="ctr"/>
            <a:r>
              <a:rPr lang="ru-RU" dirty="0">
                <a:latin typeface="Calibri" pitchFamily="34" charset="0"/>
              </a:rPr>
              <a:t>Публичные нормативные обязательства (областные средства и средства муниципального района)</a:t>
            </a:r>
          </a:p>
        </p:txBody>
      </p:sp>
      <p:graphicFrame>
        <p:nvGraphicFramePr>
          <p:cNvPr id="79000" name="Group 152"/>
          <p:cNvGraphicFramePr>
            <a:graphicFrameLocks noGrp="1"/>
          </p:cNvGraphicFramePr>
          <p:nvPr/>
        </p:nvGraphicFramePr>
        <p:xfrm>
          <a:off x="0" y="1295400"/>
          <a:ext cx="9144000" cy="5804535"/>
        </p:xfrm>
        <a:graphic>
          <a:graphicData uri="http://schemas.openxmlformats.org/drawingml/2006/table">
            <a:tbl>
              <a:tblPr/>
              <a:tblGrid>
                <a:gridCol w="5410200"/>
                <a:gridCol w="914400"/>
                <a:gridCol w="914400"/>
                <a:gridCol w="1066800"/>
                <a:gridCol w="838200"/>
              </a:tblGrid>
              <a:tr h="368300">
                <a:tc rowSpan="2">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600" b="1" i="0" u="none" strike="noStrike" cap="none" normalizeH="0" baseline="0" dirty="0" smtClean="0">
                          <a:ln>
                            <a:noFill/>
                          </a:ln>
                          <a:solidFill>
                            <a:schemeClr val="tx1"/>
                          </a:solidFill>
                          <a:effectLst/>
                          <a:latin typeface="Calibri" pitchFamily="34" charset="0"/>
                          <a:cs typeface="Arial" charset="0"/>
                        </a:rPr>
                        <a:t>Тип обязательства</a:t>
                      </a:r>
                      <a:endParaRPr kumimoji="0" lang="ru-RU" sz="1600" b="0" i="0" u="none" strike="noStrike" cap="none" normalizeH="0" baseline="0" dirty="0" smtClean="0">
                        <a:ln>
                          <a:noFill/>
                        </a:ln>
                        <a:solidFill>
                          <a:schemeClr val="tx1"/>
                        </a:solidFill>
                        <a:effectLst/>
                        <a:latin typeface="Calibri" pitchFamily="34" charset="0"/>
                        <a:cs typeface="Arial" charset="0"/>
                      </a:endParaRP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rowSpan="2">
                  <a:txBody>
                    <a:bodyPr/>
                    <a:lstStyle/>
                    <a:p>
                      <a:pPr marL="92075" marR="0" lvl="0" indent="0" algn="l" defTabSz="914400" rtl="0" eaLnBrk="1" fontAlgn="base" latinLnBrk="0" hangingPunct="1">
                        <a:lnSpc>
                          <a:spcPct val="100000"/>
                        </a:lnSpc>
                        <a:spcBef>
                          <a:spcPct val="0"/>
                        </a:spcBef>
                        <a:spcAft>
                          <a:spcPct val="0"/>
                        </a:spcAft>
                        <a:buClrTx/>
                        <a:buSzTx/>
                        <a:buFontTx/>
                        <a:buNone/>
                        <a:tabLst/>
                      </a:pPr>
                      <a:r>
                        <a:rPr kumimoji="0" lang="ru-RU" sz="1400" b="1" i="0" u="none" strike="noStrike" cap="none" normalizeH="0" baseline="0" dirty="0" smtClean="0">
                          <a:ln>
                            <a:noFill/>
                          </a:ln>
                          <a:solidFill>
                            <a:schemeClr val="tx1"/>
                          </a:solidFill>
                          <a:effectLst/>
                          <a:latin typeface="Calibri" pitchFamily="34" charset="0"/>
                          <a:cs typeface="Arial" charset="0"/>
                        </a:rPr>
                        <a:t>201</a:t>
                      </a:r>
                      <a:r>
                        <a:rPr kumimoji="0" lang="ru-RU" sz="1200" b="1" i="0" u="none" strike="noStrike" cap="none" normalizeH="0" baseline="0" dirty="0" smtClean="0">
                          <a:ln>
                            <a:noFill/>
                          </a:ln>
                          <a:solidFill>
                            <a:schemeClr val="tx1"/>
                          </a:solidFill>
                          <a:effectLst/>
                          <a:latin typeface="Arial" charset="0"/>
                          <a:cs typeface="Arial" charset="0"/>
                        </a:rPr>
                        <a:t>9</a:t>
                      </a:r>
                      <a:r>
                        <a:rPr kumimoji="0" lang="ru-RU" sz="1400" b="1" i="0" u="none" strike="noStrike" cap="none" normalizeH="0" baseline="0" dirty="0" smtClean="0">
                          <a:ln>
                            <a:noFill/>
                          </a:ln>
                          <a:solidFill>
                            <a:schemeClr val="tx1"/>
                          </a:solidFill>
                          <a:effectLst/>
                          <a:latin typeface="Calibri" pitchFamily="34" charset="0"/>
                          <a:cs typeface="Arial" charset="0"/>
                        </a:rPr>
                        <a:t> год</a:t>
                      </a:r>
                      <a:endParaRPr kumimoji="0" lang="ru-RU" sz="1400" b="0" i="0" u="none" strike="noStrike" cap="none" normalizeH="0" baseline="0" dirty="0" smtClean="0">
                        <a:ln>
                          <a:noFill/>
                        </a:ln>
                        <a:solidFill>
                          <a:schemeClr val="tx1"/>
                        </a:solidFill>
                        <a:effectLst/>
                        <a:latin typeface="Calibri" pitchFamily="34" charset="0"/>
                        <a:cs typeface="Arial" charset="0"/>
                      </a:endParaRP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rowSpan="2">
                  <a:txBody>
                    <a:bodyPr/>
                    <a:lstStyle/>
                    <a:p>
                      <a:pPr marL="128588" marR="0" lvl="0" indent="60325" algn="l" defTabSz="914400" rtl="0" eaLnBrk="1" fontAlgn="base" latinLnBrk="0" hangingPunct="1">
                        <a:lnSpc>
                          <a:spcPct val="100000"/>
                        </a:lnSpc>
                        <a:spcBef>
                          <a:spcPct val="0"/>
                        </a:spcBef>
                        <a:spcAft>
                          <a:spcPct val="0"/>
                        </a:spcAft>
                        <a:buClrTx/>
                        <a:buSzTx/>
                        <a:buFontTx/>
                        <a:buNone/>
                        <a:tabLst/>
                      </a:pPr>
                      <a:r>
                        <a:rPr kumimoji="0" lang="ru-RU" sz="1400" b="1" i="0" u="none" strike="noStrike" cap="none" normalizeH="0" baseline="0" dirty="0" smtClean="0">
                          <a:ln>
                            <a:noFill/>
                          </a:ln>
                          <a:solidFill>
                            <a:schemeClr val="tx1"/>
                          </a:solidFill>
                          <a:effectLst/>
                          <a:latin typeface="Calibri" pitchFamily="34" charset="0"/>
                          <a:cs typeface="Arial" charset="0"/>
                        </a:rPr>
                        <a:t>2020 </a:t>
                      </a:r>
                      <a:r>
                        <a:rPr kumimoji="0" lang="ru-RU" sz="1400" b="1" i="0" u="none" strike="noStrike" cap="none" normalizeH="0" baseline="0" dirty="0" smtClean="0">
                          <a:ln>
                            <a:noFill/>
                          </a:ln>
                          <a:solidFill>
                            <a:schemeClr val="tx1"/>
                          </a:solidFill>
                          <a:effectLst/>
                          <a:latin typeface="Calibri" pitchFamily="34" charset="0"/>
                          <a:cs typeface="Arial" charset="0"/>
                        </a:rPr>
                        <a:t>год</a:t>
                      </a:r>
                      <a:endParaRPr kumimoji="0" lang="ru-RU" sz="1400" b="0" i="0" u="none" strike="noStrike" cap="none" normalizeH="0" baseline="0" dirty="0" smtClean="0">
                        <a:ln>
                          <a:noFill/>
                        </a:ln>
                        <a:solidFill>
                          <a:schemeClr val="tx1"/>
                        </a:solidFill>
                        <a:effectLst/>
                        <a:latin typeface="Calibri" pitchFamily="34" charset="0"/>
                        <a:cs typeface="Arial" charset="0"/>
                      </a:endParaRP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gridSpan="2">
                  <a:txBody>
                    <a:bodyPr/>
                    <a:lstStyle/>
                    <a:p>
                      <a:pPr marL="39688" marR="0" lvl="0" indent="0" algn="ctr" defTabSz="914400" rtl="0" eaLnBrk="1" fontAlgn="base" latinLnBrk="0" hangingPunct="1">
                        <a:lnSpc>
                          <a:spcPct val="100000"/>
                        </a:lnSpc>
                        <a:spcBef>
                          <a:spcPct val="0"/>
                        </a:spcBef>
                        <a:spcAft>
                          <a:spcPct val="0"/>
                        </a:spcAft>
                        <a:buClrTx/>
                        <a:buSzTx/>
                        <a:buFontTx/>
                        <a:buNone/>
                        <a:tabLst/>
                      </a:pPr>
                      <a:r>
                        <a:rPr kumimoji="0" lang="ru-RU" sz="1400" b="1" i="0" u="none" strike="noStrike" cap="none" normalizeH="0" baseline="0" smtClean="0">
                          <a:ln>
                            <a:noFill/>
                          </a:ln>
                          <a:solidFill>
                            <a:schemeClr val="tx1"/>
                          </a:solidFill>
                          <a:effectLst/>
                          <a:latin typeface="Calibri" pitchFamily="34" charset="0"/>
                          <a:cs typeface="Arial" charset="0"/>
                        </a:rPr>
                        <a:t>рост</a:t>
                      </a:r>
                      <a:endParaRPr kumimoji="0" lang="ru-RU" sz="1400" b="0" i="0" u="none" strike="noStrike" cap="none" normalizeH="0" baseline="0" smtClean="0">
                        <a:ln>
                          <a:noFill/>
                        </a:ln>
                        <a:solidFill>
                          <a:schemeClr val="tx1"/>
                        </a:solidFill>
                        <a:effectLst/>
                        <a:latin typeface="Calibri" pitchFamily="34" charset="0"/>
                        <a:cs typeface="Arial" charset="0"/>
                      </a:endParaRP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hMerge="1">
                  <a:txBody>
                    <a:bodyPr/>
                    <a:lstStyle/>
                    <a:p>
                      <a:endParaRPr lang="ru-RU"/>
                    </a:p>
                  </a:txBody>
                  <a:tcPr/>
                </a:tc>
              </a:tr>
              <a:tr h="238125">
                <a:tc vMerge="1">
                  <a:txBody>
                    <a:bodyPr/>
                    <a:lstStyle/>
                    <a:p>
                      <a:endParaRPr lang="ru-RU"/>
                    </a:p>
                  </a:txBody>
                  <a:tcPr/>
                </a:tc>
                <a:tc vMerge="1">
                  <a:txBody>
                    <a:bodyPr/>
                    <a:lstStyle/>
                    <a:p>
                      <a:endParaRPr lang="ru-RU"/>
                    </a:p>
                  </a:txBody>
                  <a:tcPr/>
                </a:tc>
                <a:tc vMerge="1">
                  <a:txBody>
                    <a:bodyPr/>
                    <a:lstStyle/>
                    <a:p>
                      <a:endParaRPr lang="ru-RU"/>
                    </a:p>
                  </a:txBody>
                  <a:tcPr/>
                </a:tc>
                <a:tc>
                  <a:txBody>
                    <a:bodyPr/>
                    <a:lstStyle/>
                    <a:p>
                      <a:pPr marL="146050" marR="0" lvl="0" indent="0" algn="l" defTabSz="914400" rtl="0" eaLnBrk="1" fontAlgn="base" latinLnBrk="0" hangingPunct="1">
                        <a:lnSpc>
                          <a:spcPct val="100000"/>
                        </a:lnSpc>
                        <a:spcBef>
                          <a:spcPct val="0"/>
                        </a:spcBef>
                        <a:spcAft>
                          <a:spcPct val="0"/>
                        </a:spcAft>
                        <a:buClrTx/>
                        <a:buSzTx/>
                        <a:buFontTx/>
                        <a:buNone/>
                        <a:tabLst/>
                      </a:pPr>
                      <a:r>
                        <a:rPr kumimoji="0" lang="ru-RU" sz="1400" b="0" i="1" u="none" strike="noStrike" cap="none" normalizeH="0" baseline="0" smtClean="0">
                          <a:ln>
                            <a:noFill/>
                          </a:ln>
                          <a:solidFill>
                            <a:schemeClr val="tx1"/>
                          </a:solidFill>
                          <a:effectLst/>
                          <a:latin typeface="Calibri" pitchFamily="34" charset="0"/>
                          <a:cs typeface="Arial" charset="0"/>
                        </a:rPr>
                        <a:t>тыс. руб.</a:t>
                      </a:r>
                      <a:endParaRPr kumimoji="0" lang="ru-RU" sz="1400" b="0" i="0" u="none" strike="noStrike" cap="none" normalizeH="0" baseline="0" smtClean="0">
                        <a:ln>
                          <a:noFill/>
                        </a:ln>
                        <a:solidFill>
                          <a:schemeClr val="tx1"/>
                        </a:solidFill>
                        <a:effectLst/>
                        <a:latin typeface="Calibri" pitchFamily="34" charset="0"/>
                        <a:cs typeface="Arial" charset="0"/>
                      </a:endParaRP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1588" marR="0" lvl="0" indent="0" algn="ctr" defTabSz="914400" rtl="0" eaLnBrk="1" fontAlgn="base" latinLnBrk="0" hangingPunct="1">
                        <a:lnSpc>
                          <a:spcPct val="100000"/>
                        </a:lnSpc>
                        <a:spcBef>
                          <a:spcPct val="0"/>
                        </a:spcBef>
                        <a:spcAft>
                          <a:spcPct val="0"/>
                        </a:spcAft>
                        <a:buClrTx/>
                        <a:buSzTx/>
                        <a:buFontTx/>
                        <a:buNone/>
                        <a:tabLst/>
                      </a:pPr>
                      <a:r>
                        <a:rPr kumimoji="0" lang="ru-RU" sz="1400" b="0" i="1" u="none" strike="noStrike" cap="none" normalizeH="0" baseline="0" dirty="0" smtClean="0">
                          <a:ln>
                            <a:noFill/>
                          </a:ln>
                          <a:solidFill>
                            <a:schemeClr val="tx1"/>
                          </a:solidFill>
                          <a:effectLst/>
                          <a:latin typeface="Calibri" pitchFamily="34" charset="0"/>
                          <a:cs typeface="Arial" charset="0"/>
                        </a:rPr>
                        <a:t>%</a:t>
                      </a:r>
                      <a:endParaRPr kumimoji="0" lang="ru-RU" sz="1400" b="0" i="0" u="none" strike="noStrike" cap="none" normalizeH="0" baseline="0" dirty="0" smtClean="0">
                        <a:ln>
                          <a:noFill/>
                        </a:ln>
                        <a:solidFill>
                          <a:schemeClr val="tx1"/>
                        </a:solidFill>
                        <a:effectLst/>
                        <a:latin typeface="Calibri" pitchFamily="34" charset="0"/>
                        <a:cs typeface="Arial" charset="0"/>
                      </a:endParaRP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71463">
                <a:tc>
                  <a:txBody>
                    <a:bodyPr/>
                    <a:lstStyle/>
                    <a:p>
                      <a:pPr marL="92075" marR="0" lvl="0" indent="0" algn="l" defTabSz="914400" rtl="0" eaLnBrk="1" fontAlgn="base" latinLnBrk="0" hangingPunct="1">
                        <a:lnSpc>
                          <a:spcPct val="100000"/>
                        </a:lnSpc>
                        <a:spcBef>
                          <a:spcPct val="0"/>
                        </a:spcBef>
                        <a:spcAft>
                          <a:spcPct val="0"/>
                        </a:spcAft>
                        <a:buClrTx/>
                        <a:buSzTx/>
                        <a:buFontTx/>
                        <a:buNone/>
                        <a:tabLst/>
                      </a:pPr>
                      <a:r>
                        <a:rPr kumimoji="0" lang="ru-RU" sz="1600" b="1" i="0" u="none" strike="noStrike" cap="none" normalizeH="0" baseline="0" smtClean="0">
                          <a:ln>
                            <a:noFill/>
                          </a:ln>
                          <a:solidFill>
                            <a:schemeClr val="tx1"/>
                          </a:solidFill>
                          <a:effectLst/>
                          <a:latin typeface="Calibri" pitchFamily="34" charset="0"/>
                          <a:cs typeface="Arial" charset="0"/>
                        </a:rPr>
                        <a:t>ВСЕГО</a:t>
                      </a:r>
                      <a:endParaRPr kumimoji="0" lang="ru-RU" sz="1600" b="0" i="0" u="none" strike="noStrike" cap="none" normalizeH="0" baseline="0" smtClean="0">
                        <a:ln>
                          <a:noFill/>
                        </a:ln>
                        <a:solidFill>
                          <a:schemeClr val="tx1"/>
                        </a:solidFill>
                        <a:effectLst/>
                        <a:latin typeface="Calibri" pitchFamily="34" charset="0"/>
                        <a:cs typeface="Arial" charset="0"/>
                      </a:endParaRP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152400" marR="0" lvl="0" indent="0" algn="l" defTabSz="914400" rtl="0" eaLnBrk="1" fontAlgn="base" latinLnBrk="0" hangingPunct="1">
                        <a:lnSpc>
                          <a:spcPct val="100000"/>
                        </a:lnSpc>
                        <a:spcBef>
                          <a:spcPct val="0"/>
                        </a:spcBef>
                        <a:spcAft>
                          <a:spcPct val="0"/>
                        </a:spcAft>
                        <a:buClrTx/>
                        <a:buSzTx/>
                        <a:buFontTx/>
                        <a:buNone/>
                        <a:tabLst/>
                      </a:pPr>
                      <a:r>
                        <a:rPr kumimoji="0" lang="ru-RU" sz="1600" b="0" i="0" u="none" strike="noStrike" cap="none" normalizeH="0" baseline="0" dirty="0" smtClean="0">
                          <a:ln>
                            <a:noFill/>
                          </a:ln>
                          <a:solidFill>
                            <a:schemeClr val="tx1"/>
                          </a:solidFill>
                          <a:effectLst/>
                          <a:latin typeface="Arial" charset="0"/>
                          <a:cs typeface="Arial" charset="0"/>
                        </a:rPr>
                        <a:t>22266,6</a:t>
                      </a: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152400" marR="0" lvl="0" indent="0" algn="l" defTabSz="914400" rtl="0" eaLnBrk="1" fontAlgn="base" latinLnBrk="0" hangingPunct="1">
                        <a:lnSpc>
                          <a:spcPct val="100000"/>
                        </a:lnSpc>
                        <a:spcBef>
                          <a:spcPct val="0"/>
                        </a:spcBef>
                        <a:spcAft>
                          <a:spcPct val="0"/>
                        </a:spcAft>
                        <a:buClrTx/>
                        <a:buSzTx/>
                        <a:buFontTx/>
                        <a:buNone/>
                        <a:tabLst/>
                      </a:pPr>
                      <a:r>
                        <a:rPr kumimoji="0" lang="ru-RU" sz="1600" b="0" i="0" u="none" strike="noStrike" cap="none" normalizeH="0" baseline="0" dirty="0" smtClean="0">
                          <a:ln>
                            <a:noFill/>
                          </a:ln>
                          <a:solidFill>
                            <a:schemeClr val="tx1"/>
                          </a:solidFill>
                          <a:effectLst/>
                          <a:latin typeface="Arial" charset="0"/>
                          <a:cs typeface="Arial" charset="0"/>
                        </a:rPr>
                        <a:t>38834,4</a:t>
                      </a: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265113" marR="0" lvl="0" indent="0" algn="l" defTabSz="914400" rtl="0" eaLnBrk="1" fontAlgn="base" latinLnBrk="0" hangingPunct="1">
                        <a:lnSpc>
                          <a:spcPct val="100000"/>
                        </a:lnSpc>
                        <a:spcBef>
                          <a:spcPct val="0"/>
                        </a:spcBef>
                        <a:spcAft>
                          <a:spcPct val="0"/>
                        </a:spcAft>
                        <a:buClrTx/>
                        <a:buSzTx/>
                        <a:buFontTx/>
                        <a:buNone/>
                        <a:tabLst/>
                      </a:pPr>
                      <a:r>
                        <a:rPr kumimoji="0" lang="ru-RU" sz="1600" b="0" i="0" u="none" strike="noStrike" cap="none" normalizeH="0" baseline="0" dirty="0" smtClean="0">
                          <a:ln>
                            <a:noFill/>
                          </a:ln>
                          <a:solidFill>
                            <a:schemeClr val="tx1"/>
                          </a:solidFill>
                          <a:effectLst/>
                          <a:latin typeface="Arial" charset="0"/>
                          <a:cs typeface="Arial" charset="0"/>
                        </a:rPr>
                        <a:t>16567,8</a:t>
                      </a: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147638" marR="0" lvl="0" indent="0" algn="l" defTabSz="914400" rtl="0" eaLnBrk="1" fontAlgn="base" latinLnBrk="0" hangingPunct="1">
                        <a:lnSpc>
                          <a:spcPct val="100000"/>
                        </a:lnSpc>
                        <a:spcBef>
                          <a:spcPct val="0"/>
                        </a:spcBef>
                        <a:spcAft>
                          <a:spcPct val="0"/>
                        </a:spcAft>
                        <a:buClrTx/>
                        <a:buSzTx/>
                        <a:buFontTx/>
                        <a:buNone/>
                        <a:tabLst/>
                      </a:pPr>
                      <a:r>
                        <a:rPr kumimoji="0" lang="ru-RU" sz="1600" b="0" i="0" u="none" strike="noStrike" cap="none" normalizeH="0" baseline="0" dirty="0" smtClean="0">
                          <a:ln>
                            <a:noFill/>
                          </a:ln>
                          <a:solidFill>
                            <a:schemeClr val="tx1"/>
                          </a:solidFill>
                          <a:effectLst/>
                          <a:latin typeface="Arial" charset="0"/>
                          <a:cs typeface="Arial" charset="0"/>
                        </a:rPr>
                        <a:t>174,4</a:t>
                      </a: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581025">
                <a:tc>
                  <a:txBody>
                    <a:bodyPr/>
                    <a:lstStyle/>
                    <a:p>
                      <a:pPr marL="65088" marR="0" lvl="0" indent="0" algn="l"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dirty="0" smtClean="0">
                          <a:ln>
                            <a:noFill/>
                          </a:ln>
                          <a:solidFill>
                            <a:schemeClr val="tx1"/>
                          </a:solidFill>
                          <a:effectLst/>
                          <a:latin typeface="Calibri" pitchFamily="34" charset="0"/>
                          <a:cs typeface="Arial" charset="0"/>
                        </a:rPr>
                        <a:t>Выплата единовременного пособия при всех формах устройства детей, лишенных родительского попечения, в семью</a:t>
                      </a: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190500" marR="0" lvl="0" indent="0" algn="ctr"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dirty="0" smtClean="0">
                          <a:ln>
                            <a:noFill/>
                          </a:ln>
                          <a:solidFill>
                            <a:schemeClr val="tx1"/>
                          </a:solidFill>
                          <a:effectLst/>
                          <a:latin typeface="Arial" charset="0"/>
                          <a:cs typeface="Arial" charset="0"/>
                        </a:rPr>
                        <a:t>518,6</a:t>
                      </a: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190500" marR="0" lvl="0" indent="0" algn="ctr"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dirty="0" smtClean="0">
                          <a:ln>
                            <a:noFill/>
                          </a:ln>
                          <a:solidFill>
                            <a:schemeClr val="tx1"/>
                          </a:solidFill>
                          <a:effectLst/>
                          <a:latin typeface="Arial" charset="0"/>
                          <a:cs typeface="Arial" charset="0"/>
                        </a:rPr>
                        <a:t>617,0</a:t>
                      </a: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292100" marR="0" lvl="0" indent="0" algn="ctr"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dirty="0" smtClean="0">
                          <a:ln>
                            <a:noFill/>
                          </a:ln>
                          <a:solidFill>
                            <a:schemeClr val="tx1"/>
                          </a:solidFill>
                          <a:effectLst/>
                          <a:latin typeface="Arial" charset="0"/>
                          <a:cs typeface="Arial" charset="0"/>
                        </a:rPr>
                        <a:t>98,4</a:t>
                      </a: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174625" marR="0" lvl="0" indent="0" algn="ctr"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dirty="0" smtClean="0">
                          <a:ln>
                            <a:noFill/>
                          </a:ln>
                          <a:solidFill>
                            <a:schemeClr val="tx1"/>
                          </a:solidFill>
                          <a:effectLst/>
                          <a:latin typeface="Arial" charset="0"/>
                          <a:cs typeface="Arial" charset="0"/>
                        </a:rPr>
                        <a:t>119,0</a:t>
                      </a: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427038">
                <a:tc>
                  <a:txBody>
                    <a:bodyPr/>
                    <a:lstStyle/>
                    <a:p>
                      <a:pPr marL="65088" marR="0" lvl="0" indent="0" algn="l"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dirty="0" smtClean="0">
                          <a:ln>
                            <a:noFill/>
                          </a:ln>
                          <a:solidFill>
                            <a:schemeClr val="tx1"/>
                          </a:solidFill>
                          <a:effectLst/>
                          <a:latin typeface="Calibri" pitchFamily="34" charset="0"/>
                          <a:cs typeface="Arial" charset="0"/>
                        </a:rPr>
                        <a:t>Компенсация выплачиваемая родителям(законным представителям) в целях материальной поддержки воспитания и обучения детей</a:t>
                      </a: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257175" marR="0" lvl="0" indent="0" algn="ctr"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dirty="0" smtClean="0">
                          <a:ln>
                            <a:noFill/>
                          </a:ln>
                          <a:solidFill>
                            <a:schemeClr val="tx1"/>
                          </a:solidFill>
                          <a:effectLst/>
                          <a:latin typeface="Arial" charset="0"/>
                          <a:cs typeface="Arial" charset="0"/>
                        </a:rPr>
                        <a:t>1141,0</a:t>
                      </a: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257175" marR="0" lvl="0" indent="0" algn="ctr"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dirty="0" smtClean="0">
                          <a:ln>
                            <a:noFill/>
                          </a:ln>
                          <a:solidFill>
                            <a:schemeClr val="tx1"/>
                          </a:solidFill>
                          <a:effectLst/>
                          <a:latin typeface="Arial" charset="0"/>
                          <a:cs typeface="Arial" charset="0"/>
                        </a:rPr>
                        <a:t>1329,0</a:t>
                      </a: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292100" marR="0" lvl="0" indent="0" algn="ctr"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dirty="0" smtClean="0">
                          <a:ln>
                            <a:noFill/>
                          </a:ln>
                          <a:solidFill>
                            <a:schemeClr val="tx1"/>
                          </a:solidFill>
                          <a:effectLst/>
                          <a:latin typeface="Arial" charset="0"/>
                          <a:cs typeface="Arial" charset="0"/>
                        </a:rPr>
                        <a:t>188,0</a:t>
                      </a: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dirty="0" smtClean="0">
                          <a:ln>
                            <a:noFill/>
                          </a:ln>
                          <a:solidFill>
                            <a:schemeClr val="tx1"/>
                          </a:solidFill>
                          <a:effectLst/>
                          <a:latin typeface="Arial" charset="0"/>
                          <a:cs typeface="Arial" charset="0"/>
                        </a:rPr>
                        <a:t>116,5</a:t>
                      </a: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41313">
                <a:tc>
                  <a:txBody>
                    <a:bodyPr/>
                    <a:lstStyle/>
                    <a:p>
                      <a:pPr marL="65088" marR="0" lvl="0" indent="0" algn="l" defTabSz="914400" rtl="0" eaLnBrk="1" fontAlgn="base" latinLnBrk="0" hangingPunct="1">
                        <a:lnSpc>
                          <a:spcPct val="100000"/>
                        </a:lnSpc>
                        <a:spcBef>
                          <a:spcPct val="0"/>
                        </a:spcBef>
                        <a:spcAft>
                          <a:spcPct val="0"/>
                        </a:spcAft>
                        <a:buClrTx/>
                        <a:buSzTx/>
                        <a:buFontTx/>
                        <a:buNone/>
                        <a:tabLst/>
                      </a:pPr>
                      <a:r>
                        <a:rPr kumimoji="0" lang="ru-RU" sz="1300" b="0" i="0" u="none" strike="noStrike" cap="none" normalizeH="0" baseline="0" smtClean="0">
                          <a:ln>
                            <a:noFill/>
                          </a:ln>
                          <a:solidFill>
                            <a:schemeClr val="tx1"/>
                          </a:solidFill>
                          <a:effectLst/>
                          <a:latin typeface="Calibri" pitchFamily="34" charset="0"/>
                          <a:cs typeface="Arial" charset="0"/>
                        </a:rPr>
                        <a:t>Обеспечение выплат патронатной  семье на содержание подопечных детей</a:t>
                      </a: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257175" marR="0" lvl="0" indent="0" algn="ctr" defTabSz="914400" rtl="0" eaLnBrk="1" fontAlgn="base" latinLnBrk="0" hangingPunct="1">
                        <a:lnSpc>
                          <a:spcPct val="100000"/>
                        </a:lnSpc>
                        <a:spcBef>
                          <a:spcPct val="0"/>
                        </a:spcBef>
                        <a:spcAft>
                          <a:spcPct val="0"/>
                        </a:spcAft>
                        <a:buClrTx/>
                        <a:buSzTx/>
                        <a:buFontTx/>
                        <a:buNone/>
                        <a:tabLst/>
                      </a:pPr>
                      <a:endParaRPr kumimoji="0" lang="ru-RU" sz="1400" b="0" i="0" u="none" strike="noStrike" cap="none" normalizeH="0" baseline="0" dirty="0" smtClean="0">
                        <a:ln>
                          <a:noFill/>
                        </a:ln>
                        <a:solidFill>
                          <a:schemeClr val="tx1"/>
                        </a:solidFill>
                        <a:effectLst/>
                        <a:latin typeface="Calibri" pitchFamily="34" charset="0"/>
                        <a:cs typeface="Arial" charset="0"/>
                      </a:endParaRP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257175" marR="0" lvl="0" indent="0" algn="ctr" defTabSz="914400" rtl="0" eaLnBrk="1" fontAlgn="base" latinLnBrk="0" hangingPunct="1">
                        <a:lnSpc>
                          <a:spcPct val="100000"/>
                        </a:lnSpc>
                        <a:spcBef>
                          <a:spcPct val="0"/>
                        </a:spcBef>
                        <a:spcAft>
                          <a:spcPct val="0"/>
                        </a:spcAft>
                        <a:buClrTx/>
                        <a:buSzTx/>
                        <a:buFontTx/>
                        <a:buNone/>
                        <a:tabLst/>
                      </a:pPr>
                      <a:endParaRPr kumimoji="0" lang="ru-RU" sz="1400" b="0" i="0" u="none" strike="noStrike" cap="none" normalizeH="0" baseline="0" dirty="0" smtClean="0">
                        <a:ln>
                          <a:noFill/>
                        </a:ln>
                        <a:solidFill>
                          <a:schemeClr val="tx1"/>
                        </a:solidFill>
                        <a:effectLst/>
                        <a:latin typeface="Calibri" pitchFamily="34" charset="0"/>
                        <a:cs typeface="Arial" charset="0"/>
                      </a:endParaRP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1588" marR="0" lvl="0" indent="0" algn="ctr" defTabSz="914400" rtl="0" eaLnBrk="1" fontAlgn="base" latinLnBrk="0" hangingPunct="1">
                        <a:lnSpc>
                          <a:spcPct val="100000"/>
                        </a:lnSpc>
                        <a:spcBef>
                          <a:spcPct val="0"/>
                        </a:spcBef>
                        <a:spcAft>
                          <a:spcPct val="0"/>
                        </a:spcAft>
                        <a:buClrTx/>
                        <a:buSzTx/>
                        <a:buFontTx/>
                        <a:buNone/>
                        <a:tabLst/>
                      </a:pPr>
                      <a:endParaRPr kumimoji="0" lang="ru-RU" sz="1400" b="0" i="0" u="none" strike="noStrike" cap="none" normalizeH="0" baseline="0" dirty="0" smtClean="0">
                        <a:ln>
                          <a:noFill/>
                        </a:ln>
                        <a:solidFill>
                          <a:schemeClr val="tx1"/>
                        </a:solidFill>
                        <a:effectLst/>
                        <a:latin typeface="Calibri" pitchFamily="34" charset="0"/>
                        <a:cs typeface="Arial" charset="0"/>
                      </a:endParaRP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174625" marR="0" lvl="0" indent="0" algn="ctr" defTabSz="914400" rtl="0" eaLnBrk="1" fontAlgn="base" latinLnBrk="0" hangingPunct="1">
                        <a:lnSpc>
                          <a:spcPct val="100000"/>
                        </a:lnSpc>
                        <a:spcBef>
                          <a:spcPct val="0"/>
                        </a:spcBef>
                        <a:spcAft>
                          <a:spcPct val="0"/>
                        </a:spcAft>
                        <a:buClrTx/>
                        <a:buSzTx/>
                        <a:buFontTx/>
                        <a:buNone/>
                        <a:tabLst/>
                      </a:pPr>
                      <a:endParaRPr kumimoji="0" lang="ru-RU" sz="1400" b="0" i="0" u="none" strike="noStrike" cap="none" normalizeH="0" baseline="0" dirty="0" smtClean="0">
                        <a:ln>
                          <a:noFill/>
                        </a:ln>
                        <a:solidFill>
                          <a:schemeClr val="tx1"/>
                        </a:solidFill>
                        <a:effectLst/>
                        <a:latin typeface="Calibri" pitchFamily="34" charset="0"/>
                        <a:cs typeface="Arial" charset="0"/>
                      </a:endParaRP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06375">
                <a:tc>
                  <a:txBody>
                    <a:bodyPr/>
                    <a:lstStyle/>
                    <a:p>
                      <a:pPr marL="65088" marR="0" lvl="0" indent="0" algn="l"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smtClean="0">
                          <a:ln>
                            <a:noFill/>
                          </a:ln>
                          <a:solidFill>
                            <a:schemeClr val="tx1"/>
                          </a:solidFill>
                          <a:effectLst/>
                          <a:latin typeface="Calibri" pitchFamily="34" charset="0"/>
                          <a:cs typeface="Arial" charset="0"/>
                        </a:rPr>
                        <a:t>Обеспечение выплаты вознаграждения патронатному воспитателю</a:t>
                      </a: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257175" marR="0" lvl="0" indent="0" algn="ctr" defTabSz="914400" rtl="0" eaLnBrk="1" fontAlgn="base" latinLnBrk="0" hangingPunct="1">
                        <a:lnSpc>
                          <a:spcPct val="100000"/>
                        </a:lnSpc>
                        <a:spcBef>
                          <a:spcPct val="0"/>
                        </a:spcBef>
                        <a:spcAft>
                          <a:spcPct val="0"/>
                        </a:spcAft>
                        <a:buClrTx/>
                        <a:buSzTx/>
                        <a:buFontTx/>
                        <a:buNone/>
                        <a:tabLst/>
                      </a:pPr>
                      <a:endParaRPr kumimoji="0" lang="ru-RU" sz="1400" b="0" i="0" u="none" strike="noStrike" cap="none" normalizeH="0" baseline="0" dirty="0" smtClean="0">
                        <a:ln>
                          <a:noFill/>
                        </a:ln>
                        <a:solidFill>
                          <a:schemeClr val="tx1"/>
                        </a:solidFill>
                        <a:effectLst/>
                        <a:latin typeface="Calibri" pitchFamily="34" charset="0"/>
                        <a:cs typeface="Arial" charset="0"/>
                      </a:endParaRP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257175" marR="0" lvl="0" indent="0" algn="ctr" defTabSz="914400" rtl="0" eaLnBrk="1" fontAlgn="base" latinLnBrk="0" hangingPunct="1">
                        <a:lnSpc>
                          <a:spcPct val="100000"/>
                        </a:lnSpc>
                        <a:spcBef>
                          <a:spcPct val="0"/>
                        </a:spcBef>
                        <a:spcAft>
                          <a:spcPct val="0"/>
                        </a:spcAft>
                        <a:buClrTx/>
                        <a:buSzTx/>
                        <a:buFontTx/>
                        <a:buNone/>
                        <a:tabLst/>
                      </a:pPr>
                      <a:endParaRPr kumimoji="0" lang="ru-RU" sz="1400" b="0" i="0" u="none" strike="noStrike" cap="none" normalizeH="0" baseline="0" dirty="0" smtClean="0">
                        <a:ln>
                          <a:noFill/>
                        </a:ln>
                        <a:solidFill>
                          <a:schemeClr val="tx1"/>
                        </a:solidFill>
                        <a:effectLst/>
                        <a:latin typeface="Calibri" pitchFamily="34" charset="0"/>
                        <a:cs typeface="Arial" charset="0"/>
                      </a:endParaRP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1588" marR="0" lvl="0" indent="0" algn="ctr" defTabSz="914400" rtl="0" eaLnBrk="1" fontAlgn="base" latinLnBrk="0" hangingPunct="1">
                        <a:lnSpc>
                          <a:spcPct val="100000"/>
                        </a:lnSpc>
                        <a:spcBef>
                          <a:spcPct val="0"/>
                        </a:spcBef>
                        <a:spcAft>
                          <a:spcPct val="0"/>
                        </a:spcAft>
                        <a:buClrTx/>
                        <a:buSzTx/>
                        <a:buFontTx/>
                        <a:buNone/>
                        <a:tabLst/>
                      </a:pPr>
                      <a:endParaRPr kumimoji="0" lang="ru-RU" sz="1400" b="0" i="0" u="none" strike="noStrike" cap="none" normalizeH="0" baseline="0" dirty="0" smtClean="0">
                        <a:ln>
                          <a:noFill/>
                        </a:ln>
                        <a:solidFill>
                          <a:schemeClr val="tx1"/>
                        </a:solidFill>
                        <a:effectLst/>
                        <a:latin typeface="Calibri" pitchFamily="34" charset="0"/>
                        <a:cs typeface="Arial" charset="0"/>
                      </a:endParaRP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174625" marR="0" lvl="0" indent="0" algn="ctr" defTabSz="914400" rtl="0" eaLnBrk="1" fontAlgn="base" latinLnBrk="0" hangingPunct="1">
                        <a:lnSpc>
                          <a:spcPct val="100000"/>
                        </a:lnSpc>
                        <a:spcBef>
                          <a:spcPct val="0"/>
                        </a:spcBef>
                        <a:spcAft>
                          <a:spcPct val="0"/>
                        </a:spcAft>
                        <a:buClrTx/>
                        <a:buSzTx/>
                        <a:buFontTx/>
                        <a:buNone/>
                        <a:tabLst/>
                      </a:pPr>
                      <a:endParaRPr kumimoji="0" lang="ru-RU" sz="1400" b="0" i="0" u="none" strike="noStrike" cap="none" normalizeH="0" baseline="0" dirty="0" smtClean="0">
                        <a:ln>
                          <a:noFill/>
                        </a:ln>
                        <a:solidFill>
                          <a:schemeClr val="tx1"/>
                        </a:solidFill>
                        <a:effectLst/>
                        <a:latin typeface="Calibri" pitchFamily="34" charset="0"/>
                        <a:cs typeface="Arial" charset="0"/>
                      </a:endParaRP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47650">
                <a:tc>
                  <a:txBody>
                    <a:bodyPr/>
                    <a:lstStyle/>
                    <a:p>
                      <a:pPr marL="65088" marR="0" lvl="0" indent="0" algn="l"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smtClean="0">
                          <a:ln>
                            <a:noFill/>
                          </a:ln>
                          <a:solidFill>
                            <a:schemeClr val="tx1"/>
                          </a:solidFill>
                          <a:effectLst/>
                          <a:latin typeface="Calibri" pitchFamily="34" charset="0"/>
                          <a:cs typeface="Arial" charset="0"/>
                        </a:rPr>
                        <a:t>Выплаты приемной семье на содержание подопечных детей</a:t>
                      </a: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257175" marR="0" lvl="0" indent="0" algn="ctr"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dirty="0" smtClean="0">
                          <a:ln>
                            <a:noFill/>
                          </a:ln>
                          <a:solidFill>
                            <a:schemeClr val="tx1"/>
                          </a:solidFill>
                          <a:effectLst/>
                          <a:latin typeface="Arial" charset="0"/>
                          <a:cs typeface="Arial" charset="0"/>
                        </a:rPr>
                        <a:t>3373,0</a:t>
                      </a: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257175" marR="0" lvl="0" indent="0" algn="ctr"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dirty="0" smtClean="0">
                          <a:ln>
                            <a:noFill/>
                          </a:ln>
                          <a:solidFill>
                            <a:schemeClr val="tx1"/>
                          </a:solidFill>
                          <a:effectLst/>
                          <a:latin typeface="Arial" charset="0"/>
                          <a:cs typeface="Arial" charset="0"/>
                        </a:rPr>
                        <a:t>2945,0</a:t>
                      </a: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1588" marR="0" lvl="0" indent="0" algn="ctr"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dirty="0" smtClean="0">
                          <a:ln>
                            <a:noFill/>
                          </a:ln>
                          <a:solidFill>
                            <a:schemeClr val="tx1"/>
                          </a:solidFill>
                          <a:effectLst/>
                          <a:latin typeface="Arial" charset="0"/>
                          <a:cs typeface="Arial" charset="0"/>
                        </a:rPr>
                        <a:t>-428,0</a:t>
                      </a: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174625" marR="0" lvl="0" indent="0" algn="ctr"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dirty="0" smtClean="0">
                          <a:ln>
                            <a:noFill/>
                          </a:ln>
                          <a:solidFill>
                            <a:schemeClr val="tx1"/>
                          </a:solidFill>
                          <a:effectLst/>
                          <a:latin typeface="Arial" charset="0"/>
                          <a:cs typeface="Arial" charset="0"/>
                        </a:rPr>
                        <a:t>87,3</a:t>
                      </a: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84175">
                <a:tc>
                  <a:txBody>
                    <a:bodyPr/>
                    <a:lstStyle/>
                    <a:p>
                      <a:pPr marL="65088" marR="0" lvl="0" indent="0" algn="l" defTabSz="914400" rtl="0" eaLnBrk="1" fontAlgn="base" latinLnBrk="0" hangingPunct="1">
                        <a:lnSpc>
                          <a:spcPct val="100000"/>
                        </a:lnSpc>
                        <a:spcBef>
                          <a:spcPct val="0"/>
                        </a:spcBef>
                        <a:spcAft>
                          <a:spcPct val="0"/>
                        </a:spcAft>
                        <a:buClrTx/>
                        <a:buSzTx/>
                        <a:buFontTx/>
                        <a:buNone/>
                        <a:tabLst/>
                      </a:pPr>
                      <a:r>
                        <a:rPr kumimoji="0" lang="ru-RU" sz="1300" b="0" i="0" u="none" strike="noStrike" cap="none" normalizeH="0" baseline="0" smtClean="0">
                          <a:ln>
                            <a:noFill/>
                          </a:ln>
                          <a:solidFill>
                            <a:schemeClr val="tx1"/>
                          </a:solidFill>
                          <a:effectLst/>
                          <a:latin typeface="Calibri" pitchFamily="34" charset="0"/>
                          <a:cs typeface="Arial" charset="0"/>
                        </a:rPr>
                        <a:t>Обеспечение выплат вознаграждения, причитающегося  приемному родителю</a:t>
                      </a: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190500" marR="0" lvl="0" indent="0" algn="ctr"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dirty="0" smtClean="0">
                          <a:ln>
                            <a:noFill/>
                          </a:ln>
                          <a:solidFill>
                            <a:schemeClr val="tx1"/>
                          </a:solidFill>
                          <a:effectLst/>
                          <a:latin typeface="Arial" charset="0"/>
                          <a:cs typeface="Arial" charset="0"/>
                        </a:rPr>
                        <a:t>3614,0</a:t>
                      </a: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190500" marR="0" lvl="0" indent="0" algn="ctr"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dirty="0" smtClean="0">
                          <a:ln>
                            <a:noFill/>
                          </a:ln>
                          <a:solidFill>
                            <a:schemeClr val="tx1"/>
                          </a:solidFill>
                          <a:effectLst/>
                          <a:latin typeface="Arial" charset="0"/>
                          <a:cs typeface="Arial" charset="0"/>
                        </a:rPr>
                        <a:t>3159,0</a:t>
                      </a: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292100" marR="0" lvl="0" indent="0" algn="ctr"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dirty="0" smtClean="0">
                          <a:ln>
                            <a:noFill/>
                          </a:ln>
                          <a:solidFill>
                            <a:schemeClr val="tx1"/>
                          </a:solidFill>
                          <a:effectLst/>
                          <a:latin typeface="Arial" charset="0"/>
                          <a:cs typeface="Arial" charset="0"/>
                        </a:rPr>
                        <a:t>-455,0</a:t>
                      </a: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174625" marR="0" lvl="0" indent="0" algn="ctr"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dirty="0" smtClean="0">
                          <a:ln>
                            <a:noFill/>
                          </a:ln>
                          <a:solidFill>
                            <a:schemeClr val="tx1"/>
                          </a:solidFill>
                          <a:effectLst/>
                          <a:latin typeface="Arial" charset="0"/>
                          <a:cs typeface="Arial" charset="0"/>
                        </a:rPr>
                        <a:t>87,4</a:t>
                      </a: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55588">
                <a:tc>
                  <a:txBody>
                    <a:bodyPr/>
                    <a:lstStyle/>
                    <a:p>
                      <a:pPr marL="65088" marR="0" lvl="0" indent="0" algn="l" defTabSz="914400" rtl="0" eaLnBrk="1" fontAlgn="base" latinLnBrk="0" hangingPunct="1">
                        <a:lnSpc>
                          <a:spcPct val="100000"/>
                        </a:lnSpc>
                        <a:spcBef>
                          <a:spcPct val="0"/>
                        </a:spcBef>
                        <a:spcAft>
                          <a:spcPct val="0"/>
                        </a:spcAft>
                        <a:buClrTx/>
                        <a:buSzTx/>
                        <a:buFontTx/>
                        <a:buNone/>
                        <a:tabLst>
                          <a:tab pos="2197100" algn="l"/>
                        </a:tabLst>
                      </a:pPr>
                      <a:r>
                        <a:rPr kumimoji="0" lang="ru-RU" sz="1400" b="0" i="0" u="none" strike="noStrike" cap="none" normalizeH="0" baseline="0" smtClean="0">
                          <a:ln>
                            <a:noFill/>
                          </a:ln>
                          <a:solidFill>
                            <a:schemeClr val="tx1"/>
                          </a:solidFill>
                          <a:effectLst/>
                          <a:latin typeface="Calibri" pitchFamily="34" charset="0"/>
                          <a:cs typeface="Arial" charset="0"/>
                        </a:rPr>
                        <a:t>Выплаты семьям опекунов на содержание подопечных детей</a:t>
                      </a: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257175" marR="0" lvl="0" indent="0" algn="ctr"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dirty="0" smtClean="0">
                          <a:ln>
                            <a:noFill/>
                          </a:ln>
                          <a:solidFill>
                            <a:schemeClr val="tx1"/>
                          </a:solidFill>
                          <a:effectLst/>
                          <a:latin typeface="Arial" charset="0"/>
                          <a:cs typeface="Arial" charset="0"/>
                        </a:rPr>
                        <a:t>7120,0</a:t>
                      </a: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257175" marR="0" lvl="0" indent="0" algn="ctr"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dirty="0" smtClean="0">
                          <a:ln>
                            <a:noFill/>
                          </a:ln>
                          <a:solidFill>
                            <a:schemeClr val="tx1"/>
                          </a:solidFill>
                          <a:effectLst/>
                          <a:latin typeface="Arial" charset="0"/>
                          <a:cs typeface="Arial" charset="0"/>
                        </a:rPr>
                        <a:t>8883,0</a:t>
                      </a: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1588" marR="0" lvl="0" indent="0" algn="ctr"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dirty="0" smtClean="0">
                          <a:ln>
                            <a:noFill/>
                          </a:ln>
                          <a:solidFill>
                            <a:schemeClr val="tx1"/>
                          </a:solidFill>
                          <a:effectLst/>
                          <a:latin typeface="Arial" charset="0"/>
                          <a:cs typeface="Arial" charset="0"/>
                        </a:rPr>
                        <a:t>1763,0</a:t>
                      </a: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174625" marR="0" lvl="0" indent="0" algn="ctr"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dirty="0" smtClean="0">
                          <a:ln>
                            <a:noFill/>
                          </a:ln>
                          <a:solidFill>
                            <a:schemeClr val="tx1"/>
                          </a:solidFill>
                          <a:effectLst/>
                          <a:latin typeface="Arial" charset="0"/>
                          <a:cs typeface="Arial" charset="0"/>
                        </a:rPr>
                        <a:t>124,8</a:t>
                      </a: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412750">
                <a:tc>
                  <a:txBody>
                    <a:bodyPr/>
                    <a:lstStyle/>
                    <a:p>
                      <a:pPr marL="65088" marR="0" lvl="0" indent="0" algn="l"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dirty="0" smtClean="0">
                          <a:ln>
                            <a:noFill/>
                          </a:ln>
                          <a:solidFill>
                            <a:schemeClr val="tx1"/>
                          </a:solidFill>
                          <a:effectLst/>
                          <a:latin typeface="Calibri" pitchFamily="34" charset="0"/>
                          <a:cs typeface="Arial" charset="0"/>
                        </a:rPr>
                        <a:t>Выплаты единовременного пособия при передаче ребенка на воспитание в семью</a:t>
                      </a: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257175" marR="0" lvl="0" indent="0" algn="ctr" defTabSz="914400" rtl="0" eaLnBrk="1" fontAlgn="base" latinLnBrk="0" hangingPunct="1">
                        <a:lnSpc>
                          <a:spcPct val="100000"/>
                        </a:lnSpc>
                        <a:spcBef>
                          <a:spcPct val="0"/>
                        </a:spcBef>
                        <a:spcAft>
                          <a:spcPct val="0"/>
                        </a:spcAft>
                        <a:buClrTx/>
                        <a:buSzTx/>
                        <a:buFontTx/>
                        <a:buNone/>
                        <a:tabLst/>
                      </a:pPr>
                      <a:endParaRPr kumimoji="0" lang="ru-RU" sz="1400" b="0" i="0" u="none" strike="noStrike" cap="none" normalizeH="0" baseline="0" dirty="0" smtClean="0">
                        <a:ln>
                          <a:noFill/>
                        </a:ln>
                        <a:solidFill>
                          <a:schemeClr val="tx1"/>
                        </a:solidFill>
                        <a:effectLst/>
                        <a:latin typeface="Arial" charset="0"/>
                        <a:cs typeface="Arial" charset="0"/>
                      </a:endParaRP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257175" marR="0" lvl="0" indent="0" algn="ctr" defTabSz="914400" rtl="0" eaLnBrk="1" fontAlgn="base" latinLnBrk="0" hangingPunct="1">
                        <a:lnSpc>
                          <a:spcPct val="100000"/>
                        </a:lnSpc>
                        <a:spcBef>
                          <a:spcPct val="0"/>
                        </a:spcBef>
                        <a:spcAft>
                          <a:spcPct val="0"/>
                        </a:spcAft>
                        <a:buClrTx/>
                        <a:buSzTx/>
                        <a:buFontTx/>
                        <a:buNone/>
                        <a:tabLst/>
                      </a:pPr>
                      <a:endParaRPr kumimoji="0" lang="ru-RU" sz="1400" b="0" i="0" u="none" strike="noStrike" cap="none" normalizeH="0" baseline="0" dirty="0" smtClean="0">
                        <a:ln>
                          <a:noFill/>
                        </a:ln>
                        <a:solidFill>
                          <a:schemeClr val="tx1"/>
                        </a:solidFill>
                        <a:effectLst/>
                        <a:latin typeface="Arial" charset="0"/>
                        <a:cs typeface="Arial" charset="0"/>
                      </a:endParaRP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ru-RU" sz="1400" b="0" i="0" u="none" strike="noStrike" cap="none" normalizeH="0" baseline="0" dirty="0" smtClean="0">
                        <a:ln>
                          <a:noFill/>
                        </a:ln>
                        <a:solidFill>
                          <a:schemeClr val="tx1"/>
                        </a:solidFill>
                        <a:effectLst/>
                        <a:latin typeface="Arial" charset="0"/>
                        <a:cs typeface="Arial" charset="0"/>
                      </a:endParaRP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174625" marR="0" lvl="0" indent="0" algn="ctr" defTabSz="914400" rtl="0" eaLnBrk="1" fontAlgn="base" latinLnBrk="0" hangingPunct="1">
                        <a:lnSpc>
                          <a:spcPct val="100000"/>
                        </a:lnSpc>
                        <a:spcBef>
                          <a:spcPct val="0"/>
                        </a:spcBef>
                        <a:spcAft>
                          <a:spcPct val="0"/>
                        </a:spcAft>
                        <a:buClrTx/>
                        <a:buSzTx/>
                        <a:buFontTx/>
                        <a:buNone/>
                        <a:tabLst/>
                      </a:pPr>
                      <a:endParaRPr kumimoji="0" lang="ru-RU" sz="1400" b="0" i="0" u="none" strike="noStrike" cap="none" normalizeH="0" baseline="0" dirty="0" smtClean="0">
                        <a:ln>
                          <a:noFill/>
                        </a:ln>
                        <a:solidFill>
                          <a:schemeClr val="tx1"/>
                        </a:solidFill>
                        <a:effectLst/>
                        <a:latin typeface="Arial" charset="0"/>
                        <a:cs typeface="Arial" charset="0"/>
                      </a:endParaRP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423863">
                <a:tc>
                  <a:txBody>
                    <a:bodyPr/>
                    <a:lstStyle/>
                    <a:p>
                      <a:pPr marL="65088" marR="0" lvl="0" indent="0" algn="l"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dirty="0" smtClean="0">
                          <a:ln>
                            <a:noFill/>
                          </a:ln>
                          <a:solidFill>
                            <a:schemeClr val="tx1"/>
                          </a:solidFill>
                          <a:effectLst/>
                          <a:latin typeface="Calibri" pitchFamily="34" charset="0"/>
                          <a:cs typeface="Arial" charset="0"/>
                        </a:rPr>
                        <a:t>Единовременные выплаты при устройстве в семью ребенка-инвалида или ребенка, достигшего возраста 10 лет</a:t>
                      </a: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01625" marR="0" lvl="0" indent="0" algn="ctr" defTabSz="914400" rtl="0" eaLnBrk="1" fontAlgn="base" latinLnBrk="0" hangingPunct="1">
                        <a:lnSpc>
                          <a:spcPct val="100000"/>
                        </a:lnSpc>
                        <a:spcBef>
                          <a:spcPct val="0"/>
                        </a:spcBef>
                        <a:spcAft>
                          <a:spcPct val="0"/>
                        </a:spcAft>
                        <a:buClrTx/>
                        <a:buSzTx/>
                        <a:buFontTx/>
                        <a:buNone/>
                        <a:tabLst/>
                      </a:pPr>
                      <a:endParaRPr kumimoji="0" lang="ru-RU" sz="1400" b="0" i="0" u="none" strike="noStrike" cap="none" normalizeH="0" baseline="0" dirty="0" smtClean="0">
                        <a:ln>
                          <a:noFill/>
                        </a:ln>
                        <a:solidFill>
                          <a:schemeClr val="tx1"/>
                        </a:solidFill>
                        <a:effectLst/>
                        <a:latin typeface="Arial" charset="0"/>
                        <a:cs typeface="Arial" charset="0"/>
                      </a:endParaRP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01625" marR="0" lvl="0" indent="0" algn="ctr" defTabSz="914400" rtl="0" eaLnBrk="1" fontAlgn="base" latinLnBrk="0" hangingPunct="1">
                        <a:lnSpc>
                          <a:spcPct val="100000"/>
                        </a:lnSpc>
                        <a:spcBef>
                          <a:spcPct val="0"/>
                        </a:spcBef>
                        <a:spcAft>
                          <a:spcPct val="0"/>
                        </a:spcAft>
                        <a:buClrTx/>
                        <a:buSzTx/>
                        <a:buFontTx/>
                        <a:buNone/>
                        <a:tabLst/>
                      </a:pPr>
                      <a:endParaRPr kumimoji="0" lang="ru-RU" sz="1400" b="0" i="0" u="none" strike="noStrike" cap="none" normalizeH="0" baseline="0" dirty="0" smtClean="0">
                        <a:ln>
                          <a:noFill/>
                        </a:ln>
                        <a:solidFill>
                          <a:schemeClr val="tx1"/>
                        </a:solidFill>
                        <a:effectLst/>
                        <a:latin typeface="Arial" charset="0"/>
                        <a:cs typeface="Arial" charset="0"/>
                      </a:endParaRP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ru-RU" sz="1400" b="0" i="0" u="none" strike="noStrike" cap="none" normalizeH="0" baseline="0" dirty="0" smtClean="0">
                        <a:ln>
                          <a:noFill/>
                        </a:ln>
                        <a:solidFill>
                          <a:schemeClr val="tx1"/>
                        </a:solidFill>
                        <a:effectLst/>
                        <a:latin typeface="Arial" charset="0"/>
                        <a:cs typeface="Arial" charset="0"/>
                      </a:endParaRP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220663" marR="0" lvl="0" indent="0" algn="ctr" defTabSz="914400" rtl="0" eaLnBrk="1" fontAlgn="base" latinLnBrk="0" hangingPunct="1">
                        <a:lnSpc>
                          <a:spcPct val="100000"/>
                        </a:lnSpc>
                        <a:spcBef>
                          <a:spcPct val="0"/>
                        </a:spcBef>
                        <a:spcAft>
                          <a:spcPct val="0"/>
                        </a:spcAft>
                        <a:buClrTx/>
                        <a:buSzTx/>
                        <a:buFontTx/>
                        <a:buNone/>
                        <a:tabLst/>
                      </a:pPr>
                      <a:endParaRPr kumimoji="0" lang="ru-RU" sz="1400" b="0" i="0" u="none" strike="noStrike" cap="none" normalizeH="0" baseline="0" dirty="0" smtClean="0">
                        <a:ln>
                          <a:noFill/>
                        </a:ln>
                        <a:solidFill>
                          <a:schemeClr val="tx1"/>
                        </a:solidFill>
                        <a:effectLst/>
                        <a:latin typeface="Arial" charset="0"/>
                        <a:cs typeface="Arial" charset="0"/>
                      </a:endParaRP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02258">
                <a:tc>
                  <a:txBody>
                    <a:bodyPr/>
                    <a:lstStyle/>
                    <a:p>
                      <a:pPr marL="65088" marR="0" lvl="0" indent="0" algn="l"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dirty="0" smtClean="0">
                          <a:ln>
                            <a:noFill/>
                          </a:ln>
                          <a:solidFill>
                            <a:schemeClr val="tx1"/>
                          </a:solidFill>
                          <a:effectLst/>
                          <a:latin typeface="Calibri" pitchFamily="34" charset="0"/>
                          <a:cs typeface="Arial" charset="0"/>
                        </a:rPr>
                        <a:t>Социальная поддержка приемных семей</a:t>
                      </a: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01625" marR="0" lvl="0" indent="0" algn="ctr"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dirty="0" smtClean="0">
                          <a:ln>
                            <a:noFill/>
                          </a:ln>
                          <a:solidFill>
                            <a:schemeClr val="tx1"/>
                          </a:solidFill>
                          <a:effectLst/>
                          <a:latin typeface="Arial" charset="0"/>
                          <a:cs typeface="Arial" charset="0"/>
                        </a:rPr>
                        <a:t>300,0</a:t>
                      </a: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01625" marR="0" lvl="0" indent="0" algn="ctr"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dirty="0" smtClean="0">
                          <a:ln>
                            <a:noFill/>
                          </a:ln>
                          <a:solidFill>
                            <a:schemeClr val="tx1"/>
                          </a:solidFill>
                          <a:effectLst/>
                          <a:latin typeface="Arial" charset="0"/>
                          <a:cs typeface="Arial" charset="0"/>
                        </a:rPr>
                        <a:t>264,0</a:t>
                      </a: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dirty="0" smtClean="0">
                          <a:ln>
                            <a:noFill/>
                          </a:ln>
                          <a:solidFill>
                            <a:schemeClr val="tx1"/>
                          </a:solidFill>
                          <a:effectLst/>
                          <a:latin typeface="Arial" charset="0"/>
                          <a:cs typeface="Arial" charset="0"/>
                        </a:rPr>
                        <a:t>-36,0</a:t>
                      </a: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220663" marR="0" lvl="0" indent="0" algn="ctr"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dirty="0" smtClean="0">
                          <a:ln>
                            <a:noFill/>
                          </a:ln>
                          <a:solidFill>
                            <a:schemeClr val="tx1"/>
                          </a:solidFill>
                          <a:effectLst/>
                          <a:latin typeface="Arial" charset="0"/>
                          <a:cs typeface="Arial" charset="0"/>
                        </a:rPr>
                        <a:t>88,0</a:t>
                      </a: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412750">
                <a:tc>
                  <a:txBody>
                    <a:bodyPr/>
                    <a:lstStyle/>
                    <a:p>
                      <a:pPr marL="65088" marR="0" lvl="0" indent="0" algn="l"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smtClean="0">
                          <a:ln>
                            <a:noFill/>
                          </a:ln>
                          <a:solidFill>
                            <a:schemeClr val="tx1"/>
                          </a:solidFill>
                          <a:effectLst/>
                          <a:latin typeface="Calibri" pitchFamily="34" charset="0"/>
                          <a:cs typeface="Arial" charset="0"/>
                        </a:rPr>
                        <a:t>Обеспечение жильем молодых семей</a:t>
                      </a:r>
                    </a:p>
                    <a:p>
                      <a:pPr marL="65088" marR="0" lvl="0" indent="0" algn="l" defTabSz="914400" rtl="0" eaLnBrk="1" fontAlgn="base" latinLnBrk="0" hangingPunct="1">
                        <a:lnSpc>
                          <a:spcPct val="100000"/>
                        </a:lnSpc>
                        <a:spcBef>
                          <a:spcPct val="0"/>
                        </a:spcBef>
                        <a:spcAft>
                          <a:spcPct val="0"/>
                        </a:spcAft>
                        <a:buClrTx/>
                        <a:buSzTx/>
                        <a:buFontTx/>
                        <a:buNone/>
                        <a:tabLst/>
                      </a:pPr>
                      <a:endParaRPr kumimoji="0" lang="ru-RU" sz="1400" b="0" i="0" u="none" strike="noStrike" cap="none" normalizeH="0" baseline="0" smtClean="0">
                        <a:ln>
                          <a:noFill/>
                        </a:ln>
                        <a:solidFill>
                          <a:schemeClr val="tx1"/>
                        </a:solidFill>
                        <a:effectLst/>
                        <a:latin typeface="Calibri" pitchFamily="34" charset="0"/>
                        <a:cs typeface="Arial" charset="0"/>
                      </a:endParaRP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190500" marR="0" lvl="0" indent="0" algn="ctr"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dirty="0" smtClean="0">
                          <a:ln>
                            <a:noFill/>
                          </a:ln>
                          <a:solidFill>
                            <a:schemeClr val="tx1"/>
                          </a:solidFill>
                          <a:effectLst/>
                          <a:latin typeface="Arial" charset="0"/>
                          <a:cs typeface="Arial" charset="0"/>
                        </a:rPr>
                        <a:t>6000,0</a:t>
                      </a: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190500" marR="0" lvl="0" indent="0" algn="ctr"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dirty="0" smtClean="0">
                          <a:ln>
                            <a:noFill/>
                          </a:ln>
                          <a:solidFill>
                            <a:schemeClr val="tx1"/>
                          </a:solidFill>
                          <a:effectLst/>
                          <a:latin typeface="Arial" charset="0"/>
                          <a:cs typeface="Arial" charset="0"/>
                        </a:rPr>
                        <a:t>19655,4</a:t>
                      </a: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292100" marR="0" lvl="0" indent="0" algn="ctr"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dirty="0" smtClean="0">
                          <a:ln>
                            <a:noFill/>
                          </a:ln>
                          <a:solidFill>
                            <a:schemeClr val="tx1"/>
                          </a:solidFill>
                          <a:effectLst/>
                          <a:latin typeface="Arial" charset="0"/>
                          <a:cs typeface="Arial" charset="0"/>
                        </a:rPr>
                        <a:t>13655,4</a:t>
                      </a: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174625" marR="0" lvl="0" indent="0" algn="ctr"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dirty="0" smtClean="0">
                          <a:ln>
                            <a:noFill/>
                          </a:ln>
                          <a:solidFill>
                            <a:schemeClr val="tx1"/>
                          </a:solidFill>
                          <a:effectLst/>
                          <a:latin typeface="Arial" charset="0"/>
                          <a:cs typeface="Arial" charset="0"/>
                        </a:rPr>
                        <a:t>327,59</a:t>
                      </a: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827088">
                <a:tc>
                  <a:txBody>
                    <a:bodyPr/>
                    <a:lstStyle/>
                    <a:p>
                      <a:pPr marL="65088" marR="0" lvl="0" indent="0" algn="l"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dirty="0" smtClean="0">
                          <a:ln>
                            <a:noFill/>
                          </a:ln>
                          <a:solidFill>
                            <a:schemeClr val="tx1"/>
                          </a:solidFill>
                          <a:effectLst/>
                          <a:latin typeface="Calibri" pitchFamily="34" charset="0"/>
                          <a:cs typeface="Calibri" pitchFamily="34" charset="0"/>
                        </a:rPr>
                        <a:t>Улучшение жилищных условий граждан, молодых семей и молодых специалистов, проживающих и работающих в сельской местности</a:t>
                      </a:r>
                    </a:p>
                    <a:p>
                      <a:pPr marL="65088" marR="0" lvl="0" indent="0" algn="l" defTabSz="914400" rtl="0" eaLnBrk="1" fontAlgn="base" latinLnBrk="0" hangingPunct="1">
                        <a:lnSpc>
                          <a:spcPct val="100000"/>
                        </a:lnSpc>
                        <a:spcBef>
                          <a:spcPct val="0"/>
                        </a:spcBef>
                        <a:spcAft>
                          <a:spcPct val="0"/>
                        </a:spcAft>
                        <a:buClrTx/>
                        <a:buSzTx/>
                        <a:buFontTx/>
                        <a:buNone/>
                        <a:tabLst/>
                      </a:pPr>
                      <a:endParaRPr kumimoji="0" lang="ru-RU" sz="1400" b="0" i="0" u="none" strike="noStrike" cap="none" normalizeH="0" baseline="0" dirty="0" smtClean="0">
                        <a:ln>
                          <a:noFill/>
                        </a:ln>
                        <a:solidFill>
                          <a:schemeClr val="tx1"/>
                        </a:solidFill>
                        <a:effectLst/>
                        <a:latin typeface="Calibri" pitchFamily="34" charset="0"/>
                        <a:cs typeface="Calibri" pitchFamily="34" charset="0"/>
                      </a:endParaRP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257175" marR="0" lvl="0" indent="0" algn="ctr"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dirty="0" smtClean="0">
                          <a:ln>
                            <a:noFill/>
                          </a:ln>
                          <a:solidFill>
                            <a:schemeClr val="tx1"/>
                          </a:solidFill>
                          <a:effectLst/>
                          <a:latin typeface="Calibri" pitchFamily="34" charset="0"/>
                          <a:cs typeface="Calibri" pitchFamily="34" charset="0"/>
                        </a:rPr>
                        <a:t>200,0</a:t>
                      </a: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257175" marR="0" lvl="0" indent="0" algn="ctr"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dirty="0" smtClean="0">
                          <a:ln>
                            <a:noFill/>
                          </a:ln>
                          <a:solidFill>
                            <a:schemeClr val="tx1"/>
                          </a:solidFill>
                          <a:effectLst/>
                          <a:latin typeface="Calibri" pitchFamily="34" charset="0"/>
                          <a:cs typeface="Calibri" pitchFamily="34" charset="0"/>
                        </a:rPr>
                        <a:t>1982,0</a:t>
                      </a: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292100" marR="0" lvl="0" indent="0" algn="ctr"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dirty="0" smtClean="0">
                          <a:ln>
                            <a:noFill/>
                          </a:ln>
                          <a:solidFill>
                            <a:schemeClr val="tx1"/>
                          </a:solidFill>
                          <a:effectLst/>
                          <a:latin typeface="Calibri" pitchFamily="34" charset="0"/>
                          <a:cs typeface="Calibri" pitchFamily="34" charset="0"/>
                        </a:rPr>
                        <a:t>1782</a:t>
                      </a: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dirty="0" smtClean="0">
                          <a:ln>
                            <a:noFill/>
                          </a:ln>
                          <a:solidFill>
                            <a:schemeClr val="tx1"/>
                          </a:solidFill>
                          <a:effectLst/>
                          <a:latin typeface="Calibri" pitchFamily="34" charset="0"/>
                          <a:cs typeface="Calibri" pitchFamily="34" charset="0"/>
                        </a:rPr>
                        <a:t>991,0</a:t>
                      </a:r>
                    </a:p>
                  </a:txBody>
                  <a:tcPr marL="0" marR="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3" name="object 2"/>
          <p:cNvSpPr>
            <a:spLocks/>
          </p:cNvSpPr>
          <p:nvPr/>
        </p:nvSpPr>
        <p:spPr bwMode="auto">
          <a:xfrm>
            <a:off x="4687888" y="1989138"/>
            <a:ext cx="2044700" cy="296862"/>
          </a:xfrm>
          <a:custGeom>
            <a:avLst/>
            <a:gdLst>
              <a:gd name="T0" fmla="*/ 0 w 2043938"/>
              <a:gd name="T1" fmla="*/ 301026 h 296544"/>
              <a:gd name="T2" fmla="*/ 2040078 w 2043938"/>
              <a:gd name="T3" fmla="*/ 301026 h 296544"/>
              <a:gd name="T4" fmla="*/ 2040078 w 2043938"/>
              <a:gd name="T5" fmla="*/ 0 h 296544"/>
              <a:gd name="T6" fmla="*/ 2054632 w 2043938"/>
              <a:gd name="T7" fmla="*/ 0 h 296544"/>
              <a:gd name="T8" fmla="*/ 0 60000 65536"/>
              <a:gd name="T9" fmla="*/ 0 60000 65536"/>
              <a:gd name="T10" fmla="*/ 0 60000 65536"/>
              <a:gd name="T11" fmla="*/ 0 60000 65536"/>
              <a:gd name="T12" fmla="*/ 0 w 2043938"/>
              <a:gd name="T13" fmla="*/ 0 h 296544"/>
              <a:gd name="T14" fmla="*/ 2043938 w 2043938"/>
              <a:gd name="T15" fmla="*/ 296544 h 296544"/>
            </a:gdLst>
            <a:ahLst/>
            <a:cxnLst>
              <a:cxn ang="T8">
                <a:pos x="T0" y="T1"/>
              </a:cxn>
              <a:cxn ang="T9">
                <a:pos x="T2" y="T3"/>
              </a:cxn>
              <a:cxn ang="T10">
                <a:pos x="T4" y="T5"/>
              </a:cxn>
              <a:cxn ang="T11">
                <a:pos x="T6" y="T7"/>
              </a:cxn>
            </a:cxnLst>
            <a:rect l="T12" t="T13" r="T14" b="T15"/>
            <a:pathLst>
              <a:path w="2043938" h="296544">
                <a:moveTo>
                  <a:pt x="0" y="296544"/>
                </a:moveTo>
                <a:lnTo>
                  <a:pt x="2029460" y="296544"/>
                </a:lnTo>
                <a:lnTo>
                  <a:pt x="2029460" y="0"/>
                </a:lnTo>
                <a:lnTo>
                  <a:pt x="2043938" y="0"/>
                </a:lnTo>
              </a:path>
            </a:pathLst>
          </a:custGeom>
          <a:noFill/>
          <a:ln w="9525">
            <a:solidFill>
              <a:srgbClr val="000000"/>
            </a:solidFill>
            <a:round/>
            <a:headEnd/>
            <a:tailEnd/>
          </a:ln>
        </p:spPr>
        <p:txBody>
          <a:bodyPr lIns="0" tIns="0" rIns="0" bIns="0">
            <a:spAutoFit/>
          </a:bodyPr>
          <a:lstStyle/>
          <a:p>
            <a:endParaRPr lang="ru-RU"/>
          </a:p>
        </p:txBody>
      </p:sp>
      <p:sp>
        <p:nvSpPr>
          <p:cNvPr id="79874" name="object 3"/>
          <p:cNvSpPr>
            <a:spLocks/>
          </p:cNvSpPr>
          <p:nvPr/>
        </p:nvSpPr>
        <p:spPr bwMode="auto">
          <a:xfrm>
            <a:off x="2417763" y="1989138"/>
            <a:ext cx="2276475" cy="296862"/>
          </a:xfrm>
          <a:custGeom>
            <a:avLst/>
            <a:gdLst>
              <a:gd name="T0" fmla="*/ 2276475 w 2276475"/>
              <a:gd name="T1" fmla="*/ 301026 h 296544"/>
              <a:gd name="T2" fmla="*/ 0 w 2276475"/>
              <a:gd name="T3" fmla="*/ 301026 h 296544"/>
              <a:gd name="T4" fmla="*/ 0 w 2276475"/>
              <a:gd name="T5" fmla="*/ 0 h 296544"/>
              <a:gd name="T6" fmla="*/ 9525 w 2276475"/>
              <a:gd name="T7" fmla="*/ 0 h 296544"/>
              <a:gd name="T8" fmla="*/ 0 60000 65536"/>
              <a:gd name="T9" fmla="*/ 0 60000 65536"/>
              <a:gd name="T10" fmla="*/ 0 60000 65536"/>
              <a:gd name="T11" fmla="*/ 0 60000 65536"/>
              <a:gd name="T12" fmla="*/ 0 w 2276475"/>
              <a:gd name="T13" fmla="*/ 0 h 296544"/>
              <a:gd name="T14" fmla="*/ 2276475 w 2276475"/>
              <a:gd name="T15" fmla="*/ 296544 h 296544"/>
            </a:gdLst>
            <a:ahLst/>
            <a:cxnLst>
              <a:cxn ang="T8">
                <a:pos x="T0" y="T1"/>
              </a:cxn>
              <a:cxn ang="T9">
                <a:pos x="T2" y="T3"/>
              </a:cxn>
              <a:cxn ang="T10">
                <a:pos x="T4" y="T5"/>
              </a:cxn>
              <a:cxn ang="T11">
                <a:pos x="T6" y="T7"/>
              </a:cxn>
            </a:cxnLst>
            <a:rect l="T12" t="T13" r="T14" b="T15"/>
            <a:pathLst>
              <a:path w="2276475" h="296544">
                <a:moveTo>
                  <a:pt x="2276475" y="296544"/>
                </a:moveTo>
                <a:lnTo>
                  <a:pt x="0" y="296544"/>
                </a:lnTo>
                <a:lnTo>
                  <a:pt x="0" y="0"/>
                </a:lnTo>
                <a:lnTo>
                  <a:pt x="9525" y="0"/>
                </a:lnTo>
              </a:path>
            </a:pathLst>
          </a:custGeom>
          <a:noFill/>
          <a:ln w="9525">
            <a:solidFill>
              <a:srgbClr val="000000"/>
            </a:solidFill>
            <a:round/>
            <a:headEnd/>
            <a:tailEnd/>
          </a:ln>
        </p:spPr>
        <p:txBody>
          <a:bodyPr lIns="0" tIns="0" rIns="0" bIns="0">
            <a:spAutoFit/>
          </a:bodyPr>
          <a:lstStyle/>
          <a:p>
            <a:endParaRPr lang="ru-RU"/>
          </a:p>
        </p:txBody>
      </p:sp>
      <p:sp>
        <p:nvSpPr>
          <p:cNvPr id="79875" name="object 4"/>
          <p:cNvSpPr>
            <a:spLocks/>
          </p:cNvSpPr>
          <p:nvPr/>
        </p:nvSpPr>
        <p:spPr bwMode="auto">
          <a:xfrm>
            <a:off x="4687888" y="2286000"/>
            <a:ext cx="0" cy="279400"/>
          </a:xfrm>
          <a:custGeom>
            <a:avLst/>
            <a:gdLst>
              <a:gd name="T0" fmla="*/ 0 h 279526"/>
              <a:gd name="T1" fmla="*/ 277767 h 279526"/>
              <a:gd name="T2" fmla="*/ 0 60000 65536"/>
              <a:gd name="T3" fmla="*/ 0 60000 65536"/>
              <a:gd name="T4" fmla="*/ 0 h 279526"/>
              <a:gd name="T5" fmla="*/ 279526 h 279526"/>
            </a:gdLst>
            <a:ahLst/>
            <a:cxnLst>
              <a:cxn ang="T2">
                <a:pos x="0" y="T0"/>
              </a:cxn>
              <a:cxn ang="T3">
                <a:pos x="0" y="T1"/>
              </a:cxn>
            </a:cxnLst>
            <a:rect l="0" t="T4" r="0" b="T5"/>
            <a:pathLst>
              <a:path h="279526">
                <a:moveTo>
                  <a:pt x="0" y="0"/>
                </a:moveTo>
                <a:lnTo>
                  <a:pt x="0" y="279526"/>
                </a:lnTo>
              </a:path>
            </a:pathLst>
          </a:custGeom>
          <a:noFill/>
          <a:ln w="9525">
            <a:solidFill>
              <a:srgbClr val="000000"/>
            </a:solidFill>
            <a:round/>
            <a:headEnd/>
            <a:tailEnd/>
          </a:ln>
        </p:spPr>
        <p:txBody>
          <a:bodyPr lIns="0" tIns="0" rIns="0" bIns="0">
            <a:spAutoFit/>
          </a:bodyPr>
          <a:lstStyle/>
          <a:p>
            <a:endParaRPr lang="ru-RU"/>
          </a:p>
        </p:txBody>
      </p:sp>
      <p:sp>
        <p:nvSpPr>
          <p:cNvPr id="79876" name="object 5"/>
          <p:cNvSpPr>
            <a:spLocks noChangeArrowheads="1"/>
          </p:cNvSpPr>
          <p:nvPr/>
        </p:nvSpPr>
        <p:spPr bwMode="auto">
          <a:xfrm>
            <a:off x="280988" y="0"/>
            <a:ext cx="8831262" cy="369888"/>
          </a:xfrm>
          <a:prstGeom prst="rect">
            <a:avLst/>
          </a:prstGeom>
          <a:noFill/>
          <a:ln w="9525">
            <a:noFill/>
            <a:miter lim="800000"/>
            <a:headEnd/>
            <a:tailEnd/>
          </a:ln>
        </p:spPr>
        <p:txBody>
          <a:bodyPr lIns="0" tIns="0" rIns="0" bIns="0">
            <a:spAutoFit/>
          </a:bodyPr>
          <a:lstStyle/>
          <a:p>
            <a:pPr algn="ctr"/>
            <a:r>
              <a:rPr lang="ru-RU" sz="2400">
                <a:latin typeface="Calibri" pitchFamily="34" charset="0"/>
              </a:rPr>
              <a:t>Что такое муниципальные программы?</a:t>
            </a:r>
          </a:p>
        </p:txBody>
      </p:sp>
      <p:sp>
        <p:nvSpPr>
          <p:cNvPr id="79877" name="object 6"/>
          <p:cNvSpPr>
            <a:spLocks noChangeArrowheads="1"/>
          </p:cNvSpPr>
          <p:nvPr/>
        </p:nvSpPr>
        <p:spPr bwMode="auto">
          <a:xfrm>
            <a:off x="373063" y="3095625"/>
            <a:ext cx="4160837" cy="2660650"/>
          </a:xfrm>
          <a:prstGeom prst="rect">
            <a:avLst/>
          </a:prstGeom>
          <a:blipFill dpi="0" rotWithShape="1">
            <a:blip r:embed="rId2"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9878" name="object 7"/>
          <p:cNvSpPr>
            <a:spLocks noChangeArrowheads="1"/>
          </p:cNvSpPr>
          <p:nvPr/>
        </p:nvSpPr>
        <p:spPr bwMode="auto">
          <a:xfrm>
            <a:off x="527050" y="3425825"/>
            <a:ext cx="3856038" cy="1114425"/>
          </a:xfrm>
          <a:prstGeom prst="rect">
            <a:avLst/>
          </a:prstGeom>
          <a:blipFill dpi="0" rotWithShape="1">
            <a:blip r:embed="rId3"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9879" name="object 8"/>
          <p:cNvSpPr>
            <a:spLocks noChangeArrowheads="1"/>
          </p:cNvSpPr>
          <p:nvPr/>
        </p:nvSpPr>
        <p:spPr bwMode="auto">
          <a:xfrm>
            <a:off x="527050" y="4721225"/>
            <a:ext cx="3856038" cy="841375"/>
          </a:xfrm>
          <a:prstGeom prst="rect">
            <a:avLst/>
          </a:prstGeom>
          <a:blipFill dpi="0" rotWithShape="1">
            <a:blip r:embed="rId4"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9880" name="object 9"/>
          <p:cNvSpPr>
            <a:spLocks noChangeArrowheads="1"/>
          </p:cNvSpPr>
          <p:nvPr/>
        </p:nvSpPr>
        <p:spPr bwMode="auto">
          <a:xfrm>
            <a:off x="4665663" y="3106738"/>
            <a:ext cx="4105275" cy="2649537"/>
          </a:xfrm>
          <a:prstGeom prst="rect">
            <a:avLst/>
          </a:prstGeom>
          <a:blipFill dpi="0" rotWithShape="1">
            <a:blip r:embed="rId5"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9881" name="object 10"/>
          <p:cNvSpPr>
            <a:spLocks noChangeArrowheads="1"/>
          </p:cNvSpPr>
          <p:nvPr/>
        </p:nvSpPr>
        <p:spPr bwMode="auto">
          <a:xfrm>
            <a:off x="4822825" y="3425825"/>
            <a:ext cx="3781425" cy="293688"/>
          </a:xfrm>
          <a:prstGeom prst="rect">
            <a:avLst/>
          </a:prstGeom>
          <a:blipFill dpi="0" rotWithShape="1">
            <a:blip r:embed="rId6"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9882" name="object 11"/>
          <p:cNvSpPr>
            <a:spLocks noChangeArrowheads="1"/>
          </p:cNvSpPr>
          <p:nvPr/>
        </p:nvSpPr>
        <p:spPr bwMode="auto">
          <a:xfrm>
            <a:off x="4822825" y="3786188"/>
            <a:ext cx="3781425" cy="679450"/>
          </a:xfrm>
          <a:prstGeom prst="rect">
            <a:avLst/>
          </a:prstGeom>
          <a:blipFill dpi="0" rotWithShape="1">
            <a:blip r:embed="rId7"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9883" name="object 12"/>
          <p:cNvSpPr>
            <a:spLocks noChangeArrowheads="1"/>
          </p:cNvSpPr>
          <p:nvPr/>
        </p:nvSpPr>
        <p:spPr bwMode="auto">
          <a:xfrm>
            <a:off x="4822825" y="4505325"/>
            <a:ext cx="3781425" cy="1158875"/>
          </a:xfrm>
          <a:prstGeom prst="rect">
            <a:avLst/>
          </a:prstGeom>
          <a:blipFill dpi="0" rotWithShape="1">
            <a:blip r:embed="rId8"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9884" name="object 13"/>
          <p:cNvSpPr>
            <a:spLocks/>
          </p:cNvSpPr>
          <p:nvPr/>
        </p:nvSpPr>
        <p:spPr bwMode="auto">
          <a:xfrm>
            <a:off x="4660900" y="765175"/>
            <a:ext cx="2066925" cy="838200"/>
          </a:xfrm>
          <a:custGeom>
            <a:avLst/>
            <a:gdLst>
              <a:gd name="T0" fmla="*/ 0 w 2066798"/>
              <a:gd name="T1" fmla="*/ 0 h 838200"/>
              <a:gd name="T2" fmla="*/ 0 w 2066798"/>
              <a:gd name="T3" fmla="*/ 518668 h 838200"/>
              <a:gd name="T4" fmla="*/ 2068576 w 2066798"/>
              <a:gd name="T5" fmla="*/ 518668 h 838200"/>
              <a:gd name="T6" fmla="*/ 2068576 w 2066798"/>
              <a:gd name="T7" fmla="*/ 838200 h 838200"/>
              <a:gd name="T8" fmla="*/ 0 60000 65536"/>
              <a:gd name="T9" fmla="*/ 0 60000 65536"/>
              <a:gd name="T10" fmla="*/ 0 60000 65536"/>
              <a:gd name="T11" fmla="*/ 0 60000 65536"/>
              <a:gd name="T12" fmla="*/ 0 w 2066798"/>
              <a:gd name="T13" fmla="*/ 0 h 838200"/>
              <a:gd name="T14" fmla="*/ 2066798 w 2066798"/>
              <a:gd name="T15" fmla="*/ 838200 h 838200"/>
            </a:gdLst>
            <a:ahLst/>
            <a:cxnLst>
              <a:cxn ang="T8">
                <a:pos x="T0" y="T1"/>
              </a:cxn>
              <a:cxn ang="T9">
                <a:pos x="T2" y="T3"/>
              </a:cxn>
              <a:cxn ang="T10">
                <a:pos x="T4" y="T5"/>
              </a:cxn>
              <a:cxn ang="T11">
                <a:pos x="T6" y="T7"/>
              </a:cxn>
            </a:cxnLst>
            <a:rect l="T12" t="T13" r="T14" b="T15"/>
            <a:pathLst>
              <a:path w="2066798" h="838200">
                <a:moveTo>
                  <a:pt x="0" y="0"/>
                </a:moveTo>
                <a:lnTo>
                  <a:pt x="0" y="518668"/>
                </a:lnTo>
                <a:lnTo>
                  <a:pt x="2066798" y="518668"/>
                </a:lnTo>
                <a:lnTo>
                  <a:pt x="2066798" y="838200"/>
                </a:lnTo>
              </a:path>
            </a:pathLst>
          </a:custGeom>
          <a:noFill/>
          <a:ln w="9525">
            <a:solidFill>
              <a:srgbClr val="000000"/>
            </a:solidFill>
            <a:round/>
            <a:headEnd/>
            <a:tailEnd/>
          </a:ln>
        </p:spPr>
        <p:txBody>
          <a:bodyPr lIns="0" tIns="0" rIns="0" bIns="0">
            <a:spAutoFit/>
          </a:bodyPr>
          <a:lstStyle/>
          <a:p>
            <a:endParaRPr lang="ru-RU"/>
          </a:p>
        </p:txBody>
      </p:sp>
      <p:sp>
        <p:nvSpPr>
          <p:cNvPr id="79885" name="object 14"/>
          <p:cNvSpPr>
            <a:spLocks/>
          </p:cNvSpPr>
          <p:nvPr/>
        </p:nvSpPr>
        <p:spPr bwMode="auto">
          <a:xfrm>
            <a:off x="2420938" y="765175"/>
            <a:ext cx="2239962" cy="838200"/>
          </a:xfrm>
          <a:custGeom>
            <a:avLst/>
            <a:gdLst>
              <a:gd name="T0" fmla="*/ 2254045 w 2238882"/>
              <a:gd name="T1" fmla="*/ 0 h 838200"/>
              <a:gd name="T2" fmla="*/ 2254045 w 2238882"/>
              <a:gd name="T3" fmla="*/ 518668 h 838200"/>
              <a:gd name="T4" fmla="*/ 0 w 2238882"/>
              <a:gd name="T5" fmla="*/ 518668 h 838200"/>
              <a:gd name="T6" fmla="*/ 0 w 2238882"/>
              <a:gd name="T7" fmla="*/ 838200 h 838200"/>
              <a:gd name="T8" fmla="*/ 0 60000 65536"/>
              <a:gd name="T9" fmla="*/ 0 60000 65536"/>
              <a:gd name="T10" fmla="*/ 0 60000 65536"/>
              <a:gd name="T11" fmla="*/ 0 60000 65536"/>
              <a:gd name="T12" fmla="*/ 0 w 2238882"/>
              <a:gd name="T13" fmla="*/ 0 h 838200"/>
              <a:gd name="T14" fmla="*/ 2238882 w 2238882"/>
              <a:gd name="T15" fmla="*/ 838200 h 838200"/>
            </a:gdLst>
            <a:ahLst/>
            <a:cxnLst>
              <a:cxn ang="T8">
                <a:pos x="T0" y="T1"/>
              </a:cxn>
              <a:cxn ang="T9">
                <a:pos x="T2" y="T3"/>
              </a:cxn>
              <a:cxn ang="T10">
                <a:pos x="T4" y="T5"/>
              </a:cxn>
              <a:cxn ang="T11">
                <a:pos x="T6" y="T7"/>
              </a:cxn>
            </a:cxnLst>
            <a:rect l="T12" t="T13" r="T14" b="T15"/>
            <a:pathLst>
              <a:path w="2238882" h="838200">
                <a:moveTo>
                  <a:pt x="2238883" y="0"/>
                </a:moveTo>
                <a:lnTo>
                  <a:pt x="2238883" y="518668"/>
                </a:lnTo>
                <a:lnTo>
                  <a:pt x="0" y="518668"/>
                </a:lnTo>
                <a:lnTo>
                  <a:pt x="0" y="838200"/>
                </a:lnTo>
              </a:path>
            </a:pathLst>
          </a:custGeom>
          <a:noFill/>
          <a:ln w="9525">
            <a:solidFill>
              <a:srgbClr val="000000"/>
            </a:solidFill>
            <a:round/>
            <a:headEnd/>
            <a:tailEnd/>
          </a:ln>
        </p:spPr>
        <p:txBody>
          <a:bodyPr lIns="0" tIns="0" rIns="0" bIns="0">
            <a:spAutoFit/>
          </a:bodyPr>
          <a:lstStyle/>
          <a:p>
            <a:endParaRPr lang="ru-RU"/>
          </a:p>
        </p:txBody>
      </p:sp>
      <p:sp>
        <p:nvSpPr>
          <p:cNvPr id="79886" name="object 15"/>
          <p:cNvSpPr>
            <a:spLocks/>
          </p:cNvSpPr>
          <p:nvPr/>
        </p:nvSpPr>
        <p:spPr bwMode="auto">
          <a:xfrm>
            <a:off x="2411413" y="2582863"/>
            <a:ext cx="0" cy="341312"/>
          </a:xfrm>
          <a:custGeom>
            <a:avLst/>
            <a:gdLst>
              <a:gd name="T0" fmla="*/ 0 h 340740"/>
              <a:gd name="T1" fmla="*/ 174483 h 340740"/>
              <a:gd name="T2" fmla="*/ 348839 h 340740"/>
              <a:gd name="T3" fmla="*/ 0 60000 65536"/>
              <a:gd name="T4" fmla="*/ 0 60000 65536"/>
              <a:gd name="T5" fmla="*/ 0 60000 65536"/>
              <a:gd name="T6" fmla="*/ 0 h 340740"/>
              <a:gd name="T7" fmla="*/ 340740 h 340740"/>
            </a:gdLst>
            <a:ahLst/>
            <a:cxnLst>
              <a:cxn ang="T3">
                <a:pos x="0" y="T0"/>
              </a:cxn>
              <a:cxn ang="T4">
                <a:pos x="0" y="T1"/>
              </a:cxn>
              <a:cxn ang="T5">
                <a:pos x="0" y="T2"/>
              </a:cxn>
            </a:cxnLst>
            <a:rect l="0" t="T6" r="0" b="T7"/>
            <a:pathLst>
              <a:path h="340740">
                <a:moveTo>
                  <a:pt x="0" y="0"/>
                </a:moveTo>
                <a:lnTo>
                  <a:pt x="0" y="170434"/>
                </a:lnTo>
                <a:lnTo>
                  <a:pt x="0" y="340740"/>
                </a:lnTo>
              </a:path>
            </a:pathLst>
          </a:custGeom>
          <a:noFill/>
          <a:ln w="9525">
            <a:solidFill>
              <a:srgbClr val="000000"/>
            </a:solidFill>
            <a:round/>
            <a:headEnd/>
            <a:tailEnd/>
          </a:ln>
        </p:spPr>
        <p:txBody>
          <a:bodyPr lIns="0" tIns="0" rIns="0" bIns="0">
            <a:spAutoFit/>
          </a:bodyPr>
          <a:lstStyle/>
          <a:p>
            <a:endParaRPr lang="ru-RU"/>
          </a:p>
        </p:txBody>
      </p:sp>
      <p:sp>
        <p:nvSpPr>
          <p:cNvPr id="79887" name="object 16"/>
          <p:cNvSpPr>
            <a:spLocks noChangeArrowheads="1"/>
          </p:cNvSpPr>
          <p:nvPr/>
        </p:nvSpPr>
        <p:spPr bwMode="auto">
          <a:xfrm>
            <a:off x="1847850" y="508000"/>
            <a:ext cx="5372100" cy="976313"/>
          </a:xfrm>
          <a:prstGeom prst="rect">
            <a:avLst/>
          </a:prstGeom>
          <a:blipFill dpi="0" rotWithShape="1">
            <a:blip r:embed="rId9"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9888" name="object 19"/>
          <p:cNvSpPr>
            <a:spLocks noChangeArrowheads="1"/>
          </p:cNvSpPr>
          <p:nvPr/>
        </p:nvSpPr>
        <p:spPr bwMode="auto">
          <a:xfrm>
            <a:off x="5592763" y="825500"/>
            <a:ext cx="396875" cy="566738"/>
          </a:xfrm>
          <a:prstGeom prst="rect">
            <a:avLst/>
          </a:prstGeom>
          <a:blipFill dpi="0" rotWithShape="1">
            <a:blip r:embed="rId10"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9889" name="object 20"/>
          <p:cNvSpPr>
            <a:spLocks noChangeArrowheads="1"/>
          </p:cNvSpPr>
          <p:nvPr/>
        </p:nvSpPr>
        <p:spPr bwMode="auto">
          <a:xfrm>
            <a:off x="4638675" y="1273175"/>
            <a:ext cx="4237038" cy="1165225"/>
          </a:xfrm>
          <a:prstGeom prst="rect">
            <a:avLst/>
          </a:prstGeom>
          <a:blipFill dpi="0" rotWithShape="1">
            <a:blip r:embed="rId11"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9890" name="object 24"/>
          <p:cNvSpPr>
            <a:spLocks noChangeArrowheads="1"/>
          </p:cNvSpPr>
          <p:nvPr/>
        </p:nvSpPr>
        <p:spPr bwMode="auto">
          <a:xfrm>
            <a:off x="8181975" y="1835150"/>
            <a:ext cx="360363" cy="512763"/>
          </a:xfrm>
          <a:prstGeom prst="rect">
            <a:avLst/>
          </a:prstGeom>
          <a:blipFill dpi="0" rotWithShape="1">
            <a:blip r:embed="rId12"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9891" name="object 25"/>
          <p:cNvSpPr>
            <a:spLocks noChangeArrowheads="1"/>
          </p:cNvSpPr>
          <p:nvPr/>
        </p:nvSpPr>
        <p:spPr bwMode="auto">
          <a:xfrm>
            <a:off x="328613" y="1273175"/>
            <a:ext cx="4235450" cy="1165225"/>
          </a:xfrm>
          <a:prstGeom prst="rect">
            <a:avLst/>
          </a:prstGeom>
          <a:blipFill dpi="0" rotWithShape="1">
            <a:blip r:embed="rId13"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9892" name="object 29"/>
          <p:cNvSpPr>
            <a:spLocks noChangeArrowheads="1"/>
          </p:cNvSpPr>
          <p:nvPr/>
        </p:nvSpPr>
        <p:spPr bwMode="auto">
          <a:xfrm>
            <a:off x="3013075" y="1835150"/>
            <a:ext cx="358775" cy="512763"/>
          </a:xfrm>
          <a:prstGeom prst="rect">
            <a:avLst/>
          </a:prstGeom>
          <a:blipFill dpi="0" rotWithShape="1">
            <a:blip r:embed="rId12"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9893" name="object 30"/>
          <p:cNvSpPr>
            <a:spLocks noChangeArrowheads="1"/>
          </p:cNvSpPr>
          <p:nvPr/>
        </p:nvSpPr>
        <p:spPr bwMode="auto">
          <a:xfrm>
            <a:off x="376238" y="2882900"/>
            <a:ext cx="4060825" cy="604838"/>
          </a:xfrm>
          <a:prstGeom prst="rect">
            <a:avLst/>
          </a:prstGeom>
          <a:blipFill dpi="0" rotWithShape="1">
            <a:blip r:embed="rId14"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9894" name="object 31"/>
          <p:cNvSpPr>
            <a:spLocks noChangeArrowheads="1"/>
          </p:cNvSpPr>
          <p:nvPr/>
        </p:nvSpPr>
        <p:spPr bwMode="auto">
          <a:xfrm>
            <a:off x="509588" y="2901950"/>
            <a:ext cx="3814762" cy="512763"/>
          </a:xfrm>
          <a:prstGeom prst="rect">
            <a:avLst/>
          </a:prstGeom>
          <a:blipFill dpi="0" rotWithShape="1">
            <a:blip r:embed="rId15"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9895" name="object 32"/>
          <p:cNvSpPr txBox="1">
            <a:spLocks noChangeArrowheads="1"/>
          </p:cNvSpPr>
          <p:nvPr/>
        </p:nvSpPr>
        <p:spPr bwMode="auto">
          <a:xfrm>
            <a:off x="639763" y="2963863"/>
            <a:ext cx="3533775" cy="1238250"/>
          </a:xfrm>
          <a:prstGeom prst="rect">
            <a:avLst/>
          </a:prstGeom>
          <a:noFill/>
          <a:ln w="9525">
            <a:noFill/>
            <a:miter lim="800000"/>
            <a:headEnd/>
            <a:tailEnd/>
          </a:ln>
        </p:spPr>
        <p:txBody>
          <a:bodyPr lIns="0" tIns="0" rIns="0" bIns="0">
            <a:spAutoFit/>
          </a:bodyPr>
          <a:lstStyle/>
          <a:p>
            <a:pPr algn="ctr"/>
            <a:r>
              <a:rPr lang="ru-RU" b="1">
                <a:solidFill>
                  <a:srgbClr val="FFFFFF"/>
                </a:solidFill>
                <a:latin typeface="Calibri" pitchFamily="34" charset="0"/>
              </a:rPr>
              <a:t>Основные ожидаемые результаты:</a:t>
            </a:r>
            <a:endParaRPr lang="ru-RU">
              <a:latin typeface="Calibri" pitchFamily="34" charset="0"/>
            </a:endParaRPr>
          </a:p>
          <a:p>
            <a:pPr>
              <a:lnSpc>
                <a:spcPts val="1200"/>
              </a:lnSpc>
              <a:spcBef>
                <a:spcPts val="63"/>
              </a:spcBef>
            </a:pPr>
            <a:endParaRPr lang="ru-RU" sz="1200">
              <a:latin typeface="Calibri" pitchFamily="34" charset="0"/>
            </a:endParaRPr>
          </a:p>
          <a:p>
            <a:pPr>
              <a:lnSpc>
                <a:spcPts val="1200"/>
              </a:lnSpc>
              <a:spcBef>
                <a:spcPts val="63"/>
              </a:spcBef>
            </a:pPr>
            <a:endParaRPr lang="ru-RU" sz="1200">
              <a:latin typeface="Calibri" pitchFamily="34" charset="0"/>
            </a:endParaRPr>
          </a:p>
          <a:p>
            <a:pPr>
              <a:lnSpc>
                <a:spcPts val="1200"/>
              </a:lnSpc>
              <a:spcBef>
                <a:spcPts val="63"/>
              </a:spcBef>
            </a:pPr>
            <a:endParaRPr lang="ru-RU" sz="1200">
              <a:latin typeface="Calibri" pitchFamily="34" charset="0"/>
            </a:endParaRPr>
          </a:p>
          <a:p>
            <a:pPr algn="ctr"/>
            <a:r>
              <a:rPr lang="ru-RU" sz="1500">
                <a:latin typeface="Calibri" pitchFamily="34" charset="0"/>
              </a:rPr>
              <a:t>Обеспечение качества дошкольного, общего и дополнительного образования.</a:t>
            </a:r>
          </a:p>
        </p:txBody>
      </p:sp>
      <p:sp>
        <p:nvSpPr>
          <p:cNvPr id="79896" name="object 33"/>
          <p:cNvSpPr txBox="1">
            <a:spLocks noChangeArrowheads="1"/>
          </p:cNvSpPr>
          <p:nvPr/>
        </p:nvSpPr>
        <p:spPr bwMode="auto">
          <a:xfrm>
            <a:off x="762000" y="4724400"/>
            <a:ext cx="3429000" cy="984250"/>
          </a:xfrm>
          <a:prstGeom prst="rect">
            <a:avLst/>
          </a:prstGeom>
          <a:noFill/>
          <a:ln w="9525">
            <a:noFill/>
            <a:miter lim="800000"/>
            <a:headEnd/>
            <a:tailEnd/>
          </a:ln>
        </p:spPr>
        <p:txBody>
          <a:bodyPr lIns="0" tIns="0" rIns="0" bIns="0">
            <a:spAutoFit/>
          </a:bodyPr>
          <a:lstStyle/>
          <a:p>
            <a:pPr marL="12700" indent="3175" algn="ctr"/>
            <a:r>
              <a:rPr lang="ru-RU" sz="1600">
                <a:latin typeface="Calibri" pitchFamily="34" charset="0"/>
              </a:rPr>
              <a:t>Повышение удовлетворенности населения качеством  дошкольного, общего и дополнительного образования до 85% оопрошенных</a:t>
            </a:r>
          </a:p>
        </p:txBody>
      </p:sp>
      <p:sp>
        <p:nvSpPr>
          <p:cNvPr id="79897" name="object 34"/>
          <p:cNvSpPr txBox="1">
            <a:spLocks noChangeArrowheads="1"/>
          </p:cNvSpPr>
          <p:nvPr/>
        </p:nvSpPr>
        <p:spPr bwMode="auto">
          <a:xfrm>
            <a:off x="4994275" y="3351213"/>
            <a:ext cx="3463925" cy="1311275"/>
          </a:xfrm>
          <a:prstGeom prst="rect">
            <a:avLst/>
          </a:prstGeom>
          <a:noFill/>
          <a:ln w="9525">
            <a:noFill/>
            <a:miter lim="800000"/>
            <a:headEnd/>
            <a:tailEnd/>
          </a:ln>
        </p:spPr>
        <p:txBody>
          <a:bodyPr lIns="0" tIns="0" rIns="0" bIns="0">
            <a:spAutoFit/>
          </a:bodyPr>
          <a:lstStyle/>
          <a:p>
            <a:pPr marL="87313" algn="ctr">
              <a:lnSpc>
                <a:spcPct val="142000"/>
              </a:lnSpc>
            </a:pPr>
            <a:r>
              <a:rPr lang="ru-RU" sz="1500">
                <a:latin typeface="Calibri" pitchFamily="34" charset="0"/>
              </a:rPr>
              <a:t>Доступность дошкольного образования. </a:t>
            </a:r>
          </a:p>
          <a:p>
            <a:pPr marL="87313" algn="ctr">
              <a:lnSpc>
                <a:spcPct val="142000"/>
              </a:lnSpc>
            </a:pPr>
            <a:r>
              <a:rPr lang="ru-RU" sz="1500">
                <a:latin typeface="Calibri" pitchFamily="34" charset="0"/>
              </a:rPr>
              <a:t>Охват дошкольным образование м детей в возрасте от 1,5 до 7 лет.</a:t>
            </a:r>
          </a:p>
          <a:p>
            <a:pPr marL="87313" algn="ctr">
              <a:lnSpc>
                <a:spcPct val="142000"/>
              </a:lnSpc>
            </a:pPr>
            <a:endParaRPr lang="ru-RU" sz="1500">
              <a:latin typeface="Calibri" pitchFamily="34" charset="0"/>
            </a:endParaRPr>
          </a:p>
        </p:txBody>
      </p:sp>
      <p:sp>
        <p:nvSpPr>
          <p:cNvPr id="79898" name="object 35"/>
          <p:cNvSpPr txBox="1">
            <a:spLocks noChangeArrowheads="1"/>
          </p:cNvSpPr>
          <p:nvPr/>
        </p:nvSpPr>
        <p:spPr bwMode="auto">
          <a:xfrm>
            <a:off x="2667000" y="609600"/>
            <a:ext cx="3863975" cy="330200"/>
          </a:xfrm>
          <a:prstGeom prst="rect">
            <a:avLst/>
          </a:prstGeom>
          <a:noFill/>
          <a:ln w="9525">
            <a:noFill/>
            <a:miter lim="800000"/>
            <a:headEnd/>
            <a:tailEnd/>
          </a:ln>
        </p:spPr>
        <p:txBody>
          <a:bodyPr lIns="0" tIns="0" rIns="0" bIns="0">
            <a:spAutoFit/>
          </a:bodyPr>
          <a:lstStyle/>
          <a:p>
            <a:pPr marL="12700"/>
            <a:r>
              <a:rPr lang="ru-RU" sz="2000" b="1">
                <a:solidFill>
                  <a:srgbClr val="FFFFFF"/>
                </a:solidFill>
                <a:latin typeface="Calibri" pitchFamily="34" charset="0"/>
              </a:rPr>
              <a:t>Стратегия долгосрочного развития</a:t>
            </a:r>
            <a:endParaRPr lang="ru-RU" sz="2000">
              <a:latin typeface="Calibri" pitchFamily="34" charset="0"/>
            </a:endParaRPr>
          </a:p>
        </p:txBody>
      </p:sp>
      <p:sp>
        <p:nvSpPr>
          <p:cNvPr id="79899" name="object 36"/>
          <p:cNvSpPr txBox="1">
            <a:spLocks noChangeArrowheads="1"/>
          </p:cNvSpPr>
          <p:nvPr/>
        </p:nvSpPr>
        <p:spPr bwMode="auto">
          <a:xfrm>
            <a:off x="3200400" y="838200"/>
            <a:ext cx="2463800" cy="307975"/>
          </a:xfrm>
          <a:prstGeom prst="rect">
            <a:avLst/>
          </a:prstGeom>
          <a:noFill/>
          <a:ln w="9525">
            <a:noFill/>
            <a:miter lim="800000"/>
            <a:headEnd/>
            <a:tailEnd/>
          </a:ln>
        </p:spPr>
        <p:txBody>
          <a:bodyPr lIns="0" tIns="0" rIns="0" bIns="0">
            <a:spAutoFit/>
          </a:bodyPr>
          <a:lstStyle/>
          <a:p>
            <a:pPr marL="12700"/>
            <a:r>
              <a:rPr lang="ru-RU" sz="2000" b="1">
                <a:solidFill>
                  <a:srgbClr val="FFFFFF"/>
                </a:solidFill>
                <a:latin typeface="Calibri" pitchFamily="34" charset="0"/>
              </a:rPr>
              <a:t>Бобровского района</a:t>
            </a:r>
            <a:endParaRPr lang="ru-RU" sz="2000">
              <a:latin typeface="Calibri" pitchFamily="34" charset="0"/>
            </a:endParaRPr>
          </a:p>
        </p:txBody>
      </p:sp>
      <p:sp>
        <p:nvSpPr>
          <p:cNvPr id="79900" name="object 37"/>
          <p:cNvSpPr txBox="1">
            <a:spLocks noChangeArrowheads="1"/>
          </p:cNvSpPr>
          <p:nvPr/>
        </p:nvSpPr>
        <p:spPr bwMode="auto">
          <a:xfrm>
            <a:off x="5334000" y="1371600"/>
            <a:ext cx="2921000" cy="298450"/>
          </a:xfrm>
          <a:prstGeom prst="rect">
            <a:avLst/>
          </a:prstGeom>
          <a:noFill/>
          <a:ln w="9525">
            <a:noFill/>
            <a:miter lim="800000"/>
            <a:headEnd/>
            <a:tailEnd/>
          </a:ln>
        </p:spPr>
        <p:txBody>
          <a:bodyPr lIns="0" tIns="0" rIns="0" bIns="0">
            <a:spAutoFit/>
          </a:bodyPr>
          <a:lstStyle/>
          <a:p>
            <a:pPr marL="12700"/>
            <a:r>
              <a:rPr lang="ru-RU" b="1">
                <a:solidFill>
                  <a:srgbClr val="FFFFFF"/>
                </a:solidFill>
                <a:latin typeface="Calibri" pitchFamily="34" charset="0"/>
              </a:rPr>
              <a:t>Ответственный исполнитель:</a:t>
            </a:r>
            <a:endParaRPr lang="ru-RU">
              <a:latin typeface="Calibri" pitchFamily="34" charset="0"/>
            </a:endParaRPr>
          </a:p>
        </p:txBody>
      </p:sp>
      <p:sp>
        <p:nvSpPr>
          <p:cNvPr id="79901" name="object 38"/>
          <p:cNvSpPr txBox="1">
            <a:spLocks noChangeArrowheads="1"/>
          </p:cNvSpPr>
          <p:nvPr/>
        </p:nvSpPr>
        <p:spPr bwMode="auto">
          <a:xfrm>
            <a:off x="5029200" y="1676400"/>
            <a:ext cx="3559175" cy="554038"/>
          </a:xfrm>
          <a:prstGeom prst="rect">
            <a:avLst/>
          </a:prstGeom>
          <a:noFill/>
          <a:ln w="9525">
            <a:noFill/>
            <a:miter lim="800000"/>
            <a:headEnd/>
            <a:tailEnd/>
          </a:ln>
        </p:spPr>
        <p:txBody>
          <a:bodyPr lIns="0" tIns="0" rIns="0" bIns="0">
            <a:spAutoFit/>
          </a:bodyPr>
          <a:lstStyle/>
          <a:p>
            <a:pPr marL="209550" indent="-196850"/>
            <a:r>
              <a:rPr lang="ru-RU" b="1">
                <a:solidFill>
                  <a:srgbClr val="FFFFFF"/>
                </a:solidFill>
                <a:latin typeface="Calibri" pitchFamily="34" charset="0"/>
              </a:rPr>
              <a:t>Отдел образования Бобровского муниципального района</a:t>
            </a:r>
            <a:endParaRPr lang="ru-RU">
              <a:latin typeface="Calibri" pitchFamily="34" charset="0"/>
            </a:endParaRPr>
          </a:p>
        </p:txBody>
      </p:sp>
      <p:sp>
        <p:nvSpPr>
          <p:cNvPr id="79902" name="object 39"/>
          <p:cNvSpPr txBox="1">
            <a:spLocks noChangeArrowheads="1"/>
          </p:cNvSpPr>
          <p:nvPr/>
        </p:nvSpPr>
        <p:spPr bwMode="auto">
          <a:xfrm>
            <a:off x="1143000" y="1371600"/>
            <a:ext cx="2438400" cy="554038"/>
          </a:xfrm>
          <a:prstGeom prst="rect">
            <a:avLst/>
          </a:prstGeom>
          <a:noFill/>
          <a:ln w="9525">
            <a:noFill/>
            <a:miter lim="800000"/>
            <a:headEnd/>
            <a:tailEnd/>
          </a:ln>
        </p:spPr>
        <p:txBody>
          <a:bodyPr lIns="0" tIns="0" rIns="0" bIns="0">
            <a:spAutoFit/>
          </a:bodyPr>
          <a:lstStyle/>
          <a:p>
            <a:pPr marL="12700"/>
            <a:r>
              <a:rPr lang="ru-RU" b="1">
                <a:solidFill>
                  <a:srgbClr val="FFFFFF"/>
                </a:solidFill>
                <a:latin typeface="Calibri" pitchFamily="34" charset="0"/>
              </a:rPr>
              <a:t>Муниципальная программа</a:t>
            </a:r>
          </a:p>
          <a:p>
            <a:pPr marL="12700"/>
            <a:endParaRPr lang="ru-RU">
              <a:latin typeface="Calibri" pitchFamily="34" charset="0"/>
            </a:endParaRPr>
          </a:p>
        </p:txBody>
      </p:sp>
      <p:sp>
        <p:nvSpPr>
          <p:cNvPr id="79903" name="object 41"/>
          <p:cNvSpPr>
            <a:spLocks noChangeArrowheads="1"/>
          </p:cNvSpPr>
          <p:nvPr/>
        </p:nvSpPr>
        <p:spPr bwMode="auto">
          <a:xfrm>
            <a:off x="4017963" y="2901950"/>
            <a:ext cx="358775" cy="512763"/>
          </a:xfrm>
          <a:prstGeom prst="rect">
            <a:avLst/>
          </a:prstGeom>
          <a:blipFill dpi="0" rotWithShape="1">
            <a:blip r:embed="rId12"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9904" name="object 42"/>
          <p:cNvSpPr>
            <a:spLocks noChangeArrowheads="1"/>
          </p:cNvSpPr>
          <p:nvPr/>
        </p:nvSpPr>
        <p:spPr bwMode="auto">
          <a:xfrm>
            <a:off x="4786313" y="2882900"/>
            <a:ext cx="3938587" cy="604838"/>
          </a:xfrm>
          <a:prstGeom prst="rect">
            <a:avLst/>
          </a:prstGeom>
          <a:blipFill dpi="0" rotWithShape="1">
            <a:blip r:embed="rId16"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9905" name="object 43"/>
          <p:cNvSpPr>
            <a:spLocks noChangeArrowheads="1"/>
          </p:cNvSpPr>
          <p:nvPr/>
        </p:nvSpPr>
        <p:spPr bwMode="auto">
          <a:xfrm>
            <a:off x="5430838" y="2901950"/>
            <a:ext cx="2668587" cy="512763"/>
          </a:xfrm>
          <a:prstGeom prst="rect">
            <a:avLst/>
          </a:prstGeom>
          <a:blipFill dpi="0" rotWithShape="1">
            <a:blip r:embed="rId17"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9906" name="object 44"/>
          <p:cNvSpPr txBox="1">
            <a:spLocks noChangeArrowheads="1"/>
          </p:cNvSpPr>
          <p:nvPr/>
        </p:nvSpPr>
        <p:spPr bwMode="auto">
          <a:xfrm>
            <a:off x="5564188" y="2963863"/>
            <a:ext cx="2386012" cy="298450"/>
          </a:xfrm>
          <a:prstGeom prst="rect">
            <a:avLst/>
          </a:prstGeom>
          <a:noFill/>
          <a:ln w="9525">
            <a:noFill/>
            <a:miter lim="800000"/>
            <a:headEnd/>
            <a:tailEnd/>
          </a:ln>
        </p:spPr>
        <p:txBody>
          <a:bodyPr lIns="0" tIns="0" rIns="0" bIns="0">
            <a:spAutoFit/>
          </a:bodyPr>
          <a:lstStyle/>
          <a:p>
            <a:pPr marL="12700"/>
            <a:r>
              <a:rPr lang="ru-RU" b="1">
                <a:solidFill>
                  <a:srgbClr val="FFFFFF"/>
                </a:solidFill>
                <a:latin typeface="Calibri" pitchFamily="34" charset="0"/>
              </a:rPr>
              <a:t>Основные индикаторы:</a:t>
            </a:r>
            <a:endParaRPr lang="ru-RU">
              <a:latin typeface="Calibri" pitchFamily="34" charset="0"/>
            </a:endParaRPr>
          </a:p>
        </p:txBody>
      </p:sp>
      <p:sp>
        <p:nvSpPr>
          <p:cNvPr id="79907" name="object 45"/>
          <p:cNvSpPr>
            <a:spLocks noChangeArrowheads="1"/>
          </p:cNvSpPr>
          <p:nvPr/>
        </p:nvSpPr>
        <p:spPr bwMode="auto">
          <a:xfrm>
            <a:off x="7791450" y="2901950"/>
            <a:ext cx="360363" cy="512763"/>
          </a:xfrm>
          <a:prstGeom prst="rect">
            <a:avLst/>
          </a:prstGeom>
          <a:blipFill dpi="0" rotWithShape="1">
            <a:blip r:embed="rId12"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9908" name="object 46"/>
          <p:cNvSpPr>
            <a:spLocks noChangeArrowheads="1"/>
          </p:cNvSpPr>
          <p:nvPr/>
        </p:nvSpPr>
        <p:spPr bwMode="auto">
          <a:xfrm>
            <a:off x="328613" y="2373313"/>
            <a:ext cx="8474075" cy="617537"/>
          </a:xfrm>
          <a:prstGeom prst="rect">
            <a:avLst/>
          </a:prstGeom>
          <a:blipFill dpi="0" rotWithShape="1">
            <a:blip r:embed="rId18"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9909" name="object 48"/>
          <p:cNvSpPr>
            <a:spLocks noChangeArrowheads="1"/>
          </p:cNvSpPr>
          <p:nvPr/>
        </p:nvSpPr>
        <p:spPr bwMode="auto">
          <a:xfrm>
            <a:off x="1214438" y="2386013"/>
            <a:ext cx="363537" cy="514350"/>
          </a:xfrm>
          <a:prstGeom prst="rect">
            <a:avLst/>
          </a:prstGeom>
          <a:blipFill dpi="0" rotWithShape="1">
            <a:blip r:embed="rId12"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9910" name="object 50"/>
          <p:cNvSpPr txBox="1">
            <a:spLocks noChangeArrowheads="1"/>
          </p:cNvSpPr>
          <p:nvPr/>
        </p:nvSpPr>
        <p:spPr bwMode="auto">
          <a:xfrm>
            <a:off x="533400" y="2438400"/>
            <a:ext cx="7621588" cy="276225"/>
          </a:xfrm>
          <a:prstGeom prst="rect">
            <a:avLst/>
          </a:prstGeom>
          <a:noFill/>
          <a:ln w="9525">
            <a:noFill/>
            <a:miter lim="800000"/>
            <a:headEnd/>
            <a:tailEnd/>
          </a:ln>
        </p:spPr>
        <p:txBody>
          <a:bodyPr lIns="0" tIns="0" rIns="0" bIns="0">
            <a:spAutoFit/>
          </a:bodyPr>
          <a:lstStyle/>
          <a:p>
            <a:pPr marL="12700"/>
            <a:r>
              <a:rPr lang="ru-RU" b="1" i="1">
                <a:solidFill>
                  <a:srgbClr val="FFFFFF"/>
                </a:solidFill>
                <a:latin typeface="Calibri" pitchFamily="34" charset="0"/>
              </a:rPr>
              <a:t>ЦЕЛЬ: </a:t>
            </a:r>
            <a:r>
              <a:rPr lang="ru-RU" b="1">
                <a:solidFill>
                  <a:srgbClr val="FFFFFF"/>
                </a:solidFill>
                <a:latin typeface="Calibri" pitchFamily="34" charset="0"/>
              </a:rPr>
              <a:t>Обеспечение высокого качества образования в Бобровском районе</a:t>
            </a:r>
            <a:endParaRPr lang="ru-RU">
              <a:latin typeface="Calibri" pitchFamily="34" charset="0"/>
            </a:endParaRPr>
          </a:p>
        </p:txBody>
      </p:sp>
      <p:sp>
        <p:nvSpPr>
          <p:cNvPr id="79911" name="object 51"/>
          <p:cNvSpPr>
            <a:spLocks noChangeArrowheads="1"/>
          </p:cNvSpPr>
          <p:nvPr/>
        </p:nvSpPr>
        <p:spPr bwMode="auto">
          <a:xfrm>
            <a:off x="8220075" y="2386013"/>
            <a:ext cx="360363" cy="514350"/>
          </a:xfrm>
          <a:prstGeom prst="rect">
            <a:avLst/>
          </a:prstGeom>
          <a:blipFill dpi="0" rotWithShape="1">
            <a:blip r:embed="rId12"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79912" name="object 52"/>
          <p:cNvSpPr txBox="1">
            <a:spLocks noChangeArrowheads="1"/>
          </p:cNvSpPr>
          <p:nvPr/>
        </p:nvSpPr>
        <p:spPr bwMode="auto">
          <a:xfrm>
            <a:off x="403225" y="5767388"/>
            <a:ext cx="6991350" cy="998537"/>
          </a:xfrm>
          <a:prstGeom prst="rect">
            <a:avLst/>
          </a:prstGeom>
          <a:noFill/>
          <a:ln w="9525">
            <a:noFill/>
            <a:miter lim="800000"/>
            <a:headEnd/>
            <a:tailEnd/>
          </a:ln>
        </p:spPr>
        <p:txBody>
          <a:bodyPr lIns="0" tIns="0" rIns="0" bIns="0">
            <a:spAutoFit/>
          </a:bodyPr>
          <a:lstStyle/>
          <a:p>
            <a:pPr marL="12700"/>
            <a:r>
              <a:rPr lang="ru-RU" sz="1600" b="1">
                <a:latin typeface="Calibri" pitchFamily="34" charset="0"/>
              </a:rPr>
              <a:t>   Муниципальная программа – это документ определяющий:</a:t>
            </a:r>
            <a:endParaRPr lang="ru-RU" sz="1600">
              <a:latin typeface="Calibri" pitchFamily="34" charset="0"/>
            </a:endParaRPr>
          </a:p>
          <a:p>
            <a:pPr marL="12700">
              <a:buFont typeface="Calibri" pitchFamily="34" charset="0"/>
              <a:buAutoNum type="arabicPeriod"/>
            </a:pPr>
            <a:r>
              <a:rPr lang="ru-RU" sz="1600">
                <a:latin typeface="Calibri" pitchFamily="34" charset="0"/>
              </a:rPr>
              <a:t>Цели и задачи государственной политики в определенной сфере;</a:t>
            </a:r>
          </a:p>
          <a:p>
            <a:pPr marL="12700">
              <a:buFont typeface="Calibri" pitchFamily="34" charset="0"/>
              <a:buAutoNum type="arabicPeriod"/>
            </a:pPr>
            <a:r>
              <a:rPr lang="ru-RU" sz="1600">
                <a:latin typeface="Calibri" pitchFamily="34" charset="0"/>
              </a:rPr>
              <a:t>Способы их достижения;</a:t>
            </a:r>
          </a:p>
          <a:p>
            <a:pPr marL="12700">
              <a:buFont typeface="Calibri" pitchFamily="34" charset="0"/>
              <a:buAutoNum type="arabicPeriod"/>
            </a:pPr>
            <a:r>
              <a:rPr lang="ru-RU" sz="1600">
                <a:latin typeface="Calibri" pitchFamily="34" charset="0"/>
              </a:rPr>
              <a:t>Примерные объемы используемых финансовых ресурсов.</a:t>
            </a:r>
          </a:p>
        </p:txBody>
      </p:sp>
      <p:sp>
        <p:nvSpPr>
          <p:cNvPr id="79913" name="object 38"/>
          <p:cNvSpPr txBox="1">
            <a:spLocks noChangeArrowheads="1"/>
          </p:cNvSpPr>
          <p:nvPr/>
        </p:nvSpPr>
        <p:spPr bwMode="auto">
          <a:xfrm>
            <a:off x="533400" y="1676400"/>
            <a:ext cx="3559175" cy="554038"/>
          </a:xfrm>
          <a:prstGeom prst="rect">
            <a:avLst/>
          </a:prstGeom>
          <a:noFill/>
          <a:ln w="9525">
            <a:noFill/>
            <a:miter lim="800000"/>
            <a:headEnd/>
            <a:tailEnd/>
          </a:ln>
        </p:spPr>
        <p:txBody>
          <a:bodyPr lIns="0" tIns="0" rIns="0" bIns="0">
            <a:spAutoFit/>
          </a:bodyPr>
          <a:lstStyle/>
          <a:p>
            <a:pPr marL="209550" indent="-196850" algn="ctr"/>
            <a:r>
              <a:rPr lang="ru-RU" b="1">
                <a:solidFill>
                  <a:srgbClr val="FFFFFF"/>
                </a:solidFill>
                <a:latin typeface="Calibri" pitchFamily="34" charset="0"/>
              </a:rPr>
              <a:t> «Развитие образования физической культуры  и спорта»</a:t>
            </a:r>
            <a:endParaRPr lang="ru-RU">
              <a:latin typeface="Calibri" pitchFamily="34" charset="0"/>
            </a:endParaRPr>
          </a:p>
        </p:txBody>
      </p:sp>
      <p:sp>
        <p:nvSpPr>
          <p:cNvPr id="79914" name="Прямоугольник 55"/>
          <p:cNvSpPr>
            <a:spLocks noChangeArrowheads="1"/>
          </p:cNvSpPr>
          <p:nvPr/>
        </p:nvSpPr>
        <p:spPr bwMode="auto">
          <a:xfrm>
            <a:off x="4800600" y="4419600"/>
            <a:ext cx="3657600" cy="1431925"/>
          </a:xfrm>
          <a:prstGeom prst="rect">
            <a:avLst/>
          </a:prstGeom>
          <a:noFill/>
          <a:ln w="9525">
            <a:noFill/>
            <a:miter lim="800000"/>
            <a:headEnd/>
            <a:tailEnd/>
          </a:ln>
        </p:spPr>
        <p:txBody>
          <a:bodyPr lIns="0" tIns="0" rIns="0" bIns="0" anchor="ctr">
            <a:spAutoFit/>
          </a:bodyPr>
          <a:lstStyle/>
          <a:p>
            <a:pPr algn="ctr"/>
            <a:r>
              <a:rPr lang="ru-RU" sz="1500">
                <a:latin typeface="Calibri" pitchFamily="34" charset="0"/>
              </a:rPr>
              <a:t> Удельный вес  лиц сдавших ЕГЭ по обязательным предметам (русский язык, математика), от числа выпускников участвующих в ЕГЭ по обязательным предметам (математика , русский язык).</a:t>
            </a:r>
          </a:p>
          <a:p>
            <a:pPr algn="ctr"/>
            <a:endParaRPr lang="ru-RU">
              <a:latin typeface="Calibri" pitchFamily="34" charset="0"/>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7" name="object 3"/>
          <p:cNvSpPr txBox="1">
            <a:spLocks noChangeArrowheads="1"/>
          </p:cNvSpPr>
          <p:nvPr/>
        </p:nvSpPr>
        <p:spPr bwMode="auto">
          <a:xfrm>
            <a:off x="7620000" y="914400"/>
            <a:ext cx="984250" cy="184666"/>
          </a:xfrm>
          <a:prstGeom prst="rect">
            <a:avLst/>
          </a:prstGeom>
          <a:noFill/>
          <a:ln w="9525">
            <a:noFill/>
            <a:miter lim="800000"/>
            <a:headEnd/>
            <a:tailEnd/>
          </a:ln>
        </p:spPr>
        <p:txBody>
          <a:bodyPr wrap="square" lIns="0" tIns="0" rIns="0" bIns="0">
            <a:spAutoFit/>
          </a:bodyPr>
          <a:lstStyle/>
          <a:p>
            <a:pPr marL="12700"/>
            <a:r>
              <a:rPr lang="ru-RU" sz="1200" b="1" i="1" dirty="0">
                <a:cs typeface="Times New Roman" pitchFamily="18" charset="0"/>
              </a:rPr>
              <a:t>тыс. рублей</a:t>
            </a:r>
            <a:endParaRPr lang="ru-RU" sz="1200" dirty="0">
              <a:cs typeface="Times New Roman" pitchFamily="18" charset="0"/>
            </a:endParaRPr>
          </a:p>
        </p:txBody>
      </p:sp>
      <p:sp>
        <p:nvSpPr>
          <p:cNvPr id="80898" name="object 4"/>
          <p:cNvSpPr>
            <a:spLocks noChangeArrowheads="1"/>
          </p:cNvSpPr>
          <p:nvPr/>
        </p:nvSpPr>
        <p:spPr bwMode="auto">
          <a:xfrm>
            <a:off x="533400" y="457200"/>
            <a:ext cx="8147050" cy="430887"/>
          </a:xfrm>
          <a:prstGeom prst="rect">
            <a:avLst/>
          </a:prstGeom>
          <a:noFill/>
          <a:ln w="9525">
            <a:noFill/>
            <a:miter lim="800000"/>
            <a:headEnd/>
            <a:tailEnd/>
          </a:ln>
        </p:spPr>
        <p:txBody>
          <a:bodyPr lIns="0" tIns="0" rIns="0" bIns="0">
            <a:spAutoFit/>
          </a:bodyPr>
          <a:lstStyle/>
          <a:p>
            <a:pPr algn="ctr"/>
            <a:r>
              <a:rPr lang="ru-RU" sz="1400" dirty="0">
                <a:cs typeface="Times New Roman" pitchFamily="18" charset="0"/>
              </a:rPr>
              <a:t>Программная структура расходов бюджета муниципального района на </a:t>
            </a:r>
            <a:r>
              <a:rPr lang="ru-RU" sz="1400" dirty="0" smtClean="0">
                <a:cs typeface="Times New Roman" pitchFamily="18" charset="0"/>
              </a:rPr>
              <a:t>2020 </a:t>
            </a:r>
            <a:r>
              <a:rPr lang="ru-RU" sz="1400" dirty="0">
                <a:cs typeface="Times New Roman" pitchFamily="18" charset="0"/>
              </a:rPr>
              <a:t>и на плановый период </a:t>
            </a:r>
            <a:r>
              <a:rPr lang="ru-RU" sz="1400" dirty="0" smtClean="0">
                <a:cs typeface="Times New Roman" pitchFamily="18" charset="0"/>
              </a:rPr>
              <a:t>2021-2022 годы</a:t>
            </a:r>
            <a:endParaRPr lang="ru-RU" sz="1400" dirty="0">
              <a:cs typeface="Times New Roman" pitchFamily="18" charset="0"/>
            </a:endParaRPr>
          </a:p>
        </p:txBody>
      </p:sp>
      <p:graphicFrame>
        <p:nvGraphicFramePr>
          <p:cNvPr id="80957" name="Group 61"/>
          <p:cNvGraphicFramePr>
            <a:graphicFrameLocks noGrp="1"/>
          </p:cNvGraphicFramePr>
          <p:nvPr/>
        </p:nvGraphicFramePr>
        <p:xfrm>
          <a:off x="533400" y="1143000"/>
          <a:ext cx="7848600" cy="5264072"/>
        </p:xfrm>
        <a:graphic>
          <a:graphicData uri="http://schemas.openxmlformats.org/drawingml/2006/table">
            <a:tbl>
              <a:tblPr/>
              <a:tblGrid>
                <a:gridCol w="3693459"/>
                <a:gridCol w="1461994"/>
                <a:gridCol w="1308100"/>
                <a:gridCol w="1385047"/>
              </a:tblGrid>
              <a:tr h="306369">
                <a:tc>
                  <a:txBody>
                    <a:bodyPr/>
                    <a:lstStyle/>
                    <a:p>
                      <a:pPr marL="1136650" marR="0" lvl="0" indent="0" algn="ctr" defTabSz="914400" rtl="0" eaLnBrk="1" fontAlgn="base" latinLnBrk="0" hangingPunct="1">
                        <a:lnSpc>
                          <a:spcPct val="100000"/>
                        </a:lnSpc>
                        <a:spcBef>
                          <a:spcPct val="0"/>
                        </a:spcBef>
                        <a:spcAft>
                          <a:spcPct val="0"/>
                        </a:spcAft>
                        <a:buClrTx/>
                        <a:buSzTx/>
                        <a:buFontTx/>
                        <a:buNone/>
                        <a:tabLst/>
                      </a:pPr>
                      <a:r>
                        <a:rPr kumimoji="0" lang="ru-RU" sz="1400" b="1" i="0" u="none" strike="noStrike" cap="none" normalizeH="0" baseline="0" dirty="0" smtClean="0">
                          <a:ln>
                            <a:noFill/>
                          </a:ln>
                          <a:solidFill>
                            <a:schemeClr val="tx1"/>
                          </a:solidFill>
                          <a:effectLst/>
                          <a:latin typeface="Times New Roman" pitchFamily="18" charset="0"/>
                          <a:cs typeface="Times New Roman" pitchFamily="18" charset="0"/>
                        </a:rPr>
                        <a:t>Наименование программы</a:t>
                      </a:r>
                      <a:endParaRPr kumimoji="0" lang="ru-RU" sz="1400" b="0" i="0" u="none" strike="noStrike" cap="none" normalizeH="0" baseline="0" dirty="0" smtClean="0">
                        <a:ln>
                          <a:noFill/>
                        </a:ln>
                        <a:solidFill>
                          <a:schemeClr val="tx1"/>
                        </a:solidFill>
                        <a:effectLst/>
                        <a:latin typeface="Times New Roman" pitchFamily="18" charset="0"/>
                        <a:cs typeface="Times New Roman" pitchFamily="18" charset="0"/>
                      </a:endParaRPr>
                    </a:p>
                  </a:txBody>
                  <a:tcPr marL="0" marR="0" marT="0" marB="0" horzOverflow="overflow">
                    <a:lnL w="12700" cap="flat" cmpd="sng" algn="ctr">
                      <a:solidFill>
                        <a:srgbClr val="4F81BC"/>
                      </a:solidFill>
                      <a:prstDash val="solid"/>
                      <a:round/>
                      <a:headEnd type="none" w="med" len="med"/>
                      <a:tailEnd type="none" w="med" len="med"/>
                    </a:lnL>
                    <a:lnR w="12700" cap="flat" cmpd="sng" algn="ctr">
                      <a:solidFill>
                        <a:srgbClr val="4F81BC"/>
                      </a:solidFill>
                      <a:prstDash val="solid"/>
                      <a:round/>
                      <a:headEnd type="none" w="med" len="med"/>
                      <a:tailEnd type="none" w="med" len="med"/>
                    </a:lnR>
                    <a:lnT w="12700" cap="flat" cmpd="sng" algn="ctr">
                      <a:solidFill>
                        <a:srgbClr val="4F81BC"/>
                      </a:solidFill>
                      <a:prstDash val="solid"/>
                      <a:round/>
                      <a:headEnd type="none" w="med" len="med"/>
                      <a:tailEnd type="none" w="med" len="med"/>
                    </a:lnT>
                    <a:lnB w="12700" cap="flat" cmpd="sng" algn="ctr">
                      <a:solidFill>
                        <a:srgbClr val="4F81BC"/>
                      </a:solidFill>
                      <a:prstDash val="solid"/>
                      <a:round/>
                      <a:headEnd type="none" w="med" len="med"/>
                      <a:tailEnd type="none" w="med" len="med"/>
                    </a:lnB>
                    <a:lnTlToBr>
                      <a:noFill/>
                    </a:lnTlToBr>
                    <a:lnBlToTr>
                      <a:noFill/>
                    </a:lnBlToTr>
                    <a:solidFill>
                      <a:srgbClr val="9AB5E3"/>
                    </a:solidFill>
                  </a:tcPr>
                </a:tc>
                <a:tc>
                  <a:txBody>
                    <a:bodyPr/>
                    <a:lstStyle/>
                    <a:p>
                      <a:pPr marL="176213" marR="0" lvl="0" indent="0" algn="ctr" defTabSz="914400" rtl="0" eaLnBrk="1" fontAlgn="base" latinLnBrk="0" hangingPunct="1">
                        <a:lnSpc>
                          <a:spcPct val="100000"/>
                        </a:lnSpc>
                        <a:spcBef>
                          <a:spcPct val="0"/>
                        </a:spcBef>
                        <a:spcAft>
                          <a:spcPct val="0"/>
                        </a:spcAft>
                        <a:buClrTx/>
                        <a:buSzTx/>
                        <a:buFontTx/>
                        <a:buNone/>
                        <a:tabLst/>
                      </a:pPr>
                      <a:r>
                        <a:rPr kumimoji="0" lang="ru-RU" sz="1400" b="1" i="0" u="none" strike="noStrike" cap="none" normalizeH="0" baseline="0" dirty="0" smtClean="0">
                          <a:ln>
                            <a:noFill/>
                          </a:ln>
                          <a:solidFill>
                            <a:schemeClr val="tx1"/>
                          </a:solidFill>
                          <a:effectLst/>
                          <a:latin typeface="Times New Roman" pitchFamily="18" charset="0"/>
                          <a:cs typeface="Times New Roman" pitchFamily="18" charset="0"/>
                        </a:rPr>
                        <a:t>2020 год</a:t>
                      </a:r>
                      <a:endParaRPr kumimoji="0" lang="ru-RU" sz="1400" b="0" i="0" u="none" strike="noStrike" cap="none" normalizeH="0" baseline="0" dirty="0" smtClean="0">
                        <a:ln>
                          <a:noFill/>
                        </a:ln>
                        <a:solidFill>
                          <a:schemeClr val="tx1"/>
                        </a:solidFill>
                        <a:effectLst/>
                        <a:latin typeface="Times New Roman" pitchFamily="18" charset="0"/>
                        <a:cs typeface="Times New Roman" pitchFamily="18" charset="0"/>
                      </a:endParaRPr>
                    </a:p>
                  </a:txBody>
                  <a:tcPr marL="0" marR="0" marT="0" marB="0" horzOverflow="overflow">
                    <a:lnL w="12700" cap="flat" cmpd="sng" algn="ctr">
                      <a:solidFill>
                        <a:srgbClr val="4F81BC"/>
                      </a:solidFill>
                      <a:prstDash val="solid"/>
                      <a:round/>
                      <a:headEnd type="none" w="med" len="med"/>
                      <a:tailEnd type="none" w="med" len="med"/>
                    </a:lnL>
                    <a:lnR w="12700" cap="flat" cmpd="sng" algn="ctr">
                      <a:solidFill>
                        <a:srgbClr val="4F81BC"/>
                      </a:solidFill>
                      <a:prstDash val="solid"/>
                      <a:round/>
                      <a:headEnd type="none" w="med" len="med"/>
                      <a:tailEnd type="none" w="med" len="med"/>
                    </a:lnR>
                    <a:lnT w="12700" cap="flat" cmpd="sng" algn="ctr">
                      <a:solidFill>
                        <a:srgbClr val="4F81BC"/>
                      </a:solidFill>
                      <a:prstDash val="solid"/>
                      <a:round/>
                      <a:headEnd type="none" w="med" len="med"/>
                      <a:tailEnd type="none" w="med" len="med"/>
                    </a:lnT>
                    <a:lnB w="12700" cap="flat" cmpd="sng" algn="ctr">
                      <a:solidFill>
                        <a:srgbClr val="4F81BC"/>
                      </a:solidFill>
                      <a:prstDash val="solid"/>
                      <a:round/>
                      <a:headEnd type="none" w="med" len="med"/>
                      <a:tailEnd type="none" w="med" len="med"/>
                    </a:lnB>
                    <a:lnTlToBr>
                      <a:noFill/>
                    </a:lnTlToBr>
                    <a:lnBlToTr>
                      <a:noFill/>
                    </a:lnBlToTr>
                    <a:solidFill>
                      <a:srgbClr val="9AB5E3"/>
                    </a:solidFill>
                  </a:tcPr>
                </a:tc>
                <a:tc>
                  <a:txBody>
                    <a:bodyPr/>
                    <a:lstStyle/>
                    <a:p>
                      <a:pPr marL="176213" marR="0" lvl="0" indent="0" algn="ctr" defTabSz="914400" rtl="0" eaLnBrk="1" fontAlgn="base" latinLnBrk="0" hangingPunct="1">
                        <a:lnSpc>
                          <a:spcPct val="100000"/>
                        </a:lnSpc>
                        <a:spcBef>
                          <a:spcPct val="0"/>
                        </a:spcBef>
                        <a:spcAft>
                          <a:spcPct val="0"/>
                        </a:spcAft>
                        <a:buClrTx/>
                        <a:buSzTx/>
                        <a:buFontTx/>
                        <a:buNone/>
                        <a:tabLst/>
                      </a:pPr>
                      <a:r>
                        <a:rPr kumimoji="0" lang="ru-RU" sz="1400" b="1" i="0" u="none" strike="noStrike" cap="none" normalizeH="0" baseline="0" dirty="0" smtClean="0">
                          <a:ln>
                            <a:noFill/>
                          </a:ln>
                          <a:solidFill>
                            <a:schemeClr val="tx1"/>
                          </a:solidFill>
                          <a:effectLst/>
                          <a:latin typeface="Times New Roman" pitchFamily="18" charset="0"/>
                          <a:cs typeface="Times New Roman" pitchFamily="18" charset="0"/>
                        </a:rPr>
                        <a:t>2021 год</a:t>
                      </a:r>
                    </a:p>
                  </a:txBody>
                  <a:tcPr marL="0" marR="0" marT="0" marB="0" horzOverflow="overflow">
                    <a:lnL w="12700" cap="flat" cmpd="sng" algn="ctr">
                      <a:solidFill>
                        <a:srgbClr val="4F81BC"/>
                      </a:solidFill>
                      <a:prstDash val="solid"/>
                      <a:round/>
                      <a:headEnd type="none" w="med" len="med"/>
                      <a:tailEnd type="none" w="med" len="med"/>
                    </a:lnL>
                    <a:lnR w="12700" cap="flat" cmpd="sng" algn="ctr">
                      <a:solidFill>
                        <a:srgbClr val="4F81BC"/>
                      </a:solidFill>
                      <a:prstDash val="solid"/>
                      <a:round/>
                      <a:headEnd type="none" w="med" len="med"/>
                      <a:tailEnd type="none" w="med" len="med"/>
                    </a:lnR>
                    <a:lnT w="12700" cap="flat" cmpd="sng" algn="ctr">
                      <a:solidFill>
                        <a:srgbClr val="4F81BC"/>
                      </a:solidFill>
                      <a:prstDash val="solid"/>
                      <a:round/>
                      <a:headEnd type="none" w="med" len="med"/>
                      <a:tailEnd type="none" w="med" len="med"/>
                    </a:lnT>
                    <a:lnB w="12700" cap="flat" cmpd="sng" algn="ctr">
                      <a:solidFill>
                        <a:srgbClr val="4F81BC"/>
                      </a:solidFill>
                      <a:prstDash val="solid"/>
                      <a:round/>
                      <a:headEnd type="none" w="med" len="med"/>
                      <a:tailEnd type="none" w="med" len="med"/>
                    </a:lnB>
                    <a:lnTlToBr>
                      <a:noFill/>
                    </a:lnTlToBr>
                    <a:lnBlToTr>
                      <a:noFill/>
                    </a:lnBlToTr>
                    <a:solidFill>
                      <a:srgbClr val="9AB5E3"/>
                    </a:solidFill>
                  </a:tcPr>
                </a:tc>
                <a:tc>
                  <a:txBody>
                    <a:bodyPr/>
                    <a:lstStyle/>
                    <a:p>
                      <a:pPr marL="176213" marR="0" lvl="0" indent="0" algn="ctr" defTabSz="914400" rtl="0" eaLnBrk="1" fontAlgn="base" latinLnBrk="0" hangingPunct="1">
                        <a:lnSpc>
                          <a:spcPct val="100000"/>
                        </a:lnSpc>
                        <a:spcBef>
                          <a:spcPct val="0"/>
                        </a:spcBef>
                        <a:spcAft>
                          <a:spcPct val="0"/>
                        </a:spcAft>
                        <a:buClrTx/>
                        <a:buSzTx/>
                        <a:buFontTx/>
                        <a:buNone/>
                        <a:tabLst/>
                      </a:pPr>
                      <a:r>
                        <a:rPr kumimoji="0" lang="ru-RU" sz="1400" b="1" i="0" u="none" strike="noStrike" cap="none" normalizeH="0" baseline="0" dirty="0" smtClean="0">
                          <a:ln>
                            <a:noFill/>
                          </a:ln>
                          <a:solidFill>
                            <a:schemeClr val="tx1"/>
                          </a:solidFill>
                          <a:effectLst/>
                          <a:latin typeface="Times New Roman" pitchFamily="18" charset="0"/>
                          <a:cs typeface="Times New Roman" pitchFamily="18" charset="0"/>
                        </a:rPr>
                        <a:t>2022год</a:t>
                      </a:r>
                    </a:p>
                  </a:txBody>
                  <a:tcPr marL="0" marR="0" marT="0" marB="0" horzOverflow="overflow">
                    <a:lnL w="12700" cap="flat" cmpd="sng" algn="ctr">
                      <a:solidFill>
                        <a:srgbClr val="4F81BC"/>
                      </a:solidFill>
                      <a:prstDash val="solid"/>
                      <a:round/>
                      <a:headEnd type="none" w="med" len="med"/>
                      <a:tailEnd type="none" w="med" len="med"/>
                    </a:lnL>
                    <a:lnR w="12700" cap="flat" cmpd="sng" algn="ctr">
                      <a:solidFill>
                        <a:srgbClr val="4F81BC"/>
                      </a:solidFill>
                      <a:prstDash val="solid"/>
                      <a:round/>
                      <a:headEnd type="none" w="med" len="med"/>
                      <a:tailEnd type="none" w="med" len="med"/>
                    </a:lnR>
                    <a:lnT w="12700" cap="flat" cmpd="sng" algn="ctr">
                      <a:solidFill>
                        <a:srgbClr val="4F81BC"/>
                      </a:solidFill>
                      <a:prstDash val="solid"/>
                      <a:round/>
                      <a:headEnd type="none" w="med" len="med"/>
                      <a:tailEnd type="none" w="med" len="med"/>
                    </a:lnT>
                    <a:lnB w="12700" cap="flat" cmpd="sng" algn="ctr">
                      <a:solidFill>
                        <a:srgbClr val="4F81BC"/>
                      </a:solidFill>
                      <a:prstDash val="solid"/>
                      <a:round/>
                      <a:headEnd type="none" w="med" len="med"/>
                      <a:tailEnd type="none" w="med" len="med"/>
                    </a:lnB>
                    <a:lnTlToBr>
                      <a:noFill/>
                    </a:lnTlToBr>
                    <a:lnBlToTr>
                      <a:noFill/>
                    </a:lnBlToTr>
                    <a:solidFill>
                      <a:srgbClr val="9AB5E3"/>
                    </a:solidFill>
                  </a:tcPr>
                </a:tc>
              </a:tr>
              <a:tr h="31115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400" b="1" i="0" u="none" strike="noStrike" cap="none" normalizeH="0" baseline="0" dirty="0" smtClean="0">
                          <a:ln>
                            <a:noFill/>
                          </a:ln>
                          <a:solidFill>
                            <a:schemeClr val="tx1"/>
                          </a:solidFill>
                          <a:effectLst/>
                          <a:latin typeface="Times New Roman" pitchFamily="18" charset="0"/>
                          <a:cs typeface="Times New Roman" pitchFamily="18" charset="0"/>
                        </a:rPr>
                        <a:t>ВСЕГО РАСХОДОВ</a:t>
                      </a:r>
                      <a:endParaRPr kumimoji="0" lang="ru-RU" sz="1400" b="0" i="0" u="none" strike="noStrike" cap="none" normalizeH="0" baseline="0" dirty="0" smtClean="0">
                        <a:ln>
                          <a:noFill/>
                        </a:ln>
                        <a:solidFill>
                          <a:schemeClr val="tx1"/>
                        </a:solidFill>
                        <a:effectLst/>
                        <a:latin typeface="Times New Roman" pitchFamily="18" charset="0"/>
                        <a:cs typeface="Times New Roman" pitchFamily="18" charset="0"/>
                      </a:endParaRPr>
                    </a:p>
                  </a:txBody>
                  <a:tcPr marL="0" marR="0" marT="0" marB="0" horzOverflow="overflow">
                    <a:lnL w="12700" cap="flat" cmpd="sng" algn="ctr">
                      <a:solidFill>
                        <a:srgbClr val="4F81BC"/>
                      </a:solidFill>
                      <a:prstDash val="solid"/>
                      <a:round/>
                      <a:headEnd type="none" w="med" len="med"/>
                      <a:tailEnd type="none" w="med" len="med"/>
                    </a:lnL>
                    <a:lnR w="12700" cap="flat" cmpd="sng" algn="ctr">
                      <a:solidFill>
                        <a:srgbClr val="4F81BC"/>
                      </a:solidFill>
                      <a:prstDash val="solid"/>
                      <a:round/>
                      <a:headEnd type="none" w="med" len="med"/>
                      <a:tailEnd type="none" w="med" len="med"/>
                    </a:lnR>
                    <a:lnT w="12700" cap="flat" cmpd="sng" algn="ctr">
                      <a:solidFill>
                        <a:srgbClr val="4F81BC"/>
                      </a:solidFill>
                      <a:prstDash val="solid"/>
                      <a:round/>
                      <a:headEnd type="none" w="med" len="med"/>
                      <a:tailEnd type="none" w="med" len="med"/>
                    </a:lnT>
                    <a:lnB w="12700" cap="flat" cmpd="sng" algn="ctr">
                      <a:solidFill>
                        <a:srgbClr val="4F81BC"/>
                      </a:solidFill>
                      <a:prstDash val="solid"/>
                      <a:round/>
                      <a:headEnd type="none" w="med" len="med"/>
                      <a:tailEnd type="none" w="med" len="med"/>
                    </a:lnB>
                    <a:lnTlToBr>
                      <a:noFill/>
                    </a:lnTlToBr>
                    <a:lnBlToTr>
                      <a:noFill/>
                    </a:lnBlToTr>
                    <a:solidFill>
                      <a:srgbClr val="FFCDCD"/>
                    </a:solidFill>
                  </a:tcPr>
                </a:tc>
                <a:tc>
                  <a:txBody>
                    <a:bodyPr/>
                    <a:lstStyle/>
                    <a:p>
                      <a:pPr marL="393700" marR="0" lvl="0" indent="0" algn="l" defTabSz="914400" rtl="0" eaLnBrk="1" fontAlgn="base" latinLnBrk="0" hangingPunct="1">
                        <a:lnSpc>
                          <a:spcPct val="100000"/>
                        </a:lnSpc>
                        <a:spcBef>
                          <a:spcPct val="0"/>
                        </a:spcBef>
                        <a:spcAft>
                          <a:spcPct val="0"/>
                        </a:spcAft>
                        <a:buClrTx/>
                        <a:buSzTx/>
                        <a:buFontTx/>
                        <a:buNone/>
                        <a:tabLst/>
                      </a:pPr>
                      <a:r>
                        <a:rPr kumimoji="0" lang="ru-RU" sz="1400" b="1" i="0" u="none" strike="noStrike" cap="none" normalizeH="0" baseline="0" dirty="0" smtClean="0">
                          <a:ln>
                            <a:noFill/>
                          </a:ln>
                          <a:solidFill>
                            <a:schemeClr val="tx1"/>
                          </a:solidFill>
                          <a:effectLst/>
                          <a:latin typeface="Times New Roman" pitchFamily="18" charset="0"/>
                          <a:cs typeface="Times New Roman" pitchFamily="18" charset="0"/>
                        </a:rPr>
                        <a:t>1937325,1</a:t>
                      </a:r>
                    </a:p>
                  </a:txBody>
                  <a:tcPr marL="0" marR="0" marT="0" marB="0" horzOverflow="overflow">
                    <a:lnL w="12700" cap="flat" cmpd="sng" algn="ctr">
                      <a:solidFill>
                        <a:srgbClr val="4F81BC"/>
                      </a:solidFill>
                      <a:prstDash val="solid"/>
                      <a:round/>
                      <a:headEnd type="none" w="med" len="med"/>
                      <a:tailEnd type="none" w="med" len="med"/>
                    </a:lnL>
                    <a:lnR w="12700" cap="flat" cmpd="sng" algn="ctr">
                      <a:solidFill>
                        <a:srgbClr val="4F81BC"/>
                      </a:solidFill>
                      <a:prstDash val="solid"/>
                      <a:round/>
                      <a:headEnd type="none" w="med" len="med"/>
                      <a:tailEnd type="none" w="med" len="med"/>
                    </a:lnR>
                    <a:lnT w="12700" cap="flat" cmpd="sng" algn="ctr">
                      <a:solidFill>
                        <a:srgbClr val="4F81BC"/>
                      </a:solidFill>
                      <a:prstDash val="solid"/>
                      <a:round/>
                      <a:headEnd type="none" w="med" len="med"/>
                      <a:tailEnd type="none" w="med" len="med"/>
                    </a:lnT>
                    <a:lnB w="12700" cap="flat" cmpd="sng" algn="ctr">
                      <a:solidFill>
                        <a:srgbClr val="4F81BC"/>
                      </a:solidFill>
                      <a:prstDash val="solid"/>
                      <a:round/>
                      <a:headEnd type="none" w="med" len="med"/>
                      <a:tailEnd type="none" w="med" len="med"/>
                    </a:lnB>
                    <a:lnTlToBr>
                      <a:noFill/>
                    </a:lnTlToBr>
                    <a:lnBlToTr>
                      <a:noFill/>
                    </a:lnBlToTr>
                    <a:solidFill>
                      <a:srgbClr val="FFCDCD"/>
                    </a:solidFill>
                  </a:tcPr>
                </a:tc>
                <a:tc>
                  <a:txBody>
                    <a:bodyPr/>
                    <a:lstStyle/>
                    <a:p>
                      <a:pPr marL="393700" marR="0" lvl="0" indent="0" algn="l" defTabSz="914400" rtl="0" eaLnBrk="1" fontAlgn="base" latinLnBrk="0" hangingPunct="1">
                        <a:lnSpc>
                          <a:spcPct val="100000"/>
                        </a:lnSpc>
                        <a:spcBef>
                          <a:spcPct val="0"/>
                        </a:spcBef>
                        <a:spcAft>
                          <a:spcPct val="0"/>
                        </a:spcAft>
                        <a:buClrTx/>
                        <a:buSzTx/>
                        <a:buFontTx/>
                        <a:buNone/>
                        <a:tabLst/>
                      </a:pPr>
                      <a:r>
                        <a:rPr kumimoji="0" lang="ru-RU" sz="1400" b="1" i="0" u="none" strike="noStrike" cap="none" normalizeH="0" baseline="0" dirty="0" smtClean="0">
                          <a:ln>
                            <a:noFill/>
                          </a:ln>
                          <a:solidFill>
                            <a:schemeClr val="tx1"/>
                          </a:solidFill>
                          <a:effectLst/>
                          <a:latin typeface="Times New Roman" pitchFamily="18" charset="0"/>
                          <a:cs typeface="Times New Roman" pitchFamily="18" charset="0"/>
                        </a:rPr>
                        <a:t>1291852,2</a:t>
                      </a:r>
                    </a:p>
                  </a:txBody>
                  <a:tcPr marL="0" marR="0" marT="0" marB="0" horzOverflow="overflow">
                    <a:lnL w="12700" cap="flat" cmpd="sng" algn="ctr">
                      <a:solidFill>
                        <a:srgbClr val="4F81BC"/>
                      </a:solidFill>
                      <a:prstDash val="solid"/>
                      <a:round/>
                      <a:headEnd type="none" w="med" len="med"/>
                      <a:tailEnd type="none" w="med" len="med"/>
                    </a:lnL>
                    <a:lnR w="12700" cap="flat" cmpd="sng" algn="ctr">
                      <a:solidFill>
                        <a:srgbClr val="4F81BC"/>
                      </a:solidFill>
                      <a:prstDash val="solid"/>
                      <a:round/>
                      <a:headEnd type="none" w="med" len="med"/>
                      <a:tailEnd type="none" w="med" len="med"/>
                    </a:lnR>
                    <a:lnT w="12700" cap="flat" cmpd="sng" algn="ctr">
                      <a:solidFill>
                        <a:srgbClr val="4F81BC"/>
                      </a:solidFill>
                      <a:prstDash val="solid"/>
                      <a:round/>
                      <a:headEnd type="none" w="med" len="med"/>
                      <a:tailEnd type="none" w="med" len="med"/>
                    </a:lnT>
                    <a:lnB w="12700" cap="flat" cmpd="sng" algn="ctr">
                      <a:solidFill>
                        <a:srgbClr val="4F81BC"/>
                      </a:solidFill>
                      <a:prstDash val="solid"/>
                      <a:round/>
                      <a:headEnd type="none" w="med" len="med"/>
                      <a:tailEnd type="none" w="med" len="med"/>
                    </a:lnB>
                    <a:lnTlToBr>
                      <a:noFill/>
                    </a:lnTlToBr>
                    <a:lnBlToTr>
                      <a:noFill/>
                    </a:lnBlToTr>
                    <a:solidFill>
                      <a:srgbClr val="FFCDCD"/>
                    </a:solidFill>
                  </a:tcPr>
                </a:tc>
                <a:tc>
                  <a:txBody>
                    <a:bodyPr/>
                    <a:lstStyle/>
                    <a:p>
                      <a:pPr marL="393700" marR="0" lvl="0" indent="0" algn="l" defTabSz="914400" rtl="0" eaLnBrk="1" fontAlgn="base" latinLnBrk="0" hangingPunct="1">
                        <a:lnSpc>
                          <a:spcPct val="100000"/>
                        </a:lnSpc>
                        <a:spcBef>
                          <a:spcPct val="0"/>
                        </a:spcBef>
                        <a:spcAft>
                          <a:spcPct val="0"/>
                        </a:spcAft>
                        <a:buClrTx/>
                        <a:buSzTx/>
                        <a:buFontTx/>
                        <a:buNone/>
                        <a:tabLst/>
                      </a:pPr>
                      <a:r>
                        <a:rPr kumimoji="0" lang="ru-RU" sz="1400" b="1" i="0" u="none" strike="noStrike" cap="none" normalizeH="0" baseline="0" dirty="0" smtClean="0">
                          <a:ln>
                            <a:noFill/>
                          </a:ln>
                          <a:solidFill>
                            <a:schemeClr val="tx1"/>
                          </a:solidFill>
                          <a:effectLst/>
                          <a:latin typeface="Times New Roman" pitchFamily="18" charset="0"/>
                          <a:cs typeface="Times New Roman" pitchFamily="18" charset="0"/>
                        </a:rPr>
                        <a:t>996134,5</a:t>
                      </a:r>
                    </a:p>
                  </a:txBody>
                  <a:tcPr marL="0" marR="0" marT="0" marB="0" horzOverflow="overflow">
                    <a:lnL w="12700" cap="flat" cmpd="sng" algn="ctr">
                      <a:solidFill>
                        <a:srgbClr val="4F81BC"/>
                      </a:solidFill>
                      <a:prstDash val="solid"/>
                      <a:round/>
                      <a:headEnd type="none" w="med" len="med"/>
                      <a:tailEnd type="none" w="med" len="med"/>
                    </a:lnL>
                    <a:lnR w="12700" cap="flat" cmpd="sng" algn="ctr">
                      <a:solidFill>
                        <a:srgbClr val="4F81BC"/>
                      </a:solidFill>
                      <a:prstDash val="solid"/>
                      <a:round/>
                      <a:headEnd type="none" w="med" len="med"/>
                      <a:tailEnd type="none" w="med" len="med"/>
                    </a:lnR>
                    <a:lnT w="12700" cap="flat" cmpd="sng" algn="ctr">
                      <a:solidFill>
                        <a:srgbClr val="4F81BC"/>
                      </a:solidFill>
                      <a:prstDash val="solid"/>
                      <a:round/>
                      <a:headEnd type="none" w="med" len="med"/>
                      <a:tailEnd type="none" w="med" len="med"/>
                    </a:lnT>
                    <a:lnB w="12700" cap="flat" cmpd="sng" algn="ctr">
                      <a:solidFill>
                        <a:srgbClr val="4F81BC"/>
                      </a:solidFill>
                      <a:prstDash val="solid"/>
                      <a:round/>
                      <a:headEnd type="none" w="med" len="med"/>
                      <a:tailEnd type="none" w="med" len="med"/>
                    </a:lnB>
                    <a:lnTlToBr>
                      <a:noFill/>
                    </a:lnTlToBr>
                    <a:lnBlToTr>
                      <a:noFill/>
                    </a:lnBlToTr>
                    <a:solidFill>
                      <a:srgbClr val="FFCDCD"/>
                    </a:solidFill>
                  </a:tcPr>
                </a:tc>
              </a:tr>
              <a:tr h="29687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400" b="1" i="0" u="none" strike="noStrike" cap="none" normalizeH="0" baseline="0" dirty="0" smtClean="0">
                          <a:ln>
                            <a:noFill/>
                          </a:ln>
                          <a:solidFill>
                            <a:schemeClr val="tx1"/>
                          </a:solidFill>
                          <a:effectLst/>
                          <a:latin typeface="Times New Roman" pitchFamily="18" charset="0"/>
                          <a:cs typeface="Times New Roman" pitchFamily="18" charset="0"/>
                        </a:rPr>
                        <a:t>МУНИЦИПАЛЬНЫЕ ПРОГРАММЫ, всего</a:t>
                      </a:r>
                      <a:endParaRPr kumimoji="0" lang="ru-RU" sz="1400" b="0" i="0" u="none" strike="noStrike" cap="none" normalizeH="0" baseline="0" dirty="0" smtClean="0">
                        <a:ln>
                          <a:noFill/>
                        </a:ln>
                        <a:solidFill>
                          <a:schemeClr val="tx1"/>
                        </a:solidFill>
                        <a:effectLst/>
                        <a:latin typeface="Times New Roman" pitchFamily="18" charset="0"/>
                        <a:cs typeface="Times New Roman" pitchFamily="18" charset="0"/>
                      </a:endParaRPr>
                    </a:p>
                  </a:txBody>
                  <a:tcPr marL="0" marR="0" marT="0" marB="0" horzOverflow="overflow">
                    <a:lnL w="12700" cap="flat" cmpd="sng" algn="ctr">
                      <a:solidFill>
                        <a:srgbClr val="4F81BC"/>
                      </a:solidFill>
                      <a:prstDash val="solid"/>
                      <a:round/>
                      <a:headEnd type="none" w="med" len="med"/>
                      <a:tailEnd type="none" w="med" len="med"/>
                    </a:lnL>
                    <a:lnR w="12700" cap="flat" cmpd="sng" algn="ctr">
                      <a:solidFill>
                        <a:srgbClr val="4F81BC"/>
                      </a:solidFill>
                      <a:prstDash val="solid"/>
                      <a:round/>
                      <a:headEnd type="none" w="med" len="med"/>
                      <a:tailEnd type="none" w="med" len="med"/>
                    </a:lnR>
                    <a:lnT w="12700" cap="flat" cmpd="sng" algn="ctr">
                      <a:solidFill>
                        <a:srgbClr val="4F81BC"/>
                      </a:solidFill>
                      <a:prstDash val="solid"/>
                      <a:round/>
                      <a:headEnd type="none" w="med" len="med"/>
                      <a:tailEnd type="none" w="med" len="med"/>
                    </a:lnT>
                    <a:lnB w="12700" cap="flat" cmpd="sng" algn="ctr">
                      <a:solidFill>
                        <a:srgbClr val="4F81BC"/>
                      </a:solidFill>
                      <a:prstDash val="solid"/>
                      <a:round/>
                      <a:headEnd type="none" w="med" len="med"/>
                      <a:tailEnd type="none" w="med" len="med"/>
                    </a:lnB>
                    <a:lnTlToBr>
                      <a:noFill/>
                    </a:lnTlToBr>
                    <a:lnBlToTr>
                      <a:noFill/>
                    </a:lnBlToTr>
                    <a:solidFill>
                      <a:srgbClr val="D6E3BC"/>
                    </a:solidFill>
                  </a:tcPr>
                </a:tc>
                <a:tc>
                  <a:txBody>
                    <a:bodyPr/>
                    <a:lstStyle/>
                    <a:p>
                      <a:pPr marL="393700" marR="0" lvl="0" indent="0" algn="l" defTabSz="914400" rtl="0" eaLnBrk="1" fontAlgn="base" latinLnBrk="0" hangingPunct="1">
                        <a:lnSpc>
                          <a:spcPct val="100000"/>
                        </a:lnSpc>
                        <a:spcBef>
                          <a:spcPct val="0"/>
                        </a:spcBef>
                        <a:spcAft>
                          <a:spcPct val="0"/>
                        </a:spcAft>
                        <a:buClrTx/>
                        <a:buSzTx/>
                        <a:buFontTx/>
                        <a:buNone/>
                        <a:tabLst/>
                      </a:pPr>
                      <a:r>
                        <a:rPr kumimoji="0" lang="ru-RU" sz="1400" b="1" i="0" u="none" strike="noStrike" cap="none" normalizeH="0" baseline="0" dirty="0" smtClean="0">
                          <a:ln>
                            <a:noFill/>
                          </a:ln>
                          <a:solidFill>
                            <a:schemeClr val="tx1"/>
                          </a:solidFill>
                          <a:effectLst/>
                          <a:latin typeface="Times New Roman" pitchFamily="18" charset="0"/>
                          <a:cs typeface="Times New Roman" pitchFamily="18" charset="0"/>
                        </a:rPr>
                        <a:t>1937325,1</a:t>
                      </a:r>
                    </a:p>
                  </a:txBody>
                  <a:tcPr marL="0" marR="0" marT="0" marB="0" horzOverflow="overflow">
                    <a:lnL w="12700" cap="flat" cmpd="sng" algn="ctr">
                      <a:solidFill>
                        <a:srgbClr val="4F81BC"/>
                      </a:solidFill>
                      <a:prstDash val="solid"/>
                      <a:round/>
                      <a:headEnd type="none" w="med" len="med"/>
                      <a:tailEnd type="none" w="med" len="med"/>
                    </a:lnL>
                    <a:lnR w="12700" cap="flat" cmpd="sng" algn="ctr">
                      <a:solidFill>
                        <a:srgbClr val="4F81BC"/>
                      </a:solidFill>
                      <a:prstDash val="solid"/>
                      <a:round/>
                      <a:headEnd type="none" w="med" len="med"/>
                      <a:tailEnd type="none" w="med" len="med"/>
                    </a:lnR>
                    <a:lnT w="12700" cap="flat" cmpd="sng" algn="ctr">
                      <a:solidFill>
                        <a:srgbClr val="4F81BC"/>
                      </a:solidFill>
                      <a:prstDash val="solid"/>
                      <a:round/>
                      <a:headEnd type="none" w="med" len="med"/>
                      <a:tailEnd type="none" w="med" len="med"/>
                    </a:lnT>
                    <a:lnB w="12700" cap="flat" cmpd="sng" algn="ctr">
                      <a:solidFill>
                        <a:srgbClr val="4F81BC"/>
                      </a:solidFill>
                      <a:prstDash val="solid"/>
                      <a:round/>
                      <a:headEnd type="none" w="med" len="med"/>
                      <a:tailEnd type="none" w="med" len="med"/>
                    </a:lnB>
                    <a:lnTlToBr>
                      <a:noFill/>
                    </a:lnTlToBr>
                    <a:lnBlToTr>
                      <a:noFill/>
                    </a:lnBlToTr>
                    <a:solidFill>
                      <a:srgbClr val="D6E3BC"/>
                    </a:solidFill>
                  </a:tcPr>
                </a:tc>
                <a:tc>
                  <a:txBody>
                    <a:bodyPr/>
                    <a:lstStyle/>
                    <a:p>
                      <a:pPr marL="393700" marR="0" lvl="0" indent="0" algn="l" defTabSz="914400" rtl="0" eaLnBrk="1" fontAlgn="base" latinLnBrk="0" hangingPunct="1">
                        <a:lnSpc>
                          <a:spcPct val="100000"/>
                        </a:lnSpc>
                        <a:spcBef>
                          <a:spcPct val="0"/>
                        </a:spcBef>
                        <a:spcAft>
                          <a:spcPct val="0"/>
                        </a:spcAft>
                        <a:buClrTx/>
                        <a:buSzTx/>
                        <a:buFontTx/>
                        <a:buNone/>
                        <a:tabLst/>
                      </a:pPr>
                      <a:r>
                        <a:rPr kumimoji="0" lang="ru-RU" sz="1400" b="1" i="0" u="none" strike="noStrike" cap="none" normalizeH="0" baseline="0" dirty="0" smtClean="0">
                          <a:ln>
                            <a:noFill/>
                          </a:ln>
                          <a:solidFill>
                            <a:schemeClr val="tx1"/>
                          </a:solidFill>
                          <a:effectLst/>
                          <a:latin typeface="Times New Roman" pitchFamily="18" charset="0"/>
                          <a:cs typeface="Times New Roman" pitchFamily="18" charset="0"/>
                        </a:rPr>
                        <a:t>1291852,2</a:t>
                      </a:r>
                    </a:p>
                  </a:txBody>
                  <a:tcPr marL="0" marR="0" marT="0" marB="0" horzOverflow="overflow">
                    <a:lnL w="12700" cap="flat" cmpd="sng" algn="ctr">
                      <a:solidFill>
                        <a:srgbClr val="4F81BC"/>
                      </a:solidFill>
                      <a:prstDash val="solid"/>
                      <a:round/>
                      <a:headEnd type="none" w="med" len="med"/>
                      <a:tailEnd type="none" w="med" len="med"/>
                    </a:lnL>
                    <a:lnR w="12700" cap="flat" cmpd="sng" algn="ctr">
                      <a:solidFill>
                        <a:srgbClr val="4F81BC"/>
                      </a:solidFill>
                      <a:prstDash val="solid"/>
                      <a:round/>
                      <a:headEnd type="none" w="med" len="med"/>
                      <a:tailEnd type="none" w="med" len="med"/>
                    </a:lnR>
                    <a:lnT w="12700" cap="flat" cmpd="sng" algn="ctr">
                      <a:solidFill>
                        <a:srgbClr val="4F81BC"/>
                      </a:solidFill>
                      <a:prstDash val="solid"/>
                      <a:round/>
                      <a:headEnd type="none" w="med" len="med"/>
                      <a:tailEnd type="none" w="med" len="med"/>
                    </a:lnT>
                    <a:lnB w="12700" cap="flat" cmpd="sng" algn="ctr">
                      <a:solidFill>
                        <a:srgbClr val="4F81BC"/>
                      </a:solidFill>
                      <a:prstDash val="solid"/>
                      <a:round/>
                      <a:headEnd type="none" w="med" len="med"/>
                      <a:tailEnd type="none" w="med" len="med"/>
                    </a:lnB>
                    <a:lnTlToBr>
                      <a:noFill/>
                    </a:lnTlToBr>
                    <a:lnBlToTr>
                      <a:noFill/>
                    </a:lnBlToTr>
                    <a:solidFill>
                      <a:srgbClr val="FFCDCD"/>
                    </a:solidFill>
                  </a:tcPr>
                </a:tc>
                <a:tc>
                  <a:txBody>
                    <a:bodyPr/>
                    <a:lstStyle/>
                    <a:p>
                      <a:pPr marL="393700" marR="0" lvl="0" indent="0" algn="l" defTabSz="914400" rtl="0" eaLnBrk="1" fontAlgn="base" latinLnBrk="0" hangingPunct="1">
                        <a:lnSpc>
                          <a:spcPct val="100000"/>
                        </a:lnSpc>
                        <a:spcBef>
                          <a:spcPct val="0"/>
                        </a:spcBef>
                        <a:spcAft>
                          <a:spcPct val="0"/>
                        </a:spcAft>
                        <a:buClrTx/>
                        <a:buSzTx/>
                        <a:buFontTx/>
                        <a:buNone/>
                        <a:tabLst/>
                      </a:pPr>
                      <a:r>
                        <a:rPr kumimoji="0" lang="ru-RU" sz="1400" b="1" i="0" u="none" strike="noStrike" cap="none" normalizeH="0" baseline="0" dirty="0" smtClean="0">
                          <a:ln>
                            <a:noFill/>
                          </a:ln>
                          <a:solidFill>
                            <a:schemeClr val="tx1"/>
                          </a:solidFill>
                          <a:effectLst/>
                          <a:latin typeface="Times New Roman" pitchFamily="18" charset="0"/>
                          <a:cs typeface="Times New Roman" pitchFamily="18" charset="0"/>
                        </a:rPr>
                        <a:t>996134,5</a:t>
                      </a:r>
                    </a:p>
                  </a:txBody>
                  <a:tcPr marL="0" marR="0" marT="0" marB="0" horzOverflow="overflow">
                    <a:lnL w="12700" cap="flat" cmpd="sng" algn="ctr">
                      <a:solidFill>
                        <a:srgbClr val="4F81BC"/>
                      </a:solidFill>
                      <a:prstDash val="solid"/>
                      <a:round/>
                      <a:headEnd type="none" w="med" len="med"/>
                      <a:tailEnd type="none" w="med" len="med"/>
                    </a:lnL>
                    <a:lnR w="12700" cap="flat" cmpd="sng" algn="ctr">
                      <a:solidFill>
                        <a:srgbClr val="4F81BC"/>
                      </a:solidFill>
                      <a:prstDash val="solid"/>
                      <a:round/>
                      <a:headEnd type="none" w="med" len="med"/>
                      <a:tailEnd type="none" w="med" len="med"/>
                    </a:lnR>
                    <a:lnT w="12700" cap="flat" cmpd="sng" algn="ctr">
                      <a:solidFill>
                        <a:srgbClr val="4F81BC"/>
                      </a:solidFill>
                      <a:prstDash val="solid"/>
                      <a:round/>
                      <a:headEnd type="none" w="med" len="med"/>
                      <a:tailEnd type="none" w="med" len="med"/>
                    </a:lnT>
                    <a:lnB w="12700" cap="flat" cmpd="sng" algn="ctr">
                      <a:solidFill>
                        <a:srgbClr val="4F81BC"/>
                      </a:solidFill>
                      <a:prstDash val="solid"/>
                      <a:round/>
                      <a:headEnd type="none" w="med" len="med"/>
                      <a:tailEnd type="none" w="med" len="med"/>
                    </a:lnB>
                    <a:lnTlToBr>
                      <a:noFill/>
                    </a:lnTlToBr>
                    <a:lnBlToTr>
                      <a:noFill/>
                    </a:lnBlToTr>
                    <a:solidFill>
                      <a:srgbClr val="FFCDCD"/>
                    </a:solidFill>
                  </a:tcPr>
                </a:tc>
              </a:tr>
              <a:tr h="21431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400" b="0" i="1" u="none" strike="noStrike" cap="none" normalizeH="0" baseline="0" dirty="0" smtClean="0">
                          <a:ln>
                            <a:noFill/>
                          </a:ln>
                          <a:solidFill>
                            <a:schemeClr val="tx1"/>
                          </a:solidFill>
                          <a:effectLst/>
                          <a:latin typeface="Times New Roman" pitchFamily="18" charset="0"/>
                          <a:cs typeface="Times New Roman" pitchFamily="18" charset="0"/>
                        </a:rPr>
                        <a:t>из них:</a:t>
                      </a:r>
                      <a:endParaRPr kumimoji="0" lang="ru-RU" sz="1400" b="0" i="0" u="none" strike="noStrike" cap="none" normalizeH="0" baseline="0" dirty="0" smtClean="0">
                        <a:ln>
                          <a:noFill/>
                        </a:ln>
                        <a:solidFill>
                          <a:schemeClr val="tx1"/>
                        </a:solidFill>
                        <a:effectLst/>
                        <a:latin typeface="Times New Roman" pitchFamily="18" charset="0"/>
                        <a:cs typeface="Times New Roman" pitchFamily="18" charset="0"/>
                      </a:endParaRPr>
                    </a:p>
                  </a:txBody>
                  <a:tcPr marL="0" marR="0" marT="0" marB="0" horzOverflow="overflow">
                    <a:lnL w="12700" cap="flat" cmpd="sng" algn="ctr">
                      <a:solidFill>
                        <a:srgbClr val="4F81BC"/>
                      </a:solidFill>
                      <a:prstDash val="solid"/>
                      <a:round/>
                      <a:headEnd type="none" w="med" len="med"/>
                      <a:tailEnd type="none" w="med" len="med"/>
                    </a:lnL>
                    <a:lnR w="12700" cap="flat" cmpd="sng" algn="ctr">
                      <a:solidFill>
                        <a:srgbClr val="4F81BC"/>
                      </a:solidFill>
                      <a:prstDash val="solid"/>
                      <a:round/>
                      <a:headEnd type="none" w="med" len="med"/>
                      <a:tailEnd type="none" w="med" len="med"/>
                    </a:lnR>
                    <a:lnT w="12700" cap="flat" cmpd="sng" algn="ctr">
                      <a:solidFill>
                        <a:srgbClr val="4F81BC"/>
                      </a:solidFill>
                      <a:prstDash val="solid"/>
                      <a:round/>
                      <a:headEnd type="none" w="med" len="med"/>
                      <a:tailEnd type="none" w="med" len="med"/>
                    </a:lnT>
                    <a:lnB w="12700" cap="flat" cmpd="sng" algn="ctr">
                      <a:solidFill>
                        <a:srgbClr val="4F81BC"/>
                      </a:solidFill>
                      <a:prstDash val="solid"/>
                      <a:round/>
                      <a:headEnd type="none" w="med" len="med"/>
                      <a:tailEnd type="none" w="med" len="med"/>
                    </a:lnB>
                    <a:lnTlToBr>
                      <a:noFill/>
                    </a:lnTlToBr>
                    <a:lnBlToTr>
                      <a:noFill/>
                    </a:lnBlToTr>
                    <a:solidFill>
                      <a:srgbClr val="EBF0DE"/>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ru-RU" sz="1400" b="0" i="0" u="none" strike="noStrike" cap="none" normalizeH="0" baseline="0" dirty="0" smtClean="0">
                        <a:ln>
                          <a:noFill/>
                        </a:ln>
                        <a:solidFill>
                          <a:schemeClr val="tx1"/>
                        </a:solidFill>
                        <a:effectLst/>
                        <a:latin typeface="Times New Roman" pitchFamily="18" charset="0"/>
                        <a:cs typeface="Times New Roman" pitchFamily="18" charset="0"/>
                      </a:endParaRPr>
                    </a:p>
                  </a:txBody>
                  <a:tcPr marL="0" marR="0" marT="0" marB="0" horzOverflow="overflow">
                    <a:lnL w="12700" cap="flat" cmpd="sng" algn="ctr">
                      <a:solidFill>
                        <a:srgbClr val="4F81BC"/>
                      </a:solidFill>
                      <a:prstDash val="solid"/>
                      <a:round/>
                      <a:headEnd type="none" w="med" len="med"/>
                      <a:tailEnd type="none" w="med" len="med"/>
                    </a:lnL>
                    <a:lnR w="12700" cap="flat" cmpd="sng" algn="ctr">
                      <a:solidFill>
                        <a:srgbClr val="4F81BC"/>
                      </a:solidFill>
                      <a:prstDash val="solid"/>
                      <a:round/>
                      <a:headEnd type="none" w="med" len="med"/>
                      <a:tailEnd type="none" w="med" len="med"/>
                    </a:lnR>
                    <a:lnT w="12700" cap="flat" cmpd="sng" algn="ctr">
                      <a:solidFill>
                        <a:srgbClr val="4F81BC"/>
                      </a:solidFill>
                      <a:prstDash val="solid"/>
                      <a:round/>
                      <a:headEnd type="none" w="med" len="med"/>
                      <a:tailEnd type="none" w="med" len="med"/>
                    </a:lnT>
                    <a:lnB w="12700" cap="flat" cmpd="sng" algn="ctr">
                      <a:solidFill>
                        <a:srgbClr val="4F81BC"/>
                      </a:solidFill>
                      <a:prstDash val="solid"/>
                      <a:round/>
                      <a:headEnd type="none" w="med" len="med"/>
                      <a:tailEnd type="none" w="med" len="med"/>
                    </a:lnB>
                    <a:lnTlToBr>
                      <a:noFill/>
                    </a:lnTlToBr>
                    <a:lnBlToTr>
                      <a:noFill/>
                    </a:lnBlToTr>
                    <a:solidFill>
                      <a:srgbClr val="EBF0DE"/>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ru-RU" sz="1400" b="0" i="0" u="none" strike="noStrike" cap="none" normalizeH="0" baseline="0" dirty="0" smtClean="0">
                        <a:ln>
                          <a:noFill/>
                        </a:ln>
                        <a:solidFill>
                          <a:schemeClr val="tx1"/>
                        </a:solidFill>
                        <a:effectLst/>
                        <a:latin typeface="Times New Roman" pitchFamily="18" charset="0"/>
                        <a:cs typeface="Times New Roman" pitchFamily="18" charset="0"/>
                      </a:endParaRPr>
                    </a:p>
                  </a:txBody>
                  <a:tcPr marL="0" marR="0" marT="0" marB="0" horzOverflow="overflow">
                    <a:lnL w="12700" cap="flat" cmpd="sng" algn="ctr">
                      <a:solidFill>
                        <a:srgbClr val="4F81BC"/>
                      </a:solidFill>
                      <a:prstDash val="solid"/>
                      <a:round/>
                      <a:headEnd type="none" w="med" len="med"/>
                      <a:tailEnd type="none" w="med" len="med"/>
                    </a:lnL>
                    <a:lnR w="12700" cap="flat" cmpd="sng" algn="ctr">
                      <a:solidFill>
                        <a:srgbClr val="4F81BC"/>
                      </a:solidFill>
                      <a:prstDash val="solid"/>
                      <a:round/>
                      <a:headEnd type="none" w="med" len="med"/>
                      <a:tailEnd type="none" w="med" len="med"/>
                    </a:lnR>
                    <a:lnT w="12700" cap="flat" cmpd="sng" algn="ctr">
                      <a:solidFill>
                        <a:srgbClr val="4F81BC"/>
                      </a:solidFill>
                      <a:prstDash val="solid"/>
                      <a:round/>
                      <a:headEnd type="none" w="med" len="med"/>
                      <a:tailEnd type="none" w="med" len="med"/>
                    </a:lnT>
                    <a:lnB w="12700" cap="flat" cmpd="sng" algn="ctr">
                      <a:solidFill>
                        <a:srgbClr val="4F81BC"/>
                      </a:solidFill>
                      <a:prstDash val="solid"/>
                      <a:round/>
                      <a:headEnd type="none" w="med" len="med"/>
                      <a:tailEnd type="none" w="med" len="med"/>
                    </a:lnB>
                    <a:lnTlToBr>
                      <a:noFill/>
                    </a:lnTlToBr>
                    <a:lnBlToTr>
                      <a:noFill/>
                    </a:lnBlToTr>
                    <a:solidFill>
                      <a:srgbClr val="EBF0DE"/>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ru-RU" sz="1400" b="0" i="0" u="none" strike="noStrike" cap="none" normalizeH="0" baseline="0" dirty="0" smtClean="0">
                        <a:ln>
                          <a:noFill/>
                        </a:ln>
                        <a:solidFill>
                          <a:schemeClr val="tx1"/>
                        </a:solidFill>
                        <a:effectLst/>
                        <a:latin typeface="Times New Roman" pitchFamily="18" charset="0"/>
                        <a:cs typeface="Times New Roman" pitchFamily="18" charset="0"/>
                      </a:endParaRPr>
                    </a:p>
                  </a:txBody>
                  <a:tcPr marL="0" marR="0" marT="0" marB="0" horzOverflow="overflow">
                    <a:lnL w="12700" cap="flat" cmpd="sng" algn="ctr">
                      <a:solidFill>
                        <a:srgbClr val="4F81BC"/>
                      </a:solidFill>
                      <a:prstDash val="solid"/>
                      <a:round/>
                      <a:headEnd type="none" w="med" len="med"/>
                      <a:tailEnd type="none" w="med" len="med"/>
                    </a:lnL>
                    <a:lnR w="12700" cap="flat" cmpd="sng" algn="ctr">
                      <a:solidFill>
                        <a:srgbClr val="4F81BC"/>
                      </a:solidFill>
                      <a:prstDash val="solid"/>
                      <a:round/>
                      <a:headEnd type="none" w="med" len="med"/>
                      <a:tailEnd type="none" w="med" len="med"/>
                    </a:lnR>
                    <a:lnT w="12700" cap="flat" cmpd="sng" algn="ctr">
                      <a:solidFill>
                        <a:srgbClr val="4F81BC"/>
                      </a:solidFill>
                      <a:prstDash val="solid"/>
                      <a:round/>
                      <a:headEnd type="none" w="med" len="med"/>
                      <a:tailEnd type="none" w="med" len="med"/>
                    </a:lnT>
                    <a:lnB w="12700" cap="flat" cmpd="sng" algn="ctr">
                      <a:solidFill>
                        <a:srgbClr val="4F81BC"/>
                      </a:solidFill>
                      <a:prstDash val="solid"/>
                      <a:round/>
                      <a:headEnd type="none" w="med" len="med"/>
                      <a:tailEnd type="none" w="med" len="med"/>
                    </a:lnB>
                    <a:lnTlToBr>
                      <a:noFill/>
                    </a:lnTlToBr>
                    <a:lnBlToTr>
                      <a:noFill/>
                    </a:lnBlToTr>
                    <a:solidFill>
                      <a:srgbClr val="EBF0DE"/>
                    </a:solidFill>
                  </a:tcPr>
                </a:tc>
              </a:tr>
              <a:tr h="471481">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dirty="0" smtClean="0">
                          <a:ln>
                            <a:noFill/>
                          </a:ln>
                          <a:solidFill>
                            <a:schemeClr val="tx1"/>
                          </a:solidFill>
                          <a:effectLst/>
                          <a:latin typeface="Times New Roman" pitchFamily="18" charset="0"/>
                          <a:cs typeface="Times New Roman" pitchFamily="18" charset="0"/>
                        </a:rPr>
                        <a:t>Развитие образования, физической культуры и спорта</a:t>
                      </a:r>
                    </a:p>
                  </a:txBody>
                  <a:tcPr marL="0" marR="0" marT="0" marB="0" horzOverflow="overflow">
                    <a:lnL w="12700" cap="flat" cmpd="sng" algn="ctr">
                      <a:solidFill>
                        <a:srgbClr val="4F81BC"/>
                      </a:solidFill>
                      <a:prstDash val="solid"/>
                      <a:round/>
                      <a:headEnd type="none" w="med" len="med"/>
                      <a:tailEnd type="none" w="med" len="med"/>
                    </a:lnL>
                    <a:lnR w="12700" cap="flat" cmpd="sng" algn="ctr">
                      <a:solidFill>
                        <a:srgbClr val="4F81BC"/>
                      </a:solidFill>
                      <a:prstDash val="solid"/>
                      <a:round/>
                      <a:headEnd type="none" w="med" len="med"/>
                      <a:tailEnd type="none" w="med" len="med"/>
                    </a:lnR>
                    <a:lnT w="12700" cap="flat" cmpd="sng" algn="ctr">
                      <a:solidFill>
                        <a:srgbClr val="4F81BC"/>
                      </a:solidFill>
                      <a:prstDash val="solid"/>
                      <a:round/>
                      <a:headEnd type="none" w="med" len="med"/>
                      <a:tailEnd type="none" w="med" len="med"/>
                    </a:lnT>
                    <a:lnB w="12700" cap="flat" cmpd="sng" algn="ctr">
                      <a:solidFill>
                        <a:srgbClr val="4F81BC"/>
                      </a:solidFill>
                      <a:prstDash val="solid"/>
                      <a:round/>
                      <a:headEnd type="none" w="med" len="med"/>
                      <a:tailEnd type="none" w="med" len="med"/>
                    </a:lnB>
                    <a:lnTlToBr>
                      <a:noFill/>
                    </a:lnTlToBr>
                    <a:lnBlToTr>
                      <a:noFill/>
                    </a:lnBlToTr>
                    <a:solidFill>
                      <a:srgbClr val="D6E3BC"/>
                    </a:solidFill>
                  </a:tcPr>
                </a:tc>
                <a:tc>
                  <a:txBody>
                    <a:bodyPr/>
                    <a:lstStyle/>
                    <a:p>
                      <a:pPr marL="393700" marR="0" lvl="0" indent="0" algn="l"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dirty="0" smtClean="0">
                          <a:ln>
                            <a:noFill/>
                          </a:ln>
                          <a:solidFill>
                            <a:schemeClr val="tx1"/>
                          </a:solidFill>
                          <a:effectLst/>
                          <a:latin typeface="Times New Roman" pitchFamily="18" charset="0"/>
                          <a:cs typeface="Times New Roman" pitchFamily="18" charset="0"/>
                        </a:rPr>
                        <a:t>882203,5</a:t>
                      </a:r>
                    </a:p>
                  </a:txBody>
                  <a:tcPr marL="0" marR="0" marT="0" marB="0" horzOverflow="overflow">
                    <a:lnL w="12700" cap="flat" cmpd="sng" algn="ctr">
                      <a:solidFill>
                        <a:srgbClr val="4F81BC"/>
                      </a:solidFill>
                      <a:prstDash val="solid"/>
                      <a:round/>
                      <a:headEnd type="none" w="med" len="med"/>
                      <a:tailEnd type="none" w="med" len="med"/>
                    </a:lnL>
                    <a:lnR w="12700" cap="flat" cmpd="sng" algn="ctr">
                      <a:solidFill>
                        <a:srgbClr val="4F81BC"/>
                      </a:solidFill>
                      <a:prstDash val="solid"/>
                      <a:round/>
                      <a:headEnd type="none" w="med" len="med"/>
                      <a:tailEnd type="none" w="med" len="med"/>
                    </a:lnR>
                    <a:lnT w="12700" cap="flat" cmpd="sng" algn="ctr">
                      <a:solidFill>
                        <a:srgbClr val="4F81BC"/>
                      </a:solidFill>
                      <a:prstDash val="solid"/>
                      <a:round/>
                      <a:headEnd type="none" w="med" len="med"/>
                      <a:tailEnd type="none" w="med" len="med"/>
                    </a:lnT>
                    <a:lnB w="12700" cap="flat" cmpd="sng" algn="ctr">
                      <a:solidFill>
                        <a:srgbClr val="4F81BC"/>
                      </a:solidFill>
                      <a:prstDash val="solid"/>
                      <a:round/>
                      <a:headEnd type="none" w="med" len="med"/>
                      <a:tailEnd type="none" w="med" len="med"/>
                    </a:lnB>
                    <a:lnTlToBr>
                      <a:noFill/>
                    </a:lnTlToBr>
                    <a:lnBlToTr>
                      <a:noFill/>
                    </a:lnBlToTr>
                    <a:solidFill>
                      <a:srgbClr val="D6E3BC"/>
                    </a:solidFill>
                  </a:tcPr>
                </a:tc>
                <a:tc>
                  <a:txBody>
                    <a:bodyPr/>
                    <a:lstStyle/>
                    <a:p>
                      <a:pPr marL="393700" marR="0" lvl="0" indent="0" algn="l"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dirty="0" smtClean="0">
                          <a:ln>
                            <a:noFill/>
                          </a:ln>
                          <a:solidFill>
                            <a:schemeClr val="tx1"/>
                          </a:solidFill>
                          <a:effectLst/>
                          <a:latin typeface="Times New Roman" pitchFamily="18" charset="0"/>
                          <a:cs typeface="Times New Roman" pitchFamily="18" charset="0"/>
                        </a:rPr>
                        <a:t>617055,6</a:t>
                      </a:r>
                    </a:p>
                  </a:txBody>
                  <a:tcPr marL="0" marR="0" marT="0" marB="0" horzOverflow="overflow">
                    <a:lnL w="12700" cap="flat" cmpd="sng" algn="ctr">
                      <a:solidFill>
                        <a:srgbClr val="4F81BC"/>
                      </a:solidFill>
                      <a:prstDash val="solid"/>
                      <a:round/>
                      <a:headEnd type="none" w="med" len="med"/>
                      <a:tailEnd type="none" w="med" len="med"/>
                    </a:lnL>
                    <a:lnR w="12700" cap="flat" cmpd="sng" algn="ctr">
                      <a:solidFill>
                        <a:srgbClr val="4F81BC"/>
                      </a:solidFill>
                      <a:prstDash val="solid"/>
                      <a:round/>
                      <a:headEnd type="none" w="med" len="med"/>
                      <a:tailEnd type="none" w="med" len="med"/>
                    </a:lnR>
                    <a:lnT w="12700" cap="flat" cmpd="sng" algn="ctr">
                      <a:solidFill>
                        <a:srgbClr val="4F81BC"/>
                      </a:solidFill>
                      <a:prstDash val="solid"/>
                      <a:round/>
                      <a:headEnd type="none" w="med" len="med"/>
                      <a:tailEnd type="none" w="med" len="med"/>
                    </a:lnT>
                    <a:lnB w="12700" cap="flat" cmpd="sng" algn="ctr">
                      <a:solidFill>
                        <a:srgbClr val="4F81BC"/>
                      </a:solidFill>
                      <a:prstDash val="solid"/>
                      <a:round/>
                      <a:headEnd type="none" w="med" len="med"/>
                      <a:tailEnd type="none" w="med" len="med"/>
                    </a:lnB>
                    <a:lnTlToBr>
                      <a:noFill/>
                    </a:lnTlToBr>
                    <a:lnBlToTr>
                      <a:noFill/>
                    </a:lnBlToTr>
                    <a:solidFill>
                      <a:srgbClr val="D6E3BC"/>
                    </a:solidFill>
                  </a:tcPr>
                </a:tc>
                <a:tc>
                  <a:txBody>
                    <a:bodyPr/>
                    <a:lstStyle/>
                    <a:p>
                      <a:pPr marL="393700" marR="0" lvl="0" indent="0" algn="l"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dirty="0" smtClean="0">
                          <a:ln>
                            <a:noFill/>
                          </a:ln>
                          <a:solidFill>
                            <a:schemeClr val="tx1"/>
                          </a:solidFill>
                          <a:effectLst/>
                          <a:latin typeface="Times New Roman" pitchFamily="18" charset="0"/>
                          <a:cs typeface="Times New Roman" pitchFamily="18" charset="0"/>
                        </a:rPr>
                        <a:t>616523,2</a:t>
                      </a:r>
                    </a:p>
                  </a:txBody>
                  <a:tcPr marL="0" marR="0" marT="0" marB="0" horzOverflow="overflow">
                    <a:lnL w="12700" cap="flat" cmpd="sng" algn="ctr">
                      <a:solidFill>
                        <a:srgbClr val="4F81BC"/>
                      </a:solidFill>
                      <a:prstDash val="solid"/>
                      <a:round/>
                      <a:headEnd type="none" w="med" len="med"/>
                      <a:tailEnd type="none" w="med" len="med"/>
                    </a:lnL>
                    <a:lnR w="12700" cap="flat" cmpd="sng" algn="ctr">
                      <a:solidFill>
                        <a:srgbClr val="4F81BC"/>
                      </a:solidFill>
                      <a:prstDash val="solid"/>
                      <a:round/>
                      <a:headEnd type="none" w="med" len="med"/>
                      <a:tailEnd type="none" w="med" len="med"/>
                    </a:lnR>
                    <a:lnT w="12700" cap="flat" cmpd="sng" algn="ctr">
                      <a:solidFill>
                        <a:srgbClr val="4F81BC"/>
                      </a:solidFill>
                      <a:prstDash val="solid"/>
                      <a:round/>
                      <a:headEnd type="none" w="med" len="med"/>
                      <a:tailEnd type="none" w="med" len="med"/>
                    </a:lnT>
                    <a:lnB w="12700" cap="flat" cmpd="sng" algn="ctr">
                      <a:solidFill>
                        <a:srgbClr val="4F81BC"/>
                      </a:solidFill>
                      <a:prstDash val="solid"/>
                      <a:round/>
                      <a:headEnd type="none" w="med" len="med"/>
                      <a:tailEnd type="none" w="med" len="med"/>
                    </a:lnB>
                    <a:lnTlToBr>
                      <a:noFill/>
                    </a:lnTlToBr>
                    <a:lnBlToTr>
                      <a:noFill/>
                    </a:lnBlToTr>
                    <a:solidFill>
                      <a:srgbClr val="D6E3BC"/>
                    </a:solidFill>
                  </a:tcPr>
                </a:tc>
              </a:tr>
              <a:tr h="45720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dirty="0" smtClean="0">
                          <a:ln>
                            <a:noFill/>
                          </a:ln>
                          <a:solidFill>
                            <a:schemeClr val="tx1"/>
                          </a:solidFill>
                          <a:effectLst/>
                          <a:latin typeface="Times New Roman" pitchFamily="18" charset="0"/>
                          <a:cs typeface="Times New Roman" pitchFamily="18" charset="0"/>
                        </a:rPr>
                        <a:t>Развитие культуры Бобровского муниципального района</a:t>
                      </a:r>
                    </a:p>
                  </a:txBody>
                  <a:tcPr marL="0" marR="0" marT="0" marB="0" horzOverflow="overflow">
                    <a:lnL w="12700" cap="flat" cmpd="sng" algn="ctr">
                      <a:solidFill>
                        <a:srgbClr val="4F81BC"/>
                      </a:solidFill>
                      <a:prstDash val="solid"/>
                      <a:round/>
                      <a:headEnd type="none" w="med" len="med"/>
                      <a:tailEnd type="none" w="med" len="med"/>
                    </a:lnL>
                    <a:lnR w="12700" cap="flat" cmpd="sng" algn="ctr">
                      <a:solidFill>
                        <a:srgbClr val="4F81BC"/>
                      </a:solidFill>
                      <a:prstDash val="solid"/>
                      <a:round/>
                      <a:headEnd type="none" w="med" len="med"/>
                      <a:tailEnd type="none" w="med" len="med"/>
                    </a:lnR>
                    <a:lnT w="12700" cap="flat" cmpd="sng" algn="ctr">
                      <a:solidFill>
                        <a:srgbClr val="4F81BC"/>
                      </a:solidFill>
                      <a:prstDash val="solid"/>
                      <a:round/>
                      <a:headEnd type="none" w="med" len="med"/>
                      <a:tailEnd type="none" w="med" len="med"/>
                    </a:lnT>
                    <a:lnB w="12700" cap="flat" cmpd="sng" algn="ctr">
                      <a:solidFill>
                        <a:srgbClr val="4F81BC"/>
                      </a:solidFill>
                      <a:prstDash val="solid"/>
                      <a:round/>
                      <a:headEnd type="none" w="med" len="med"/>
                      <a:tailEnd type="none" w="med" len="med"/>
                    </a:lnB>
                    <a:lnTlToBr>
                      <a:noFill/>
                    </a:lnTlToBr>
                    <a:lnBlToTr>
                      <a:noFill/>
                    </a:lnBlToTr>
                    <a:solidFill>
                      <a:srgbClr val="EBF0DE"/>
                    </a:solidFill>
                  </a:tcPr>
                </a:tc>
                <a:tc>
                  <a:txBody>
                    <a:bodyPr/>
                    <a:lstStyle/>
                    <a:p>
                      <a:pPr marL="395288" marR="0" lvl="0" indent="0" algn="l"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dirty="0" smtClean="0">
                          <a:ln>
                            <a:noFill/>
                          </a:ln>
                          <a:solidFill>
                            <a:schemeClr val="tx1"/>
                          </a:solidFill>
                          <a:effectLst/>
                          <a:latin typeface="Times New Roman" pitchFamily="18" charset="0"/>
                          <a:cs typeface="Times New Roman" pitchFamily="18" charset="0"/>
                        </a:rPr>
                        <a:t>124526,1</a:t>
                      </a:r>
                    </a:p>
                  </a:txBody>
                  <a:tcPr marL="0" marR="0" marT="0" marB="0" horzOverflow="overflow">
                    <a:lnL w="12700" cap="flat" cmpd="sng" algn="ctr">
                      <a:solidFill>
                        <a:srgbClr val="4F81BC"/>
                      </a:solidFill>
                      <a:prstDash val="solid"/>
                      <a:round/>
                      <a:headEnd type="none" w="med" len="med"/>
                      <a:tailEnd type="none" w="med" len="med"/>
                    </a:lnL>
                    <a:lnR w="12700" cap="flat" cmpd="sng" algn="ctr">
                      <a:solidFill>
                        <a:srgbClr val="4F81BC"/>
                      </a:solidFill>
                      <a:prstDash val="solid"/>
                      <a:round/>
                      <a:headEnd type="none" w="med" len="med"/>
                      <a:tailEnd type="none" w="med" len="med"/>
                    </a:lnR>
                    <a:lnT w="12700" cap="flat" cmpd="sng" algn="ctr">
                      <a:solidFill>
                        <a:srgbClr val="4F81BC"/>
                      </a:solidFill>
                      <a:prstDash val="solid"/>
                      <a:round/>
                      <a:headEnd type="none" w="med" len="med"/>
                      <a:tailEnd type="none" w="med" len="med"/>
                    </a:lnT>
                    <a:lnB w="12700" cap="flat" cmpd="sng" algn="ctr">
                      <a:solidFill>
                        <a:srgbClr val="4F81BC"/>
                      </a:solidFill>
                      <a:prstDash val="solid"/>
                      <a:round/>
                      <a:headEnd type="none" w="med" len="med"/>
                      <a:tailEnd type="none" w="med" len="med"/>
                    </a:lnB>
                    <a:lnTlToBr>
                      <a:noFill/>
                    </a:lnTlToBr>
                    <a:lnBlToTr>
                      <a:noFill/>
                    </a:lnBlToTr>
                    <a:solidFill>
                      <a:srgbClr val="EBF0DE"/>
                    </a:solidFill>
                  </a:tcPr>
                </a:tc>
                <a:tc>
                  <a:txBody>
                    <a:bodyPr/>
                    <a:lstStyle/>
                    <a:p>
                      <a:pPr marL="395288" marR="0" lvl="0" indent="0" algn="l"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dirty="0" smtClean="0">
                          <a:ln>
                            <a:noFill/>
                          </a:ln>
                          <a:solidFill>
                            <a:schemeClr val="tx1"/>
                          </a:solidFill>
                          <a:effectLst/>
                          <a:latin typeface="Times New Roman" pitchFamily="18" charset="0"/>
                          <a:cs typeface="Times New Roman" pitchFamily="18" charset="0"/>
                        </a:rPr>
                        <a:t>118589,7</a:t>
                      </a:r>
                    </a:p>
                  </a:txBody>
                  <a:tcPr marL="0" marR="0" marT="0" marB="0" horzOverflow="overflow">
                    <a:lnL w="12700" cap="flat" cmpd="sng" algn="ctr">
                      <a:solidFill>
                        <a:srgbClr val="4F81BC"/>
                      </a:solidFill>
                      <a:prstDash val="solid"/>
                      <a:round/>
                      <a:headEnd type="none" w="med" len="med"/>
                      <a:tailEnd type="none" w="med" len="med"/>
                    </a:lnL>
                    <a:lnR w="12700" cap="flat" cmpd="sng" algn="ctr">
                      <a:solidFill>
                        <a:srgbClr val="4F81BC"/>
                      </a:solidFill>
                      <a:prstDash val="solid"/>
                      <a:round/>
                      <a:headEnd type="none" w="med" len="med"/>
                      <a:tailEnd type="none" w="med" len="med"/>
                    </a:lnR>
                    <a:lnT w="12700" cap="flat" cmpd="sng" algn="ctr">
                      <a:solidFill>
                        <a:srgbClr val="4F81BC"/>
                      </a:solidFill>
                      <a:prstDash val="solid"/>
                      <a:round/>
                      <a:headEnd type="none" w="med" len="med"/>
                      <a:tailEnd type="none" w="med" len="med"/>
                    </a:lnT>
                    <a:lnB w="12700" cap="flat" cmpd="sng" algn="ctr">
                      <a:solidFill>
                        <a:srgbClr val="4F81BC"/>
                      </a:solidFill>
                      <a:prstDash val="solid"/>
                      <a:round/>
                      <a:headEnd type="none" w="med" len="med"/>
                      <a:tailEnd type="none" w="med" len="med"/>
                    </a:lnB>
                    <a:lnTlToBr>
                      <a:noFill/>
                    </a:lnTlToBr>
                    <a:lnBlToTr>
                      <a:noFill/>
                    </a:lnBlToTr>
                    <a:solidFill>
                      <a:srgbClr val="EBF0DE"/>
                    </a:solidFill>
                  </a:tcPr>
                </a:tc>
                <a:tc>
                  <a:txBody>
                    <a:bodyPr/>
                    <a:lstStyle/>
                    <a:p>
                      <a:pPr marL="395288" marR="0" lvl="0" indent="0" algn="l" defTabSz="914400" rtl="0" eaLnBrk="1" fontAlgn="base" latinLnBrk="0" hangingPunct="1">
                        <a:lnSpc>
                          <a:spcPct val="100000"/>
                        </a:lnSpc>
                        <a:spcBef>
                          <a:spcPct val="0"/>
                        </a:spcBef>
                        <a:spcAft>
                          <a:spcPct val="0"/>
                        </a:spcAft>
                        <a:buClrTx/>
                        <a:buSzTx/>
                        <a:buFontTx/>
                        <a:buNone/>
                        <a:tabLst/>
                        <a:defRPr/>
                      </a:pPr>
                      <a:r>
                        <a:rPr kumimoji="0" lang="ru-RU" sz="1400" b="0" i="0" u="none" strike="noStrike" cap="none" normalizeH="0" baseline="0" dirty="0" smtClean="0">
                          <a:ln>
                            <a:noFill/>
                          </a:ln>
                          <a:solidFill>
                            <a:schemeClr val="tx1"/>
                          </a:solidFill>
                          <a:effectLst/>
                          <a:latin typeface="Times New Roman" pitchFamily="18" charset="0"/>
                          <a:cs typeface="Times New Roman" pitchFamily="18" charset="0"/>
                        </a:rPr>
                        <a:t>121048,7</a:t>
                      </a:r>
                    </a:p>
                  </a:txBody>
                  <a:tcPr marL="0" marR="0" marT="0" marB="0" horzOverflow="overflow">
                    <a:lnL w="12700" cap="flat" cmpd="sng" algn="ctr">
                      <a:solidFill>
                        <a:srgbClr val="4F81BC"/>
                      </a:solidFill>
                      <a:prstDash val="solid"/>
                      <a:round/>
                      <a:headEnd type="none" w="med" len="med"/>
                      <a:tailEnd type="none" w="med" len="med"/>
                    </a:lnL>
                    <a:lnR w="12700" cap="flat" cmpd="sng" algn="ctr">
                      <a:solidFill>
                        <a:srgbClr val="4F81BC"/>
                      </a:solidFill>
                      <a:prstDash val="solid"/>
                      <a:round/>
                      <a:headEnd type="none" w="med" len="med"/>
                      <a:tailEnd type="none" w="med" len="med"/>
                    </a:lnR>
                    <a:lnT w="12700" cap="flat" cmpd="sng" algn="ctr">
                      <a:solidFill>
                        <a:srgbClr val="4F81BC"/>
                      </a:solidFill>
                      <a:prstDash val="solid"/>
                      <a:round/>
                      <a:headEnd type="none" w="med" len="med"/>
                      <a:tailEnd type="none" w="med" len="med"/>
                    </a:lnT>
                    <a:lnB w="12700" cap="flat" cmpd="sng" algn="ctr">
                      <a:solidFill>
                        <a:srgbClr val="4F81BC"/>
                      </a:solidFill>
                      <a:prstDash val="solid"/>
                      <a:round/>
                      <a:headEnd type="none" w="med" len="med"/>
                      <a:tailEnd type="none" w="med" len="med"/>
                    </a:lnB>
                    <a:lnTlToBr>
                      <a:noFill/>
                    </a:lnTlToBr>
                    <a:lnBlToTr>
                      <a:noFill/>
                    </a:lnBlToTr>
                    <a:solidFill>
                      <a:srgbClr val="EBF0DE"/>
                    </a:solidFill>
                  </a:tcPr>
                </a:tc>
              </a:tr>
              <a:tr h="30480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dirty="0" smtClean="0">
                          <a:ln>
                            <a:noFill/>
                          </a:ln>
                          <a:solidFill>
                            <a:schemeClr val="tx1"/>
                          </a:solidFill>
                          <a:effectLst/>
                          <a:latin typeface="Times New Roman" pitchFamily="18" charset="0"/>
                          <a:cs typeface="Times New Roman" pitchFamily="18" charset="0"/>
                        </a:rPr>
                        <a:t>Одаренные дети</a:t>
                      </a:r>
                    </a:p>
                  </a:txBody>
                  <a:tcPr marL="0" marR="0" marT="0" marB="0" horzOverflow="overflow">
                    <a:lnL w="12700" cap="flat" cmpd="sng" algn="ctr">
                      <a:solidFill>
                        <a:srgbClr val="4F81BC"/>
                      </a:solidFill>
                      <a:prstDash val="solid"/>
                      <a:round/>
                      <a:headEnd type="none" w="med" len="med"/>
                      <a:tailEnd type="none" w="med" len="med"/>
                    </a:lnL>
                    <a:lnR w="12700" cap="flat" cmpd="sng" algn="ctr">
                      <a:solidFill>
                        <a:srgbClr val="4F81BC"/>
                      </a:solidFill>
                      <a:prstDash val="solid"/>
                      <a:round/>
                      <a:headEnd type="none" w="med" len="med"/>
                      <a:tailEnd type="none" w="med" len="med"/>
                    </a:lnR>
                    <a:lnT w="12700" cap="flat" cmpd="sng" algn="ctr">
                      <a:solidFill>
                        <a:srgbClr val="4F81BC"/>
                      </a:solidFill>
                      <a:prstDash val="solid"/>
                      <a:round/>
                      <a:headEnd type="none" w="med" len="med"/>
                      <a:tailEnd type="none" w="med" len="med"/>
                    </a:lnT>
                    <a:lnB w="12700" cap="flat" cmpd="sng" algn="ctr">
                      <a:solidFill>
                        <a:srgbClr val="4F81BC"/>
                      </a:solidFill>
                      <a:prstDash val="solid"/>
                      <a:round/>
                      <a:headEnd type="none" w="med" len="med"/>
                      <a:tailEnd type="none" w="med" len="med"/>
                    </a:lnB>
                    <a:lnTlToBr>
                      <a:noFill/>
                    </a:lnTlToBr>
                    <a:lnBlToTr>
                      <a:noFill/>
                    </a:lnBlToTr>
                    <a:solidFill>
                      <a:srgbClr val="D6E3BC"/>
                    </a:solidFill>
                  </a:tcPr>
                </a:tc>
                <a:tc>
                  <a:txBody>
                    <a:bodyPr/>
                    <a:lstStyle/>
                    <a:p>
                      <a:pPr marL="395288" marR="0" lvl="0" indent="0" algn="l"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dirty="0" smtClean="0">
                          <a:ln>
                            <a:noFill/>
                          </a:ln>
                          <a:solidFill>
                            <a:schemeClr val="tx1"/>
                          </a:solidFill>
                          <a:effectLst/>
                          <a:latin typeface="Times New Roman" pitchFamily="18" charset="0"/>
                          <a:cs typeface="Times New Roman" pitchFamily="18" charset="0"/>
                        </a:rPr>
                        <a:t>325,0</a:t>
                      </a:r>
                    </a:p>
                  </a:txBody>
                  <a:tcPr marL="0" marR="0" marT="0" marB="0" horzOverflow="overflow">
                    <a:lnL w="12700" cap="flat" cmpd="sng" algn="ctr">
                      <a:solidFill>
                        <a:srgbClr val="4F81BC"/>
                      </a:solidFill>
                      <a:prstDash val="solid"/>
                      <a:round/>
                      <a:headEnd type="none" w="med" len="med"/>
                      <a:tailEnd type="none" w="med" len="med"/>
                    </a:lnL>
                    <a:lnR w="12700" cap="flat" cmpd="sng" algn="ctr">
                      <a:solidFill>
                        <a:srgbClr val="4F81BC"/>
                      </a:solidFill>
                      <a:prstDash val="solid"/>
                      <a:round/>
                      <a:headEnd type="none" w="med" len="med"/>
                      <a:tailEnd type="none" w="med" len="med"/>
                    </a:lnR>
                    <a:lnT w="12700" cap="flat" cmpd="sng" algn="ctr">
                      <a:solidFill>
                        <a:srgbClr val="4F81BC"/>
                      </a:solidFill>
                      <a:prstDash val="solid"/>
                      <a:round/>
                      <a:headEnd type="none" w="med" len="med"/>
                      <a:tailEnd type="none" w="med" len="med"/>
                    </a:lnT>
                    <a:lnB w="12700" cap="flat" cmpd="sng" algn="ctr">
                      <a:solidFill>
                        <a:srgbClr val="4F81BC"/>
                      </a:solidFill>
                      <a:prstDash val="solid"/>
                      <a:round/>
                      <a:headEnd type="none" w="med" len="med"/>
                      <a:tailEnd type="none" w="med" len="med"/>
                    </a:lnB>
                    <a:lnTlToBr>
                      <a:noFill/>
                    </a:lnTlToBr>
                    <a:lnBlToTr>
                      <a:noFill/>
                    </a:lnBlToTr>
                    <a:solidFill>
                      <a:srgbClr val="D6E3BC"/>
                    </a:solidFill>
                  </a:tcPr>
                </a:tc>
                <a:tc>
                  <a:txBody>
                    <a:bodyPr/>
                    <a:lstStyle/>
                    <a:p>
                      <a:pPr marL="395288" marR="0" lvl="0" indent="0" algn="l"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dirty="0" smtClean="0">
                          <a:ln>
                            <a:noFill/>
                          </a:ln>
                          <a:solidFill>
                            <a:schemeClr val="tx1"/>
                          </a:solidFill>
                          <a:effectLst/>
                          <a:latin typeface="Times New Roman" pitchFamily="18" charset="0"/>
                          <a:cs typeface="Times New Roman" pitchFamily="18" charset="0"/>
                        </a:rPr>
                        <a:t>325,0</a:t>
                      </a:r>
                    </a:p>
                  </a:txBody>
                  <a:tcPr marL="0" marR="0" marT="0" marB="0" horzOverflow="overflow">
                    <a:lnL w="12700" cap="flat" cmpd="sng" algn="ctr">
                      <a:solidFill>
                        <a:srgbClr val="4F81BC"/>
                      </a:solidFill>
                      <a:prstDash val="solid"/>
                      <a:round/>
                      <a:headEnd type="none" w="med" len="med"/>
                      <a:tailEnd type="none" w="med" len="med"/>
                    </a:lnL>
                    <a:lnR w="12700" cap="flat" cmpd="sng" algn="ctr">
                      <a:solidFill>
                        <a:srgbClr val="4F81BC"/>
                      </a:solidFill>
                      <a:prstDash val="solid"/>
                      <a:round/>
                      <a:headEnd type="none" w="med" len="med"/>
                      <a:tailEnd type="none" w="med" len="med"/>
                    </a:lnR>
                    <a:lnT w="12700" cap="flat" cmpd="sng" algn="ctr">
                      <a:solidFill>
                        <a:srgbClr val="4F81BC"/>
                      </a:solidFill>
                      <a:prstDash val="solid"/>
                      <a:round/>
                      <a:headEnd type="none" w="med" len="med"/>
                      <a:tailEnd type="none" w="med" len="med"/>
                    </a:lnT>
                    <a:lnB w="12700" cap="flat" cmpd="sng" algn="ctr">
                      <a:solidFill>
                        <a:srgbClr val="4F81BC"/>
                      </a:solidFill>
                      <a:prstDash val="solid"/>
                      <a:round/>
                      <a:headEnd type="none" w="med" len="med"/>
                      <a:tailEnd type="none" w="med" len="med"/>
                    </a:lnB>
                    <a:lnTlToBr>
                      <a:noFill/>
                    </a:lnTlToBr>
                    <a:lnBlToTr>
                      <a:noFill/>
                    </a:lnBlToTr>
                    <a:solidFill>
                      <a:srgbClr val="D6E3BC"/>
                    </a:solidFill>
                  </a:tcPr>
                </a:tc>
                <a:tc>
                  <a:txBody>
                    <a:bodyPr/>
                    <a:lstStyle/>
                    <a:p>
                      <a:pPr marL="395288" marR="0" lvl="0" indent="0" algn="l"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dirty="0" smtClean="0">
                          <a:ln>
                            <a:noFill/>
                          </a:ln>
                          <a:solidFill>
                            <a:schemeClr val="tx1"/>
                          </a:solidFill>
                          <a:effectLst/>
                          <a:latin typeface="Times New Roman" pitchFamily="18" charset="0"/>
                          <a:cs typeface="Times New Roman" pitchFamily="18" charset="0"/>
                        </a:rPr>
                        <a:t>325,0</a:t>
                      </a:r>
                    </a:p>
                  </a:txBody>
                  <a:tcPr marL="0" marR="0" marT="0" marB="0" horzOverflow="overflow">
                    <a:lnL w="12700" cap="flat" cmpd="sng" algn="ctr">
                      <a:solidFill>
                        <a:srgbClr val="4F81BC"/>
                      </a:solidFill>
                      <a:prstDash val="solid"/>
                      <a:round/>
                      <a:headEnd type="none" w="med" len="med"/>
                      <a:tailEnd type="none" w="med" len="med"/>
                    </a:lnL>
                    <a:lnR w="12700" cap="flat" cmpd="sng" algn="ctr">
                      <a:solidFill>
                        <a:srgbClr val="4F81BC"/>
                      </a:solidFill>
                      <a:prstDash val="solid"/>
                      <a:round/>
                      <a:headEnd type="none" w="med" len="med"/>
                      <a:tailEnd type="none" w="med" len="med"/>
                    </a:lnR>
                    <a:lnT w="12700" cap="flat" cmpd="sng" algn="ctr">
                      <a:solidFill>
                        <a:srgbClr val="4F81BC"/>
                      </a:solidFill>
                      <a:prstDash val="solid"/>
                      <a:round/>
                      <a:headEnd type="none" w="med" len="med"/>
                      <a:tailEnd type="none" w="med" len="med"/>
                    </a:lnT>
                    <a:lnB w="12700" cap="flat" cmpd="sng" algn="ctr">
                      <a:solidFill>
                        <a:srgbClr val="4F81BC"/>
                      </a:solidFill>
                      <a:prstDash val="solid"/>
                      <a:round/>
                      <a:headEnd type="none" w="med" len="med"/>
                      <a:tailEnd type="none" w="med" len="med"/>
                    </a:lnB>
                    <a:lnTlToBr>
                      <a:noFill/>
                    </a:lnTlToBr>
                    <a:lnBlToTr>
                      <a:noFill/>
                    </a:lnBlToTr>
                    <a:solidFill>
                      <a:srgbClr val="D6E3BC"/>
                    </a:solidFill>
                  </a:tcPr>
                </a:tc>
              </a:tr>
              <a:tr h="45720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dirty="0" smtClean="0">
                          <a:ln>
                            <a:noFill/>
                          </a:ln>
                          <a:solidFill>
                            <a:schemeClr val="tx1"/>
                          </a:solidFill>
                          <a:effectLst/>
                          <a:latin typeface="Times New Roman" pitchFamily="18" charset="0"/>
                          <a:cs typeface="Times New Roman" pitchFamily="18" charset="0"/>
                        </a:rPr>
                        <a:t>Муниципальное управление и гражданское общество</a:t>
                      </a:r>
                    </a:p>
                  </a:txBody>
                  <a:tcPr marL="0" marR="0" marT="0" marB="0" horzOverflow="overflow">
                    <a:lnL w="12700" cap="flat" cmpd="sng" algn="ctr">
                      <a:solidFill>
                        <a:srgbClr val="4F81BC"/>
                      </a:solidFill>
                      <a:prstDash val="solid"/>
                      <a:round/>
                      <a:headEnd type="none" w="med" len="med"/>
                      <a:tailEnd type="none" w="med" len="med"/>
                    </a:lnL>
                    <a:lnR w="12700" cap="flat" cmpd="sng" algn="ctr">
                      <a:solidFill>
                        <a:srgbClr val="4F81BC"/>
                      </a:solidFill>
                      <a:prstDash val="solid"/>
                      <a:round/>
                      <a:headEnd type="none" w="med" len="med"/>
                      <a:tailEnd type="none" w="med" len="med"/>
                    </a:lnR>
                    <a:lnT w="12700" cap="flat" cmpd="sng" algn="ctr">
                      <a:solidFill>
                        <a:srgbClr val="4F81BC"/>
                      </a:solidFill>
                      <a:prstDash val="solid"/>
                      <a:round/>
                      <a:headEnd type="none" w="med" len="med"/>
                      <a:tailEnd type="none" w="med" len="med"/>
                    </a:lnT>
                    <a:lnB w="12700" cap="flat" cmpd="sng" algn="ctr">
                      <a:solidFill>
                        <a:srgbClr val="4F81BC"/>
                      </a:solidFill>
                      <a:prstDash val="solid"/>
                      <a:round/>
                      <a:headEnd type="none" w="med" len="med"/>
                      <a:tailEnd type="none" w="med" len="med"/>
                    </a:lnB>
                    <a:lnTlToBr>
                      <a:noFill/>
                    </a:lnTlToBr>
                    <a:lnBlToTr>
                      <a:noFill/>
                    </a:lnBlToTr>
                    <a:solidFill>
                      <a:srgbClr val="D6E3BC"/>
                    </a:solidFill>
                  </a:tcPr>
                </a:tc>
                <a:tc>
                  <a:txBody>
                    <a:bodyPr/>
                    <a:lstStyle/>
                    <a:p>
                      <a:pPr marL="395288" marR="0" lvl="0" indent="0" algn="l"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dirty="0" smtClean="0">
                          <a:ln>
                            <a:noFill/>
                          </a:ln>
                          <a:solidFill>
                            <a:schemeClr val="tx1"/>
                          </a:solidFill>
                          <a:effectLst/>
                          <a:latin typeface="Times New Roman" pitchFamily="18" charset="0"/>
                          <a:cs typeface="Times New Roman" pitchFamily="18" charset="0"/>
                        </a:rPr>
                        <a:t>623791,2</a:t>
                      </a:r>
                    </a:p>
                  </a:txBody>
                  <a:tcPr marL="0" marR="0" marT="0" marB="0" horzOverflow="overflow">
                    <a:lnL w="12700" cap="flat" cmpd="sng" algn="ctr">
                      <a:solidFill>
                        <a:srgbClr val="4F81BC"/>
                      </a:solidFill>
                      <a:prstDash val="solid"/>
                      <a:round/>
                      <a:headEnd type="none" w="med" len="med"/>
                      <a:tailEnd type="none" w="med" len="med"/>
                    </a:lnL>
                    <a:lnR w="12700" cap="flat" cmpd="sng" algn="ctr">
                      <a:solidFill>
                        <a:srgbClr val="4F81BC"/>
                      </a:solidFill>
                      <a:prstDash val="solid"/>
                      <a:round/>
                      <a:headEnd type="none" w="med" len="med"/>
                      <a:tailEnd type="none" w="med" len="med"/>
                    </a:lnR>
                    <a:lnT w="12700" cap="flat" cmpd="sng" algn="ctr">
                      <a:solidFill>
                        <a:srgbClr val="4F81BC"/>
                      </a:solidFill>
                      <a:prstDash val="solid"/>
                      <a:round/>
                      <a:headEnd type="none" w="med" len="med"/>
                      <a:tailEnd type="none" w="med" len="med"/>
                    </a:lnT>
                    <a:lnB w="12700" cap="flat" cmpd="sng" algn="ctr">
                      <a:solidFill>
                        <a:srgbClr val="4F81BC"/>
                      </a:solidFill>
                      <a:prstDash val="solid"/>
                      <a:round/>
                      <a:headEnd type="none" w="med" len="med"/>
                      <a:tailEnd type="none" w="med" len="med"/>
                    </a:lnB>
                    <a:lnTlToBr>
                      <a:noFill/>
                    </a:lnTlToBr>
                    <a:lnBlToTr>
                      <a:noFill/>
                    </a:lnBlToTr>
                    <a:solidFill>
                      <a:srgbClr val="D6E3BC"/>
                    </a:solidFill>
                  </a:tcPr>
                </a:tc>
                <a:tc>
                  <a:txBody>
                    <a:bodyPr/>
                    <a:lstStyle/>
                    <a:p>
                      <a:pPr marL="395288" marR="0" lvl="0" indent="0" algn="l"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dirty="0" smtClean="0">
                          <a:ln>
                            <a:noFill/>
                          </a:ln>
                          <a:solidFill>
                            <a:schemeClr val="tx1"/>
                          </a:solidFill>
                          <a:effectLst/>
                          <a:latin typeface="Times New Roman" pitchFamily="18" charset="0"/>
                          <a:cs typeface="Times New Roman" pitchFamily="18" charset="0"/>
                        </a:rPr>
                        <a:t>415045,6</a:t>
                      </a:r>
                    </a:p>
                  </a:txBody>
                  <a:tcPr marL="0" marR="0" marT="0" marB="0" horzOverflow="overflow">
                    <a:lnL w="12700" cap="flat" cmpd="sng" algn="ctr">
                      <a:solidFill>
                        <a:srgbClr val="4F81BC"/>
                      </a:solidFill>
                      <a:prstDash val="solid"/>
                      <a:round/>
                      <a:headEnd type="none" w="med" len="med"/>
                      <a:tailEnd type="none" w="med" len="med"/>
                    </a:lnL>
                    <a:lnR w="12700" cap="flat" cmpd="sng" algn="ctr">
                      <a:solidFill>
                        <a:srgbClr val="4F81BC"/>
                      </a:solidFill>
                      <a:prstDash val="solid"/>
                      <a:round/>
                      <a:headEnd type="none" w="med" len="med"/>
                      <a:tailEnd type="none" w="med" len="med"/>
                    </a:lnR>
                    <a:lnT w="12700" cap="flat" cmpd="sng" algn="ctr">
                      <a:solidFill>
                        <a:srgbClr val="4F81BC"/>
                      </a:solidFill>
                      <a:prstDash val="solid"/>
                      <a:round/>
                      <a:headEnd type="none" w="med" len="med"/>
                      <a:tailEnd type="none" w="med" len="med"/>
                    </a:lnT>
                    <a:lnB w="12700" cap="flat" cmpd="sng" algn="ctr">
                      <a:solidFill>
                        <a:srgbClr val="4F81BC"/>
                      </a:solidFill>
                      <a:prstDash val="solid"/>
                      <a:round/>
                      <a:headEnd type="none" w="med" len="med"/>
                      <a:tailEnd type="none" w="med" len="med"/>
                    </a:lnB>
                    <a:lnTlToBr>
                      <a:noFill/>
                    </a:lnTlToBr>
                    <a:lnBlToTr>
                      <a:noFill/>
                    </a:lnBlToTr>
                    <a:solidFill>
                      <a:srgbClr val="D6E3BC"/>
                    </a:solidFill>
                  </a:tcPr>
                </a:tc>
                <a:tc>
                  <a:txBody>
                    <a:bodyPr/>
                    <a:lstStyle/>
                    <a:p>
                      <a:pPr marL="395288" marR="0" lvl="0" indent="0" algn="l"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dirty="0" smtClean="0">
                          <a:ln>
                            <a:noFill/>
                          </a:ln>
                          <a:solidFill>
                            <a:schemeClr val="tx1"/>
                          </a:solidFill>
                          <a:effectLst/>
                          <a:latin typeface="Times New Roman" pitchFamily="18" charset="0"/>
                          <a:cs typeface="Times New Roman" pitchFamily="18" charset="0"/>
                        </a:rPr>
                        <a:t>129025,0</a:t>
                      </a:r>
                    </a:p>
                  </a:txBody>
                  <a:tcPr marL="0" marR="0" marT="0" marB="0" horzOverflow="overflow">
                    <a:lnL w="12700" cap="flat" cmpd="sng" algn="ctr">
                      <a:solidFill>
                        <a:srgbClr val="4F81BC"/>
                      </a:solidFill>
                      <a:prstDash val="solid"/>
                      <a:round/>
                      <a:headEnd type="none" w="med" len="med"/>
                      <a:tailEnd type="none" w="med" len="med"/>
                    </a:lnL>
                    <a:lnR w="12700" cap="flat" cmpd="sng" algn="ctr">
                      <a:solidFill>
                        <a:srgbClr val="4F81BC"/>
                      </a:solidFill>
                      <a:prstDash val="solid"/>
                      <a:round/>
                      <a:headEnd type="none" w="med" len="med"/>
                      <a:tailEnd type="none" w="med" len="med"/>
                    </a:lnR>
                    <a:lnT w="12700" cap="flat" cmpd="sng" algn="ctr">
                      <a:solidFill>
                        <a:srgbClr val="4F81BC"/>
                      </a:solidFill>
                      <a:prstDash val="solid"/>
                      <a:round/>
                      <a:headEnd type="none" w="med" len="med"/>
                      <a:tailEnd type="none" w="med" len="med"/>
                    </a:lnT>
                    <a:lnB w="12700" cap="flat" cmpd="sng" algn="ctr">
                      <a:solidFill>
                        <a:srgbClr val="4F81BC"/>
                      </a:solidFill>
                      <a:prstDash val="solid"/>
                      <a:round/>
                      <a:headEnd type="none" w="med" len="med"/>
                      <a:tailEnd type="none" w="med" len="med"/>
                    </a:lnB>
                    <a:lnTlToBr>
                      <a:noFill/>
                    </a:lnTlToBr>
                    <a:lnBlToTr>
                      <a:noFill/>
                    </a:lnBlToTr>
                    <a:solidFill>
                      <a:srgbClr val="D6E3BC"/>
                    </a:solidFill>
                  </a:tcPr>
                </a:tc>
              </a:tr>
              <a:tr h="68580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dirty="0" smtClean="0">
                          <a:ln>
                            <a:noFill/>
                          </a:ln>
                          <a:solidFill>
                            <a:schemeClr val="tx1"/>
                          </a:solidFill>
                          <a:effectLst/>
                          <a:latin typeface="Times New Roman" pitchFamily="18" charset="0"/>
                          <a:cs typeface="Times New Roman" pitchFamily="18" charset="0"/>
                        </a:rPr>
                        <a:t>Развитие сельского хозяйства, производства пищевых продуктов и инфраструктуры агропродовольственного рынка</a:t>
                      </a:r>
                    </a:p>
                  </a:txBody>
                  <a:tcPr marL="0" marR="0" marT="0" marB="0" horzOverflow="overflow">
                    <a:lnL w="12700" cap="flat" cmpd="sng" algn="ctr">
                      <a:solidFill>
                        <a:srgbClr val="4F81BC"/>
                      </a:solidFill>
                      <a:prstDash val="solid"/>
                      <a:round/>
                      <a:headEnd type="none" w="med" len="med"/>
                      <a:tailEnd type="none" w="med" len="med"/>
                    </a:lnL>
                    <a:lnR w="12700" cap="flat" cmpd="sng" algn="ctr">
                      <a:solidFill>
                        <a:srgbClr val="4F81BC"/>
                      </a:solidFill>
                      <a:prstDash val="solid"/>
                      <a:round/>
                      <a:headEnd type="none" w="med" len="med"/>
                      <a:tailEnd type="none" w="med" len="med"/>
                    </a:lnR>
                    <a:lnT w="12700" cap="flat" cmpd="sng" algn="ctr">
                      <a:solidFill>
                        <a:srgbClr val="4F81BC"/>
                      </a:solidFill>
                      <a:prstDash val="solid"/>
                      <a:round/>
                      <a:headEnd type="none" w="med" len="med"/>
                      <a:tailEnd type="none" w="med" len="med"/>
                    </a:lnT>
                    <a:lnB w="12700" cap="flat" cmpd="sng" algn="ctr">
                      <a:solidFill>
                        <a:srgbClr val="4F81BC"/>
                      </a:solidFill>
                      <a:prstDash val="solid"/>
                      <a:round/>
                      <a:headEnd type="none" w="med" len="med"/>
                      <a:tailEnd type="none" w="med" len="med"/>
                    </a:lnB>
                    <a:lnTlToBr>
                      <a:noFill/>
                    </a:lnTlToBr>
                    <a:lnBlToTr>
                      <a:noFill/>
                    </a:lnBlToTr>
                    <a:solidFill>
                      <a:srgbClr val="D6E3BC"/>
                    </a:solidFill>
                  </a:tcPr>
                </a:tc>
                <a:tc>
                  <a:txBody>
                    <a:bodyPr/>
                    <a:lstStyle/>
                    <a:p>
                      <a:pPr marL="395288" marR="0" lvl="0" indent="0" algn="l"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dirty="0" smtClean="0">
                          <a:ln>
                            <a:noFill/>
                          </a:ln>
                          <a:solidFill>
                            <a:schemeClr val="tx1"/>
                          </a:solidFill>
                          <a:effectLst/>
                          <a:latin typeface="Times New Roman" pitchFamily="18" charset="0"/>
                          <a:cs typeface="Times New Roman" pitchFamily="18" charset="0"/>
                        </a:rPr>
                        <a:t>53141,2</a:t>
                      </a:r>
                    </a:p>
                  </a:txBody>
                  <a:tcPr marL="0" marR="0" marT="0" marB="0" horzOverflow="overflow">
                    <a:lnL w="12700" cap="flat" cmpd="sng" algn="ctr">
                      <a:solidFill>
                        <a:srgbClr val="4F81BC"/>
                      </a:solidFill>
                      <a:prstDash val="solid"/>
                      <a:round/>
                      <a:headEnd type="none" w="med" len="med"/>
                      <a:tailEnd type="none" w="med" len="med"/>
                    </a:lnL>
                    <a:lnR w="12700" cap="flat" cmpd="sng" algn="ctr">
                      <a:solidFill>
                        <a:srgbClr val="4F81BC"/>
                      </a:solidFill>
                      <a:prstDash val="solid"/>
                      <a:round/>
                      <a:headEnd type="none" w="med" len="med"/>
                      <a:tailEnd type="none" w="med" len="med"/>
                    </a:lnR>
                    <a:lnT w="12700" cap="flat" cmpd="sng" algn="ctr">
                      <a:solidFill>
                        <a:srgbClr val="4F81BC"/>
                      </a:solidFill>
                      <a:prstDash val="solid"/>
                      <a:round/>
                      <a:headEnd type="none" w="med" len="med"/>
                      <a:tailEnd type="none" w="med" len="med"/>
                    </a:lnT>
                    <a:lnB w="12700" cap="flat" cmpd="sng" algn="ctr">
                      <a:solidFill>
                        <a:srgbClr val="4F81BC"/>
                      </a:solidFill>
                      <a:prstDash val="solid"/>
                      <a:round/>
                      <a:headEnd type="none" w="med" len="med"/>
                      <a:tailEnd type="none" w="med" len="med"/>
                    </a:lnB>
                    <a:lnTlToBr>
                      <a:noFill/>
                    </a:lnTlToBr>
                    <a:lnBlToTr>
                      <a:noFill/>
                    </a:lnBlToTr>
                    <a:solidFill>
                      <a:srgbClr val="D6E3BC"/>
                    </a:solidFill>
                  </a:tcPr>
                </a:tc>
                <a:tc>
                  <a:txBody>
                    <a:bodyPr/>
                    <a:lstStyle/>
                    <a:p>
                      <a:pPr marL="395288" marR="0" lvl="0" indent="0" algn="l"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dirty="0" smtClean="0">
                          <a:ln>
                            <a:noFill/>
                          </a:ln>
                          <a:solidFill>
                            <a:schemeClr val="tx1"/>
                          </a:solidFill>
                          <a:effectLst/>
                          <a:latin typeface="Times New Roman" pitchFamily="18" charset="0"/>
                          <a:cs typeface="Times New Roman" pitchFamily="18" charset="0"/>
                        </a:rPr>
                        <a:t>22871,4</a:t>
                      </a:r>
                    </a:p>
                  </a:txBody>
                  <a:tcPr marL="0" marR="0" marT="0" marB="0" horzOverflow="overflow">
                    <a:lnL w="12700" cap="flat" cmpd="sng" algn="ctr">
                      <a:solidFill>
                        <a:srgbClr val="4F81BC"/>
                      </a:solidFill>
                      <a:prstDash val="solid"/>
                      <a:round/>
                      <a:headEnd type="none" w="med" len="med"/>
                      <a:tailEnd type="none" w="med" len="med"/>
                    </a:lnL>
                    <a:lnR w="12700" cap="flat" cmpd="sng" algn="ctr">
                      <a:solidFill>
                        <a:srgbClr val="4F81BC"/>
                      </a:solidFill>
                      <a:prstDash val="solid"/>
                      <a:round/>
                      <a:headEnd type="none" w="med" len="med"/>
                      <a:tailEnd type="none" w="med" len="med"/>
                    </a:lnR>
                    <a:lnT w="12700" cap="flat" cmpd="sng" algn="ctr">
                      <a:solidFill>
                        <a:srgbClr val="4F81BC"/>
                      </a:solidFill>
                      <a:prstDash val="solid"/>
                      <a:round/>
                      <a:headEnd type="none" w="med" len="med"/>
                      <a:tailEnd type="none" w="med" len="med"/>
                    </a:lnT>
                    <a:lnB w="12700" cap="flat" cmpd="sng" algn="ctr">
                      <a:solidFill>
                        <a:srgbClr val="4F81BC"/>
                      </a:solidFill>
                      <a:prstDash val="solid"/>
                      <a:round/>
                      <a:headEnd type="none" w="med" len="med"/>
                      <a:tailEnd type="none" w="med" len="med"/>
                    </a:lnB>
                    <a:lnTlToBr>
                      <a:noFill/>
                    </a:lnTlToBr>
                    <a:lnBlToTr>
                      <a:noFill/>
                    </a:lnBlToTr>
                    <a:solidFill>
                      <a:srgbClr val="D6E3BC"/>
                    </a:solidFill>
                  </a:tcPr>
                </a:tc>
                <a:tc>
                  <a:txBody>
                    <a:bodyPr/>
                    <a:lstStyle/>
                    <a:p>
                      <a:pPr marL="395288" marR="0" lvl="0" indent="0" algn="l"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dirty="0" smtClean="0">
                          <a:ln>
                            <a:noFill/>
                          </a:ln>
                          <a:solidFill>
                            <a:schemeClr val="tx1"/>
                          </a:solidFill>
                          <a:effectLst/>
                          <a:latin typeface="Times New Roman" pitchFamily="18" charset="0"/>
                          <a:cs typeface="Times New Roman" pitchFamily="18" charset="0"/>
                        </a:rPr>
                        <a:t>1982,0</a:t>
                      </a:r>
                    </a:p>
                  </a:txBody>
                  <a:tcPr marL="0" marR="0" marT="0" marB="0" horzOverflow="overflow">
                    <a:lnL w="12700" cap="flat" cmpd="sng" algn="ctr">
                      <a:solidFill>
                        <a:srgbClr val="4F81BC"/>
                      </a:solidFill>
                      <a:prstDash val="solid"/>
                      <a:round/>
                      <a:headEnd type="none" w="med" len="med"/>
                      <a:tailEnd type="none" w="med" len="med"/>
                    </a:lnL>
                    <a:lnR w="12700" cap="flat" cmpd="sng" algn="ctr">
                      <a:solidFill>
                        <a:srgbClr val="4F81BC"/>
                      </a:solidFill>
                      <a:prstDash val="solid"/>
                      <a:round/>
                      <a:headEnd type="none" w="med" len="med"/>
                      <a:tailEnd type="none" w="med" len="med"/>
                    </a:lnR>
                    <a:lnT w="12700" cap="flat" cmpd="sng" algn="ctr">
                      <a:solidFill>
                        <a:srgbClr val="4F81BC"/>
                      </a:solidFill>
                      <a:prstDash val="solid"/>
                      <a:round/>
                      <a:headEnd type="none" w="med" len="med"/>
                      <a:tailEnd type="none" w="med" len="med"/>
                    </a:lnT>
                    <a:lnB w="12700" cap="flat" cmpd="sng" algn="ctr">
                      <a:solidFill>
                        <a:srgbClr val="4F81BC"/>
                      </a:solidFill>
                      <a:prstDash val="solid"/>
                      <a:round/>
                      <a:headEnd type="none" w="med" len="med"/>
                      <a:tailEnd type="none" w="med" len="med"/>
                    </a:lnB>
                    <a:lnTlToBr>
                      <a:noFill/>
                    </a:lnTlToBr>
                    <a:lnBlToTr>
                      <a:noFill/>
                    </a:lnBlToTr>
                    <a:solidFill>
                      <a:srgbClr val="D6E3BC"/>
                    </a:solidFill>
                  </a:tcPr>
                </a:tc>
              </a:tr>
              <a:tr h="53340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dirty="0" smtClean="0">
                          <a:ln>
                            <a:noFill/>
                          </a:ln>
                          <a:solidFill>
                            <a:schemeClr val="tx1"/>
                          </a:solidFill>
                          <a:effectLst/>
                          <a:latin typeface="Times New Roman" pitchFamily="18" charset="0"/>
                          <a:cs typeface="Times New Roman" pitchFamily="18" charset="0"/>
                        </a:rPr>
                        <a:t>Дорожное хозяйство Бобровского муниципального района</a:t>
                      </a:r>
                    </a:p>
                  </a:txBody>
                  <a:tcPr marL="0" marR="0" marT="0" marB="0" horzOverflow="overflow">
                    <a:lnL w="12700" cap="flat" cmpd="sng" algn="ctr">
                      <a:solidFill>
                        <a:srgbClr val="4F81BC"/>
                      </a:solidFill>
                      <a:prstDash val="solid"/>
                      <a:round/>
                      <a:headEnd type="none" w="med" len="med"/>
                      <a:tailEnd type="none" w="med" len="med"/>
                    </a:lnL>
                    <a:lnR w="12700" cap="flat" cmpd="sng" algn="ctr">
                      <a:solidFill>
                        <a:srgbClr val="4F81BC"/>
                      </a:solidFill>
                      <a:prstDash val="solid"/>
                      <a:round/>
                      <a:headEnd type="none" w="med" len="med"/>
                      <a:tailEnd type="none" w="med" len="med"/>
                    </a:lnR>
                    <a:lnT w="12700" cap="flat" cmpd="sng" algn="ctr">
                      <a:solidFill>
                        <a:srgbClr val="4F81BC"/>
                      </a:solidFill>
                      <a:prstDash val="solid"/>
                      <a:round/>
                      <a:headEnd type="none" w="med" len="med"/>
                      <a:tailEnd type="none" w="med" len="med"/>
                    </a:lnT>
                    <a:lnB w="12700" cap="flat" cmpd="sng" algn="ctr">
                      <a:solidFill>
                        <a:srgbClr val="4F81BC"/>
                      </a:solidFill>
                      <a:prstDash val="solid"/>
                      <a:round/>
                      <a:headEnd type="none" w="med" len="med"/>
                      <a:tailEnd type="none" w="med" len="med"/>
                    </a:lnB>
                    <a:lnTlToBr>
                      <a:noFill/>
                    </a:lnTlToBr>
                    <a:lnBlToTr>
                      <a:noFill/>
                    </a:lnBlToTr>
                    <a:solidFill>
                      <a:srgbClr val="D6E3BC"/>
                    </a:solidFill>
                  </a:tcPr>
                </a:tc>
                <a:tc>
                  <a:txBody>
                    <a:bodyPr/>
                    <a:lstStyle/>
                    <a:p>
                      <a:pPr marL="395288" marR="0" lvl="0" indent="0" algn="l"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dirty="0" smtClean="0">
                          <a:ln>
                            <a:noFill/>
                          </a:ln>
                          <a:solidFill>
                            <a:schemeClr val="tx1"/>
                          </a:solidFill>
                          <a:effectLst/>
                          <a:latin typeface="Times New Roman" pitchFamily="18" charset="0"/>
                          <a:cs typeface="Times New Roman" pitchFamily="18" charset="0"/>
                        </a:rPr>
                        <a:t>243138,2</a:t>
                      </a:r>
                    </a:p>
                  </a:txBody>
                  <a:tcPr marL="0" marR="0" marT="0" marB="0" horzOverflow="overflow">
                    <a:lnL w="12700" cap="flat" cmpd="sng" algn="ctr">
                      <a:solidFill>
                        <a:srgbClr val="4F81BC"/>
                      </a:solidFill>
                      <a:prstDash val="solid"/>
                      <a:round/>
                      <a:headEnd type="none" w="med" len="med"/>
                      <a:tailEnd type="none" w="med" len="med"/>
                    </a:lnL>
                    <a:lnR w="12700" cap="flat" cmpd="sng" algn="ctr">
                      <a:solidFill>
                        <a:srgbClr val="4F81BC"/>
                      </a:solidFill>
                      <a:prstDash val="solid"/>
                      <a:round/>
                      <a:headEnd type="none" w="med" len="med"/>
                      <a:tailEnd type="none" w="med" len="med"/>
                    </a:lnR>
                    <a:lnT w="12700" cap="flat" cmpd="sng" algn="ctr">
                      <a:solidFill>
                        <a:srgbClr val="4F81BC"/>
                      </a:solidFill>
                      <a:prstDash val="solid"/>
                      <a:round/>
                      <a:headEnd type="none" w="med" len="med"/>
                      <a:tailEnd type="none" w="med" len="med"/>
                    </a:lnT>
                    <a:lnB w="12700" cap="flat" cmpd="sng" algn="ctr">
                      <a:solidFill>
                        <a:srgbClr val="4F81BC"/>
                      </a:solidFill>
                      <a:prstDash val="solid"/>
                      <a:round/>
                      <a:headEnd type="none" w="med" len="med"/>
                      <a:tailEnd type="none" w="med" len="med"/>
                    </a:lnB>
                    <a:lnTlToBr>
                      <a:noFill/>
                    </a:lnTlToBr>
                    <a:lnBlToTr>
                      <a:noFill/>
                    </a:lnBlToTr>
                    <a:solidFill>
                      <a:srgbClr val="D6E3BC"/>
                    </a:solidFill>
                  </a:tcPr>
                </a:tc>
                <a:tc>
                  <a:txBody>
                    <a:bodyPr/>
                    <a:lstStyle/>
                    <a:p>
                      <a:pPr marL="395288" marR="0" lvl="0" indent="0" algn="l" defTabSz="914400" rtl="0" eaLnBrk="1" fontAlgn="base" latinLnBrk="0" hangingPunct="1">
                        <a:lnSpc>
                          <a:spcPct val="100000"/>
                        </a:lnSpc>
                        <a:spcBef>
                          <a:spcPct val="0"/>
                        </a:spcBef>
                        <a:spcAft>
                          <a:spcPct val="0"/>
                        </a:spcAft>
                        <a:buClrTx/>
                        <a:buSzTx/>
                        <a:buFontTx/>
                        <a:buNone/>
                        <a:tabLst/>
                        <a:defRPr/>
                      </a:pPr>
                      <a:r>
                        <a:rPr kumimoji="0" lang="ru-RU" sz="1400" b="0" i="0" u="none" strike="noStrike" cap="none" normalizeH="0" baseline="0" dirty="0" smtClean="0">
                          <a:ln>
                            <a:noFill/>
                          </a:ln>
                          <a:solidFill>
                            <a:schemeClr val="tx1"/>
                          </a:solidFill>
                          <a:effectLst/>
                          <a:latin typeface="Times New Roman" pitchFamily="18" charset="0"/>
                          <a:cs typeface="Times New Roman" pitchFamily="18" charset="0"/>
                        </a:rPr>
                        <a:t>106195,1</a:t>
                      </a:r>
                    </a:p>
                  </a:txBody>
                  <a:tcPr marL="0" marR="0" marT="0" marB="0" horzOverflow="overflow">
                    <a:lnL w="12700" cap="flat" cmpd="sng" algn="ctr">
                      <a:solidFill>
                        <a:srgbClr val="4F81BC"/>
                      </a:solidFill>
                      <a:prstDash val="solid"/>
                      <a:round/>
                      <a:headEnd type="none" w="med" len="med"/>
                      <a:tailEnd type="none" w="med" len="med"/>
                    </a:lnL>
                    <a:lnR w="12700" cap="flat" cmpd="sng" algn="ctr">
                      <a:solidFill>
                        <a:srgbClr val="4F81BC"/>
                      </a:solidFill>
                      <a:prstDash val="solid"/>
                      <a:round/>
                      <a:headEnd type="none" w="med" len="med"/>
                      <a:tailEnd type="none" w="med" len="med"/>
                    </a:lnR>
                    <a:lnT w="12700" cap="flat" cmpd="sng" algn="ctr">
                      <a:solidFill>
                        <a:srgbClr val="4F81BC"/>
                      </a:solidFill>
                      <a:prstDash val="solid"/>
                      <a:round/>
                      <a:headEnd type="none" w="med" len="med"/>
                      <a:tailEnd type="none" w="med" len="med"/>
                    </a:lnT>
                    <a:lnB w="12700" cap="flat" cmpd="sng" algn="ctr">
                      <a:solidFill>
                        <a:srgbClr val="4F81BC"/>
                      </a:solidFill>
                      <a:prstDash val="solid"/>
                      <a:round/>
                      <a:headEnd type="none" w="med" len="med"/>
                      <a:tailEnd type="none" w="med" len="med"/>
                    </a:lnB>
                    <a:lnTlToBr>
                      <a:noFill/>
                    </a:lnTlToBr>
                    <a:lnBlToTr>
                      <a:noFill/>
                    </a:lnBlToTr>
                    <a:solidFill>
                      <a:srgbClr val="D6E3BC"/>
                    </a:solidFill>
                  </a:tcPr>
                </a:tc>
                <a:tc>
                  <a:txBody>
                    <a:bodyPr/>
                    <a:lstStyle/>
                    <a:p>
                      <a:pPr marL="395288" marR="0" lvl="0" indent="0" algn="l" defTabSz="914400" rtl="0" eaLnBrk="1" fontAlgn="base" latinLnBrk="0" hangingPunct="1">
                        <a:lnSpc>
                          <a:spcPct val="100000"/>
                        </a:lnSpc>
                        <a:spcBef>
                          <a:spcPct val="0"/>
                        </a:spcBef>
                        <a:spcAft>
                          <a:spcPct val="0"/>
                        </a:spcAft>
                        <a:buClrTx/>
                        <a:buSzTx/>
                        <a:buFontTx/>
                        <a:buNone/>
                        <a:tabLst/>
                        <a:defRPr/>
                      </a:pPr>
                      <a:r>
                        <a:rPr kumimoji="0" lang="ru-RU" sz="1400" b="0" i="0" u="none" strike="noStrike" cap="none" normalizeH="0" baseline="0" dirty="0" smtClean="0">
                          <a:ln>
                            <a:noFill/>
                          </a:ln>
                          <a:solidFill>
                            <a:schemeClr val="tx1"/>
                          </a:solidFill>
                          <a:effectLst/>
                          <a:latin typeface="Times New Roman" pitchFamily="18" charset="0"/>
                          <a:cs typeface="Times New Roman" pitchFamily="18" charset="0"/>
                        </a:rPr>
                        <a:t>115260,7</a:t>
                      </a:r>
                    </a:p>
                  </a:txBody>
                  <a:tcPr marL="0" marR="0" marT="0" marB="0" horzOverflow="overflow">
                    <a:lnL w="12700" cap="flat" cmpd="sng" algn="ctr">
                      <a:solidFill>
                        <a:srgbClr val="4F81BC"/>
                      </a:solidFill>
                      <a:prstDash val="solid"/>
                      <a:round/>
                      <a:headEnd type="none" w="med" len="med"/>
                      <a:tailEnd type="none" w="med" len="med"/>
                    </a:lnL>
                    <a:lnR w="12700" cap="flat" cmpd="sng" algn="ctr">
                      <a:solidFill>
                        <a:srgbClr val="4F81BC"/>
                      </a:solidFill>
                      <a:prstDash val="solid"/>
                      <a:round/>
                      <a:headEnd type="none" w="med" len="med"/>
                      <a:tailEnd type="none" w="med" len="med"/>
                    </a:lnR>
                    <a:lnT w="12700" cap="flat" cmpd="sng" algn="ctr">
                      <a:solidFill>
                        <a:srgbClr val="4F81BC"/>
                      </a:solidFill>
                      <a:prstDash val="solid"/>
                      <a:round/>
                      <a:headEnd type="none" w="med" len="med"/>
                      <a:tailEnd type="none" w="med" len="med"/>
                    </a:lnT>
                    <a:lnB w="12700" cap="flat" cmpd="sng" algn="ctr">
                      <a:solidFill>
                        <a:srgbClr val="4F81BC"/>
                      </a:solidFill>
                      <a:prstDash val="solid"/>
                      <a:round/>
                      <a:headEnd type="none" w="med" len="med"/>
                      <a:tailEnd type="none" w="med" len="med"/>
                    </a:lnB>
                    <a:lnTlToBr>
                      <a:noFill/>
                    </a:lnTlToBr>
                    <a:lnBlToTr>
                      <a:noFill/>
                    </a:lnBlToTr>
                    <a:solidFill>
                      <a:srgbClr val="D6E3BC"/>
                    </a:solidFill>
                  </a:tcPr>
                </a:tc>
              </a:tr>
              <a:tr h="61273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dirty="0" smtClean="0">
                          <a:ln>
                            <a:noFill/>
                          </a:ln>
                          <a:solidFill>
                            <a:schemeClr val="tx1"/>
                          </a:solidFill>
                          <a:effectLst/>
                          <a:latin typeface="Times New Roman" pitchFamily="18" charset="0"/>
                          <a:cs typeface="Times New Roman" pitchFamily="18" charset="0"/>
                        </a:rPr>
                        <a:t>Профилактика нарушений в Бобровском муниципальном  районе </a:t>
                      </a:r>
                    </a:p>
                  </a:txBody>
                  <a:tcPr marL="0" marR="0" marT="0" marB="0" horzOverflow="overflow">
                    <a:lnL w="12700" cap="flat" cmpd="sng" algn="ctr">
                      <a:solidFill>
                        <a:srgbClr val="4F81BC"/>
                      </a:solidFill>
                      <a:prstDash val="solid"/>
                      <a:round/>
                      <a:headEnd type="none" w="med" len="med"/>
                      <a:tailEnd type="none" w="med" len="med"/>
                    </a:lnL>
                    <a:lnR w="12700" cap="flat" cmpd="sng" algn="ctr">
                      <a:solidFill>
                        <a:srgbClr val="4F81BC"/>
                      </a:solidFill>
                      <a:prstDash val="solid"/>
                      <a:round/>
                      <a:headEnd type="none" w="med" len="med"/>
                      <a:tailEnd type="none" w="med" len="med"/>
                    </a:lnR>
                    <a:lnT w="12700" cap="flat" cmpd="sng" algn="ctr">
                      <a:solidFill>
                        <a:srgbClr val="4F81BC"/>
                      </a:solidFill>
                      <a:prstDash val="solid"/>
                      <a:round/>
                      <a:headEnd type="none" w="med" len="med"/>
                      <a:tailEnd type="none" w="med" len="med"/>
                    </a:lnT>
                    <a:lnB w="12700" cap="flat" cmpd="sng" algn="ctr">
                      <a:solidFill>
                        <a:srgbClr val="4F81BC"/>
                      </a:solidFill>
                      <a:prstDash val="solid"/>
                      <a:round/>
                      <a:headEnd type="none" w="med" len="med"/>
                      <a:tailEnd type="none" w="med" len="med"/>
                    </a:lnB>
                    <a:lnTlToBr>
                      <a:noFill/>
                    </a:lnTlToBr>
                    <a:lnBlToTr>
                      <a:noFill/>
                    </a:lnBlToTr>
                    <a:solidFill>
                      <a:srgbClr val="D6E3BC"/>
                    </a:solidFill>
                  </a:tcPr>
                </a:tc>
                <a:tc>
                  <a:txBody>
                    <a:bodyPr/>
                    <a:lstStyle/>
                    <a:p>
                      <a:pPr marL="395288" marR="0" lvl="0" indent="0" algn="l"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dirty="0" smtClean="0">
                          <a:ln>
                            <a:noFill/>
                          </a:ln>
                          <a:solidFill>
                            <a:schemeClr val="tx1"/>
                          </a:solidFill>
                          <a:effectLst/>
                          <a:latin typeface="Times New Roman" pitchFamily="18" charset="0"/>
                          <a:cs typeface="Times New Roman" pitchFamily="18" charset="0"/>
                        </a:rPr>
                        <a:t>5969,9</a:t>
                      </a:r>
                    </a:p>
                  </a:txBody>
                  <a:tcPr marL="0" marR="0" marT="0" marB="0" horzOverflow="overflow">
                    <a:lnL w="12700" cap="flat" cmpd="sng" algn="ctr">
                      <a:solidFill>
                        <a:srgbClr val="4F81BC"/>
                      </a:solidFill>
                      <a:prstDash val="solid"/>
                      <a:round/>
                      <a:headEnd type="none" w="med" len="med"/>
                      <a:tailEnd type="none" w="med" len="med"/>
                    </a:lnL>
                    <a:lnR w="12700" cap="flat" cmpd="sng" algn="ctr">
                      <a:solidFill>
                        <a:srgbClr val="4F81BC"/>
                      </a:solidFill>
                      <a:prstDash val="solid"/>
                      <a:round/>
                      <a:headEnd type="none" w="med" len="med"/>
                      <a:tailEnd type="none" w="med" len="med"/>
                    </a:lnR>
                    <a:lnT w="12700" cap="flat" cmpd="sng" algn="ctr">
                      <a:solidFill>
                        <a:srgbClr val="4F81BC"/>
                      </a:solidFill>
                      <a:prstDash val="solid"/>
                      <a:round/>
                      <a:headEnd type="none" w="med" len="med"/>
                      <a:tailEnd type="none" w="med" len="med"/>
                    </a:lnT>
                    <a:lnB w="12700" cap="flat" cmpd="sng" algn="ctr">
                      <a:solidFill>
                        <a:srgbClr val="4F81BC"/>
                      </a:solidFill>
                      <a:prstDash val="solid"/>
                      <a:round/>
                      <a:headEnd type="none" w="med" len="med"/>
                      <a:tailEnd type="none" w="med" len="med"/>
                    </a:lnB>
                    <a:lnTlToBr>
                      <a:noFill/>
                    </a:lnTlToBr>
                    <a:lnBlToTr>
                      <a:noFill/>
                    </a:lnBlToTr>
                    <a:solidFill>
                      <a:srgbClr val="D6E3BC"/>
                    </a:solidFill>
                  </a:tcPr>
                </a:tc>
                <a:tc>
                  <a:txBody>
                    <a:bodyPr/>
                    <a:lstStyle/>
                    <a:p>
                      <a:pPr marL="395288" marR="0" lvl="0" indent="0" algn="l" defTabSz="914400" rtl="0" eaLnBrk="1" fontAlgn="base" latinLnBrk="0" hangingPunct="1">
                        <a:lnSpc>
                          <a:spcPct val="100000"/>
                        </a:lnSpc>
                        <a:spcBef>
                          <a:spcPct val="0"/>
                        </a:spcBef>
                        <a:spcAft>
                          <a:spcPct val="0"/>
                        </a:spcAft>
                        <a:buClrTx/>
                        <a:buSzTx/>
                        <a:buFontTx/>
                        <a:buNone/>
                        <a:tabLst/>
                        <a:defRPr/>
                      </a:pPr>
                      <a:r>
                        <a:rPr kumimoji="0" lang="ru-RU" sz="1400" b="0" i="0" u="none" strike="noStrike" cap="none" normalizeH="0" baseline="0" dirty="0" smtClean="0">
                          <a:ln>
                            <a:noFill/>
                          </a:ln>
                          <a:solidFill>
                            <a:schemeClr val="tx1"/>
                          </a:solidFill>
                          <a:effectLst/>
                          <a:latin typeface="Times New Roman" pitchFamily="18" charset="0"/>
                          <a:cs typeface="Times New Roman" pitchFamily="18" charset="0"/>
                        </a:rPr>
                        <a:t>5969,9</a:t>
                      </a:r>
                    </a:p>
                    <a:p>
                      <a:pPr marL="395288" marR="0" lvl="0" indent="0" algn="l" defTabSz="914400" rtl="0" eaLnBrk="1" fontAlgn="base" latinLnBrk="0" hangingPunct="1">
                        <a:lnSpc>
                          <a:spcPct val="100000"/>
                        </a:lnSpc>
                        <a:spcBef>
                          <a:spcPct val="0"/>
                        </a:spcBef>
                        <a:spcAft>
                          <a:spcPct val="0"/>
                        </a:spcAft>
                        <a:buClrTx/>
                        <a:buSzTx/>
                        <a:buFontTx/>
                        <a:buNone/>
                        <a:tabLst/>
                      </a:pPr>
                      <a:endParaRPr kumimoji="0" lang="ru-RU" sz="1400" b="0" i="0" u="none" strike="noStrike" cap="none" normalizeH="0" baseline="0" dirty="0" smtClean="0">
                        <a:ln>
                          <a:noFill/>
                        </a:ln>
                        <a:solidFill>
                          <a:schemeClr val="tx1"/>
                        </a:solidFill>
                        <a:effectLst/>
                        <a:latin typeface="Times New Roman" pitchFamily="18" charset="0"/>
                        <a:cs typeface="Times New Roman" pitchFamily="18" charset="0"/>
                      </a:endParaRPr>
                    </a:p>
                  </a:txBody>
                  <a:tcPr marL="0" marR="0" marT="0" marB="0" horzOverflow="overflow">
                    <a:lnL w="12700" cap="flat" cmpd="sng" algn="ctr">
                      <a:solidFill>
                        <a:srgbClr val="4F81BC"/>
                      </a:solidFill>
                      <a:prstDash val="solid"/>
                      <a:round/>
                      <a:headEnd type="none" w="med" len="med"/>
                      <a:tailEnd type="none" w="med" len="med"/>
                    </a:lnL>
                    <a:lnR w="12700" cap="flat" cmpd="sng" algn="ctr">
                      <a:solidFill>
                        <a:srgbClr val="4F81BC"/>
                      </a:solidFill>
                      <a:prstDash val="solid"/>
                      <a:round/>
                      <a:headEnd type="none" w="med" len="med"/>
                      <a:tailEnd type="none" w="med" len="med"/>
                    </a:lnR>
                    <a:lnT w="12700" cap="flat" cmpd="sng" algn="ctr">
                      <a:solidFill>
                        <a:srgbClr val="4F81BC"/>
                      </a:solidFill>
                      <a:prstDash val="solid"/>
                      <a:round/>
                      <a:headEnd type="none" w="med" len="med"/>
                      <a:tailEnd type="none" w="med" len="med"/>
                    </a:lnT>
                    <a:lnB w="12700" cap="flat" cmpd="sng" algn="ctr">
                      <a:solidFill>
                        <a:srgbClr val="4F81BC"/>
                      </a:solidFill>
                      <a:prstDash val="solid"/>
                      <a:round/>
                      <a:headEnd type="none" w="med" len="med"/>
                      <a:tailEnd type="none" w="med" len="med"/>
                    </a:lnB>
                    <a:lnTlToBr>
                      <a:noFill/>
                    </a:lnTlToBr>
                    <a:lnBlToTr>
                      <a:noFill/>
                    </a:lnBlToTr>
                    <a:solidFill>
                      <a:srgbClr val="D6E3BC"/>
                    </a:solidFill>
                  </a:tcPr>
                </a:tc>
                <a:tc>
                  <a:txBody>
                    <a:bodyPr/>
                    <a:lstStyle/>
                    <a:p>
                      <a:pPr marL="395288" marR="0" lvl="0" indent="0" algn="l" defTabSz="914400" rtl="0" eaLnBrk="1" fontAlgn="base" latinLnBrk="0" hangingPunct="1">
                        <a:lnSpc>
                          <a:spcPct val="100000"/>
                        </a:lnSpc>
                        <a:spcBef>
                          <a:spcPct val="0"/>
                        </a:spcBef>
                        <a:spcAft>
                          <a:spcPct val="0"/>
                        </a:spcAft>
                        <a:buClrTx/>
                        <a:buSzTx/>
                        <a:buFontTx/>
                        <a:buNone/>
                        <a:tabLst/>
                        <a:defRPr/>
                      </a:pPr>
                      <a:r>
                        <a:rPr kumimoji="0" lang="ru-RU" sz="1400" b="0" i="0" u="none" strike="noStrike" cap="none" normalizeH="0" baseline="0" dirty="0" smtClean="0">
                          <a:ln>
                            <a:noFill/>
                          </a:ln>
                          <a:solidFill>
                            <a:schemeClr val="tx1"/>
                          </a:solidFill>
                          <a:effectLst/>
                          <a:latin typeface="Times New Roman" pitchFamily="18" charset="0"/>
                          <a:cs typeface="Times New Roman" pitchFamily="18" charset="0"/>
                        </a:rPr>
                        <a:t>5969,9</a:t>
                      </a:r>
                    </a:p>
                    <a:p>
                      <a:pPr marL="395288" marR="0" lvl="0" indent="0" algn="l" defTabSz="914400" rtl="0" eaLnBrk="1" fontAlgn="base" latinLnBrk="0" hangingPunct="1">
                        <a:lnSpc>
                          <a:spcPct val="100000"/>
                        </a:lnSpc>
                        <a:spcBef>
                          <a:spcPct val="0"/>
                        </a:spcBef>
                        <a:spcAft>
                          <a:spcPct val="0"/>
                        </a:spcAft>
                        <a:buClrTx/>
                        <a:buSzTx/>
                        <a:buFontTx/>
                        <a:buNone/>
                        <a:tabLst/>
                      </a:pPr>
                      <a:endParaRPr kumimoji="0" lang="ru-RU" sz="1400" b="0" i="0" u="none" strike="noStrike" cap="none" normalizeH="0" baseline="0" dirty="0" smtClean="0">
                        <a:ln>
                          <a:noFill/>
                        </a:ln>
                        <a:solidFill>
                          <a:schemeClr val="tx1"/>
                        </a:solidFill>
                        <a:effectLst/>
                        <a:latin typeface="Times New Roman" pitchFamily="18" charset="0"/>
                        <a:cs typeface="Times New Roman" pitchFamily="18" charset="0"/>
                      </a:endParaRPr>
                    </a:p>
                  </a:txBody>
                  <a:tcPr marL="0" marR="0" marT="0" marB="0" horzOverflow="overflow">
                    <a:lnL w="12700" cap="flat" cmpd="sng" algn="ctr">
                      <a:solidFill>
                        <a:srgbClr val="4F81BC"/>
                      </a:solidFill>
                      <a:prstDash val="solid"/>
                      <a:round/>
                      <a:headEnd type="none" w="med" len="med"/>
                      <a:tailEnd type="none" w="med" len="med"/>
                    </a:lnL>
                    <a:lnR w="12700" cap="flat" cmpd="sng" algn="ctr">
                      <a:solidFill>
                        <a:srgbClr val="4F81BC"/>
                      </a:solidFill>
                      <a:prstDash val="solid"/>
                      <a:round/>
                      <a:headEnd type="none" w="med" len="med"/>
                      <a:tailEnd type="none" w="med" len="med"/>
                    </a:lnR>
                    <a:lnT w="12700" cap="flat" cmpd="sng" algn="ctr">
                      <a:solidFill>
                        <a:srgbClr val="4F81BC"/>
                      </a:solidFill>
                      <a:prstDash val="solid"/>
                      <a:round/>
                      <a:headEnd type="none" w="med" len="med"/>
                      <a:tailEnd type="none" w="med" len="med"/>
                    </a:lnT>
                    <a:lnB w="12700" cap="flat" cmpd="sng" algn="ctr">
                      <a:solidFill>
                        <a:srgbClr val="4F81BC"/>
                      </a:solidFill>
                      <a:prstDash val="solid"/>
                      <a:round/>
                      <a:headEnd type="none" w="med" len="med"/>
                      <a:tailEnd type="none" w="med" len="med"/>
                    </a:lnB>
                    <a:lnTlToBr>
                      <a:noFill/>
                    </a:lnTlToBr>
                    <a:lnBlToTr>
                      <a:noFill/>
                    </a:lnBlToTr>
                    <a:solidFill>
                      <a:srgbClr val="D6E3BC"/>
                    </a:solidFill>
                  </a:tcPr>
                </a:tc>
              </a:tr>
              <a:tr h="61273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dirty="0" smtClean="0">
                          <a:ln>
                            <a:noFill/>
                          </a:ln>
                          <a:solidFill>
                            <a:schemeClr val="tx1"/>
                          </a:solidFill>
                          <a:effectLst/>
                          <a:latin typeface="Times New Roman" pitchFamily="18" charset="0"/>
                          <a:cs typeface="Times New Roman" pitchFamily="18" charset="0"/>
                        </a:rPr>
                        <a:t>Создание условий для развитие малого и среднего предпринимательства</a:t>
                      </a:r>
                    </a:p>
                  </a:txBody>
                  <a:tcPr marL="0" marR="0" marT="0" marB="0" horzOverflow="overflow">
                    <a:lnL w="12700" cap="flat" cmpd="sng" algn="ctr">
                      <a:solidFill>
                        <a:srgbClr val="4F81BC"/>
                      </a:solidFill>
                      <a:prstDash val="solid"/>
                      <a:round/>
                      <a:headEnd type="none" w="med" len="med"/>
                      <a:tailEnd type="none" w="med" len="med"/>
                    </a:lnL>
                    <a:lnR w="12700" cap="flat" cmpd="sng" algn="ctr">
                      <a:solidFill>
                        <a:srgbClr val="4F81BC"/>
                      </a:solidFill>
                      <a:prstDash val="solid"/>
                      <a:round/>
                      <a:headEnd type="none" w="med" len="med"/>
                      <a:tailEnd type="none" w="med" len="med"/>
                    </a:lnR>
                    <a:lnT w="12700" cap="flat" cmpd="sng" algn="ctr">
                      <a:solidFill>
                        <a:srgbClr val="4F81BC"/>
                      </a:solidFill>
                      <a:prstDash val="solid"/>
                      <a:round/>
                      <a:headEnd type="none" w="med" len="med"/>
                      <a:tailEnd type="none" w="med" len="med"/>
                    </a:lnT>
                    <a:lnB w="12700" cap="flat" cmpd="sng" algn="ctr">
                      <a:solidFill>
                        <a:srgbClr val="4F81BC"/>
                      </a:solidFill>
                      <a:prstDash val="solid"/>
                      <a:round/>
                      <a:headEnd type="none" w="med" len="med"/>
                      <a:tailEnd type="none" w="med" len="med"/>
                    </a:lnB>
                    <a:lnTlToBr>
                      <a:noFill/>
                    </a:lnTlToBr>
                    <a:lnBlToTr>
                      <a:noFill/>
                    </a:lnBlToTr>
                    <a:solidFill>
                      <a:srgbClr val="D6E3BC"/>
                    </a:solidFill>
                  </a:tcPr>
                </a:tc>
                <a:tc>
                  <a:txBody>
                    <a:bodyPr/>
                    <a:lstStyle/>
                    <a:p>
                      <a:pPr marL="395288" marR="0" lvl="0" indent="0" algn="l"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dirty="0" smtClean="0">
                          <a:ln>
                            <a:noFill/>
                          </a:ln>
                          <a:solidFill>
                            <a:schemeClr val="tx1"/>
                          </a:solidFill>
                          <a:effectLst/>
                          <a:latin typeface="Times New Roman" pitchFamily="18" charset="0"/>
                          <a:cs typeface="Times New Roman" pitchFamily="18" charset="0"/>
                        </a:rPr>
                        <a:t>4230,0</a:t>
                      </a:r>
                    </a:p>
                  </a:txBody>
                  <a:tcPr marL="0" marR="0" marT="0" marB="0" horzOverflow="overflow">
                    <a:lnL w="12700" cap="flat" cmpd="sng" algn="ctr">
                      <a:solidFill>
                        <a:srgbClr val="4F81BC"/>
                      </a:solidFill>
                      <a:prstDash val="solid"/>
                      <a:round/>
                      <a:headEnd type="none" w="med" len="med"/>
                      <a:tailEnd type="none" w="med" len="med"/>
                    </a:lnL>
                    <a:lnR w="12700" cap="flat" cmpd="sng" algn="ctr">
                      <a:solidFill>
                        <a:srgbClr val="4F81BC"/>
                      </a:solidFill>
                      <a:prstDash val="solid"/>
                      <a:round/>
                      <a:headEnd type="none" w="med" len="med"/>
                      <a:tailEnd type="none" w="med" len="med"/>
                    </a:lnR>
                    <a:lnT w="12700" cap="flat" cmpd="sng" algn="ctr">
                      <a:solidFill>
                        <a:srgbClr val="4F81BC"/>
                      </a:solidFill>
                      <a:prstDash val="solid"/>
                      <a:round/>
                      <a:headEnd type="none" w="med" len="med"/>
                      <a:tailEnd type="none" w="med" len="med"/>
                    </a:lnT>
                    <a:lnB w="12700" cap="flat" cmpd="sng" algn="ctr">
                      <a:solidFill>
                        <a:srgbClr val="4F81BC"/>
                      </a:solidFill>
                      <a:prstDash val="solid"/>
                      <a:round/>
                      <a:headEnd type="none" w="med" len="med"/>
                      <a:tailEnd type="none" w="med" len="med"/>
                    </a:lnB>
                    <a:lnTlToBr>
                      <a:noFill/>
                    </a:lnTlToBr>
                    <a:lnBlToTr>
                      <a:noFill/>
                    </a:lnBlToTr>
                    <a:solidFill>
                      <a:srgbClr val="D6E3BC"/>
                    </a:solidFill>
                  </a:tcPr>
                </a:tc>
                <a:tc>
                  <a:txBody>
                    <a:bodyPr/>
                    <a:lstStyle/>
                    <a:p>
                      <a:pPr marL="395288" marR="0" lvl="0" indent="0" algn="l"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dirty="0" smtClean="0">
                          <a:ln>
                            <a:noFill/>
                          </a:ln>
                          <a:solidFill>
                            <a:schemeClr val="tx1"/>
                          </a:solidFill>
                          <a:effectLst/>
                          <a:latin typeface="Times New Roman" pitchFamily="18" charset="0"/>
                          <a:cs typeface="Times New Roman" pitchFamily="18" charset="0"/>
                        </a:rPr>
                        <a:t>5800,0</a:t>
                      </a:r>
                    </a:p>
                  </a:txBody>
                  <a:tcPr marL="0" marR="0" marT="0" marB="0" horzOverflow="overflow">
                    <a:lnL w="12700" cap="flat" cmpd="sng" algn="ctr">
                      <a:solidFill>
                        <a:srgbClr val="4F81BC"/>
                      </a:solidFill>
                      <a:prstDash val="solid"/>
                      <a:round/>
                      <a:headEnd type="none" w="med" len="med"/>
                      <a:tailEnd type="none" w="med" len="med"/>
                    </a:lnL>
                    <a:lnR w="12700" cap="flat" cmpd="sng" algn="ctr">
                      <a:solidFill>
                        <a:srgbClr val="4F81BC"/>
                      </a:solidFill>
                      <a:prstDash val="solid"/>
                      <a:round/>
                      <a:headEnd type="none" w="med" len="med"/>
                      <a:tailEnd type="none" w="med" len="med"/>
                    </a:lnR>
                    <a:lnT w="12700" cap="flat" cmpd="sng" algn="ctr">
                      <a:solidFill>
                        <a:srgbClr val="4F81BC"/>
                      </a:solidFill>
                      <a:prstDash val="solid"/>
                      <a:round/>
                      <a:headEnd type="none" w="med" len="med"/>
                      <a:tailEnd type="none" w="med" len="med"/>
                    </a:lnT>
                    <a:lnB w="12700" cap="flat" cmpd="sng" algn="ctr">
                      <a:solidFill>
                        <a:srgbClr val="4F81BC"/>
                      </a:solidFill>
                      <a:prstDash val="solid"/>
                      <a:round/>
                      <a:headEnd type="none" w="med" len="med"/>
                      <a:tailEnd type="none" w="med" len="med"/>
                    </a:lnB>
                    <a:lnTlToBr>
                      <a:noFill/>
                    </a:lnTlToBr>
                    <a:lnBlToTr>
                      <a:noFill/>
                    </a:lnBlToTr>
                    <a:solidFill>
                      <a:srgbClr val="D6E3BC"/>
                    </a:solidFill>
                  </a:tcPr>
                </a:tc>
                <a:tc>
                  <a:txBody>
                    <a:bodyPr/>
                    <a:lstStyle/>
                    <a:p>
                      <a:pPr marL="395288" marR="0" lvl="0" indent="0" algn="l"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dirty="0" smtClean="0">
                          <a:ln>
                            <a:noFill/>
                          </a:ln>
                          <a:solidFill>
                            <a:schemeClr val="tx1"/>
                          </a:solidFill>
                          <a:effectLst/>
                          <a:latin typeface="Times New Roman" pitchFamily="18" charset="0"/>
                          <a:cs typeface="Times New Roman" pitchFamily="18" charset="0"/>
                        </a:rPr>
                        <a:t>6000,0</a:t>
                      </a:r>
                    </a:p>
                  </a:txBody>
                  <a:tcPr marL="0" marR="0" marT="0" marB="0" horzOverflow="overflow">
                    <a:lnL w="12700" cap="flat" cmpd="sng" algn="ctr">
                      <a:solidFill>
                        <a:srgbClr val="4F81BC"/>
                      </a:solidFill>
                      <a:prstDash val="solid"/>
                      <a:round/>
                      <a:headEnd type="none" w="med" len="med"/>
                      <a:tailEnd type="none" w="med" len="med"/>
                    </a:lnL>
                    <a:lnR w="12700" cap="flat" cmpd="sng" algn="ctr">
                      <a:solidFill>
                        <a:srgbClr val="4F81BC"/>
                      </a:solidFill>
                      <a:prstDash val="solid"/>
                      <a:round/>
                      <a:headEnd type="none" w="med" len="med"/>
                      <a:tailEnd type="none" w="med" len="med"/>
                    </a:lnR>
                    <a:lnT w="12700" cap="flat" cmpd="sng" algn="ctr">
                      <a:solidFill>
                        <a:srgbClr val="4F81BC"/>
                      </a:solidFill>
                      <a:prstDash val="solid"/>
                      <a:round/>
                      <a:headEnd type="none" w="med" len="med"/>
                      <a:tailEnd type="none" w="med" len="med"/>
                    </a:lnT>
                    <a:lnB w="12700" cap="flat" cmpd="sng" algn="ctr">
                      <a:solidFill>
                        <a:srgbClr val="4F81BC"/>
                      </a:solidFill>
                      <a:prstDash val="solid"/>
                      <a:round/>
                      <a:headEnd type="none" w="med" len="med"/>
                      <a:tailEnd type="none" w="med" len="med"/>
                    </a:lnB>
                    <a:lnTlToBr>
                      <a:noFill/>
                    </a:lnTlToBr>
                    <a:lnBlToTr>
                      <a:noFill/>
                    </a:lnBlToTr>
                    <a:solidFill>
                      <a:srgbClr val="D6E3BC"/>
                    </a:solidFill>
                  </a:tcPr>
                </a:tc>
              </a:tr>
            </a:tbl>
          </a:graphicData>
        </a:graphic>
      </p:graphicFrame>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object 3"/>
          <p:cNvSpPr txBox="1">
            <a:spLocks noChangeArrowheads="1"/>
          </p:cNvSpPr>
          <p:nvPr/>
        </p:nvSpPr>
        <p:spPr bwMode="auto">
          <a:xfrm>
            <a:off x="304800" y="1905000"/>
            <a:ext cx="8686800" cy="3905250"/>
          </a:xfrm>
          <a:prstGeom prst="rect">
            <a:avLst/>
          </a:prstGeom>
          <a:noFill/>
          <a:ln w="9525">
            <a:noFill/>
            <a:miter lim="800000"/>
            <a:headEnd/>
            <a:tailEnd/>
          </a:ln>
        </p:spPr>
        <p:txBody>
          <a:bodyPr lIns="0" tIns="0" rIns="0" bIns="0">
            <a:spAutoFit/>
          </a:bodyPr>
          <a:lstStyle/>
          <a:p>
            <a:pPr marL="355600" indent="-342900">
              <a:buFont typeface="Wingdings" pitchFamily="2" charset="2"/>
              <a:buChar char=""/>
              <a:tabLst>
                <a:tab pos="354013" algn="l"/>
              </a:tabLst>
            </a:pPr>
            <a:r>
              <a:rPr lang="ru-RU" sz="2000">
                <a:latin typeface="Calibri" pitchFamily="34" charset="0"/>
              </a:rPr>
              <a:t>Обязательное </a:t>
            </a:r>
            <a:r>
              <a:rPr lang="ru-RU"/>
              <a:t>опубликование в средствах массовой информации утвержденных бюджетов и отчетов об их исполнении; </a:t>
            </a:r>
          </a:p>
          <a:p>
            <a:pPr marL="355600" indent="-342900">
              <a:buFont typeface="Wingdings" pitchFamily="2" charset="2"/>
              <a:buChar char=""/>
              <a:tabLst>
                <a:tab pos="354013" algn="l"/>
              </a:tabLst>
            </a:pPr>
            <a:r>
              <a:rPr lang="ru-RU"/>
              <a:t>Доступность иных сведений о бюджетах; </a:t>
            </a:r>
          </a:p>
          <a:p>
            <a:pPr marL="355600" indent="-342900">
              <a:buFont typeface="Wingdings" pitchFamily="2" charset="2"/>
              <a:buChar char=""/>
              <a:tabLst>
                <a:tab pos="354013" algn="l"/>
              </a:tabLst>
            </a:pPr>
            <a:r>
              <a:rPr lang="ru-RU"/>
              <a:t>Обязательная  открытость  для  общества  и  средств  массовой  информации проектов бюджетов, обеспечение доступа к информации на едином портале бюджетной системы Российской Федерации в сети «Интернет»;</a:t>
            </a:r>
          </a:p>
          <a:p>
            <a:pPr marL="355600" indent="-342900">
              <a:buFont typeface="Wingdings" pitchFamily="2" charset="2"/>
              <a:buChar char=""/>
              <a:tabLst>
                <a:tab pos="354013" algn="l"/>
              </a:tabLst>
            </a:pPr>
            <a:r>
              <a:rPr lang="ru-RU"/>
              <a:t>Преемственность бюджетной классификации Российской Федерации, а также обеспечение сопоставимости показателей бюджета отчетного, текущего и очередного финансового года.</a:t>
            </a:r>
          </a:p>
          <a:p>
            <a:pPr marL="355600" indent="-342900">
              <a:tabLst>
                <a:tab pos="354013" algn="l"/>
              </a:tabLst>
            </a:pPr>
            <a:endParaRPr lang="ru-RU"/>
          </a:p>
          <a:p>
            <a:pPr marL="355600" indent="-342900">
              <a:tabLst>
                <a:tab pos="354013" algn="l"/>
              </a:tabLst>
            </a:pPr>
            <a:endParaRPr lang="ru-RU"/>
          </a:p>
          <a:p>
            <a:pPr marL="355600" indent="-342900">
              <a:buFont typeface="Wingdings" pitchFamily="2" charset="2"/>
              <a:buChar char=""/>
              <a:tabLst>
                <a:tab pos="354013" algn="l"/>
              </a:tabLst>
            </a:pPr>
            <a:endParaRPr lang="ru-RU"/>
          </a:p>
          <a:p>
            <a:pPr marL="355600" indent="-342900">
              <a:tabLst>
                <a:tab pos="354013" algn="l"/>
              </a:tabLst>
            </a:pPr>
            <a:r>
              <a:rPr lang="ru-RU" i="1"/>
              <a:t>Бюджетный кодекс Российской Федерации, статья 36</a:t>
            </a:r>
            <a:endParaRPr lang="ru-RU"/>
          </a:p>
          <a:p>
            <a:pPr marL="355600" indent="-342900">
              <a:buFont typeface="Wingdings" pitchFamily="2" charset="2"/>
              <a:buNone/>
              <a:tabLst>
                <a:tab pos="354013" algn="l"/>
              </a:tabLst>
            </a:pPr>
            <a:endParaRPr lang="ru-RU" sz="2000">
              <a:latin typeface="Calibri" pitchFamily="34" charset="0"/>
            </a:endParaRPr>
          </a:p>
        </p:txBody>
      </p:sp>
      <p:sp>
        <p:nvSpPr>
          <p:cNvPr id="9218" name="Rectangle 10"/>
          <p:cNvSpPr>
            <a:spLocks noGrp="1"/>
          </p:cNvSpPr>
          <p:nvPr>
            <p:ph type="ctrTitle" idx="4294967295"/>
          </p:nvPr>
        </p:nvSpPr>
        <p:spPr>
          <a:xfrm>
            <a:off x="685800" y="457200"/>
            <a:ext cx="7772400" cy="1281113"/>
          </a:xfrm>
        </p:spPr>
        <p:txBody>
          <a:bodyPr/>
          <a:lstStyle/>
          <a:p>
            <a:r>
              <a:rPr lang="ru-RU" sz="2800" b="1" smtClean="0">
                <a:solidFill>
                  <a:srgbClr val="69A37F"/>
                </a:solidFill>
                <a:latin typeface="Times New Roman" pitchFamily="18" charset="0"/>
              </a:rPr>
              <a:t>Принципы прозрачности (открытости) бюджетной системы Российской Федерации означают:</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1" name="object 2"/>
          <p:cNvSpPr>
            <a:spLocks noChangeArrowheads="1"/>
          </p:cNvSpPr>
          <p:nvPr/>
        </p:nvSpPr>
        <p:spPr bwMode="auto">
          <a:xfrm>
            <a:off x="0" y="0"/>
            <a:ext cx="9144000" cy="276225"/>
          </a:xfrm>
          <a:prstGeom prst="rect">
            <a:avLst/>
          </a:prstGeom>
          <a:noFill/>
          <a:ln w="9525">
            <a:noFill/>
            <a:miter lim="800000"/>
            <a:headEnd/>
            <a:tailEnd/>
          </a:ln>
        </p:spPr>
        <p:txBody>
          <a:bodyPr lIns="0" tIns="0" rIns="0" bIns="0">
            <a:spAutoFit/>
          </a:bodyPr>
          <a:lstStyle/>
          <a:p>
            <a:pPr algn="ctr"/>
            <a:r>
              <a:rPr lang="ru-RU" dirty="0">
                <a:latin typeface="Calibri" pitchFamily="34" charset="0"/>
              </a:rPr>
              <a:t>Расходы бюджета муниципального района по разделам в </a:t>
            </a:r>
            <a:r>
              <a:rPr lang="ru-RU" dirty="0" smtClean="0">
                <a:latin typeface="Calibri" pitchFamily="34" charset="0"/>
                <a:cs typeface="Calibri" pitchFamily="34" charset="0"/>
              </a:rPr>
              <a:t>2020-2022</a:t>
            </a:r>
            <a:r>
              <a:rPr lang="ru-RU" dirty="0" smtClean="0">
                <a:latin typeface="Arial" charset="0"/>
              </a:rPr>
              <a:t> </a:t>
            </a:r>
            <a:r>
              <a:rPr lang="ru-RU" dirty="0">
                <a:latin typeface="Arial" charset="0"/>
              </a:rPr>
              <a:t>годах</a:t>
            </a:r>
            <a:endParaRPr lang="ru-RU" dirty="0">
              <a:latin typeface="Calibri" pitchFamily="34" charset="0"/>
            </a:endParaRPr>
          </a:p>
        </p:txBody>
      </p:sp>
      <p:sp>
        <p:nvSpPr>
          <p:cNvPr id="81922" name="object 13"/>
          <p:cNvSpPr txBox="1">
            <a:spLocks noChangeArrowheads="1"/>
          </p:cNvSpPr>
          <p:nvPr/>
        </p:nvSpPr>
        <p:spPr bwMode="auto">
          <a:xfrm>
            <a:off x="8140700" y="228600"/>
            <a:ext cx="1003300" cy="215900"/>
          </a:xfrm>
          <a:prstGeom prst="rect">
            <a:avLst/>
          </a:prstGeom>
          <a:noFill/>
          <a:ln w="9525">
            <a:noFill/>
            <a:miter lim="800000"/>
            <a:headEnd/>
            <a:tailEnd/>
          </a:ln>
        </p:spPr>
        <p:txBody>
          <a:bodyPr lIns="0" tIns="0" rIns="0" bIns="0">
            <a:spAutoFit/>
          </a:bodyPr>
          <a:lstStyle/>
          <a:p>
            <a:pPr marL="12700"/>
            <a:r>
              <a:rPr lang="ru-RU" sz="1400" b="1" i="1" dirty="0">
                <a:latin typeface="Calibri" pitchFamily="34" charset="0"/>
              </a:rPr>
              <a:t>тыс. рублей</a:t>
            </a:r>
            <a:endParaRPr lang="ru-RU" sz="1400" dirty="0">
              <a:latin typeface="Calibri" pitchFamily="34" charset="0"/>
            </a:endParaRPr>
          </a:p>
        </p:txBody>
      </p:sp>
      <p:graphicFrame>
        <p:nvGraphicFramePr>
          <p:cNvPr id="82004" name="Group 84"/>
          <p:cNvGraphicFramePr>
            <a:graphicFrameLocks noGrp="1"/>
          </p:cNvGraphicFramePr>
          <p:nvPr/>
        </p:nvGraphicFramePr>
        <p:xfrm>
          <a:off x="228600" y="533400"/>
          <a:ext cx="8382000" cy="5274950"/>
        </p:xfrm>
        <a:graphic>
          <a:graphicData uri="http://schemas.openxmlformats.org/drawingml/2006/table">
            <a:tbl>
              <a:tblPr/>
              <a:tblGrid>
                <a:gridCol w="3886200"/>
                <a:gridCol w="990600"/>
                <a:gridCol w="1219200"/>
                <a:gridCol w="1219200"/>
                <a:gridCol w="1066800"/>
              </a:tblGrid>
              <a:tr h="68103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400" b="1" i="0" u="none" strike="noStrike" cap="none" normalizeH="0" baseline="0" dirty="0" smtClean="0">
                          <a:ln>
                            <a:noFill/>
                          </a:ln>
                          <a:solidFill>
                            <a:srgbClr val="FFFFFF"/>
                          </a:solidFill>
                          <a:effectLst/>
                          <a:latin typeface="Times New Roman" pitchFamily="18" charset="0"/>
                          <a:cs typeface="Times New Roman" pitchFamily="18" charset="0"/>
                        </a:rPr>
                        <a:t>Наименование</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400" b="1" i="0" u="none" strike="noStrike" cap="none" normalizeH="0" baseline="0" smtClean="0">
                          <a:ln>
                            <a:noFill/>
                          </a:ln>
                          <a:solidFill>
                            <a:srgbClr val="FFFFFF"/>
                          </a:solidFill>
                          <a:effectLst/>
                          <a:latin typeface="Times New Roman" pitchFamily="18" charset="0"/>
                          <a:cs typeface="Times New Roman" pitchFamily="18" charset="0"/>
                        </a:rPr>
                        <a:t>Рз</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400" b="1" i="0" u="none" strike="noStrike" cap="none" normalizeH="0" baseline="0" dirty="0" smtClean="0">
                          <a:ln>
                            <a:noFill/>
                          </a:ln>
                          <a:solidFill>
                            <a:srgbClr val="FFFFFF"/>
                          </a:solidFill>
                          <a:effectLst/>
                          <a:latin typeface="Times New Roman" pitchFamily="18" charset="0"/>
                          <a:cs typeface="Times New Roman" pitchFamily="18" charset="0"/>
                        </a:rPr>
                        <a:t>2020</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400" b="1" i="0" u="none" strike="noStrike" cap="none" normalizeH="0" baseline="0" dirty="0" smtClean="0">
                          <a:ln>
                            <a:noFill/>
                          </a:ln>
                          <a:solidFill>
                            <a:srgbClr val="FFFFFF"/>
                          </a:solidFill>
                          <a:effectLst/>
                          <a:latin typeface="Times New Roman" pitchFamily="18" charset="0"/>
                          <a:cs typeface="Times New Roman" pitchFamily="18" charset="0"/>
                        </a:rPr>
                        <a:t>2021</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400" b="1" i="0" u="none" strike="noStrike" cap="none" normalizeH="0" baseline="0" dirty="0" smtClean="0">
                          <a:ln>
                            <a:noFill/>
                          </a:ln>
                          <a:solidFill>
                            <a:srgbClr val="FFFFFF"/>
                          </a:solidFill>
                          <a:effectLst/>
                          <a:latin typeface="Times New Roman" pitchFamily="18" charset="0"/>
                          <a:cs typeface="Times New Roman" pitchFamily="18" charset="0"/>
                        </a:rPr>
                        <a:t>2022</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r>
              <a:tr h="39528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dirty="0" smtClean="0">
                          <a:ln>
                            <a:noFill/>
                          </a:ln>
                          <a:solidFill>
                            <a:srgbClr val="000000"/>
                          </a:solidFill>
                          <a:effectLst/>
                          <a:latin typeface="Times New Roman" pitchFamily="18" charset="0"/>
                          <a:cs typeface="Times New Roman" pitchFamily="18" charset="0"/>
                        </a:rPr>
                        <a:t>Общегосударственные вопросы</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dirty="0" smtClean="0">
                          <a:ln>
                            <a:noFill/>
                          </a:ln>
                          <a:solidFill>
                            <a:srgbClr val="000000"/>
                          </a:solidFill>
                          <a:effectLst/>
                          <a:latin typeface="Times New Roman" pitchFamily="18" charset="0"/>
                          <a:cs typeface="Times New Roman" pitchFamily="18" charset="0"/>
                        </a:rPr>
                        <a:t>01</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dirty="0" smtClean="0">
                          <a:ln>
                            <a:noFill/>
                          </a:ln>
                          <a:solidFill>
                            <a:srgbClr val="000000"/>
                          </a:solidFill>
                          <a:effectLst/>
                          <a:latin typeface="Times New Roman" pitchFamily="18" charset="0"/>
                          <a:cs typeface="Times New Roman" pitchFamily="18" charset="0"/>
                        </a:rPr>
                        <a:t>76675,5</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dirty="0" smtClean="0">
                          <a:ln>
                            <a:noFill/>
                          </a:ln>
                          <a:solidFill>
                            <a:srgbClr val="000000"/>
                          </a:solidFill>
                          <a:effectLst/>
                          <a:latin typeface="Times New Roman" pitchFamily="18" charset="0"/>
                          <a:cs typeface="Times New Roman" pitchFamily="18" charset="0"/>
                        </a:rPr>
                        <a:t>71501,1</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dirty="0" smtClean="0">
                          <a:ln>
                            <a:noFill/>
                          </a:ln>
                          <a:solidFill>
                            <a:srgbClr val="000000"/>
                          </a:solidFill>
                          <a:effectLst/>
                          <a:latin typeface="Times New Roman" pitchFamily="18" charset="0"/>
                          <a:cs typeface="Times New Roman" pitchFamily="18" charset="0"/>
                        </a:rPr>
                        <a:t>72084,9</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r>
              <a:tr h="39528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dirty="0" smtClean="0">
                          <a:ln>
                            <a:noFill/>
                          </a:ln>
                          <a:solidFill>
                            <a:srgbClr val="000000"/>
                          </a:solidFill>
                          <a:effectLst/>
                          <a:latin typeface="Times New Roman" pitchFamily="18" charset="0"/>
                          <a:cs typeface="Times New Roman" pitchFamily="18" charset="0"/>
                        </a:rPr>
                        <a:t>Национальная безопасность и правоохранительная деятельность</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dirty="0" smtClean="0">
                          <a:ln>
                            <a:noFill/>
                          </a:ln>
                          <a:solidFill>
                            <a:srgbClr val="000000"/>
                          </a:solidFill>
                          <a:effectLst/>
                          <a:latin typeface="Times New Roman" pitchFamily="18" charset="0"/>
                          <a:cs typeface="Times New Roman" pitchFamily="18" charset="0"/>
                        </a:rPr>
                        <a:t>03</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dirty="0" smtClean="0">
                          <a:ln>
                            <a:noFill/>
                          </a:ln>
                          <a:solidFill>
                            <a:srgbClr val="000000"/>
                          </a:solidFill>
                          <a:effectLst/>
                          <a:latin typeface="Times New Roman" pitchFamily="18" charset="0"/>
                          <a:cs typeface="Times New Roman" pitchFamily="18" charset="0"/>
                        </a:rPr>
                        <a:t>5969,9</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ru-RU" sz="1400" b="0" i="0" u="none" strike="noStrike" cap="none" normalizeH="0" baseline="0" dirty="0" smtClean="0">
                          <a:ln>
                            <a:noFill/>
                          </a:ln>
                          <a:solidFill>
                            <a:srgbClr val="000000"/>
                          </a:solidFill>
                          <a:effectLst/>
                          <a:latin typeface="Times New Roman" pitchFamily="18" charset="0"/>
                          <a:cs typeface="Times New Roman" pitchFamily="18" charset="0"/>
                        </a:rPr>
                        <a:t>5969,9</a:t>
                      </a:r>
                    </a:p>
                    <a:p>
                      <a:pPr marL="0" marR="0" lvl="0" indent="0" algn="ctr" defTabSz="914400" rtl="0" eaLnBrk="1" fontAlgn="base" latinLnBrk="0" hangingPunct="1">
                        <a:lnSpc>
                          <a:spcPct val="100000"/>
                        </a:lnSpc>
                        <a:spcBef>
                          <a:spcPct val="0"/>
                        </a:spcBef>
                        <a:spcAft>
                          <a:spcPct val="0"/>
                        </a:spcAft>
                        <a:buClrTx/>
                        <a:buSzTx/>
                        <a:buFontTx/>
                        <a:buNone/>
                        <a:tabLst/>
                      </a:pPr>
                      <a:endParaRPr kumimoji="0" lang="ru-RU" sz="1400" b="0" i="0" u="none" strike="noStrike" cap="none" normalizeH="0" baseline="0" dirty="0" smtClean="0">
                        <a:ln>
                          <a:noFill/>
                        </a:ln>
                        <a:solidFill>
                          <a:srgbClr val="000000"/>
                        </a:solidFill>
                        <a:effectLst/>
                        <a:latin typeface="Times New Roman" pitchFamily="18" charset="0"/>
                        <a:cs typeface="Times New Roman" pitchFamily="18"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dirty="0" smtClean="0">
                          <a:ln>
                            <a:noFill/>
                          </a:ln>
                          <a:solidFill>
                            <a:srgbClr val="000000"/>
                          </a:solidFill>
                          <a:effectLst/>
                          <a:latin typeface="Times New Roman" pitchFamily="18" charset="0"/>
                          <a:cs typeface="Times New Roman" pitchFamily="18" charset="0"/>
                        </a:rPr>
                        <a:t>5969,9</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r>
              <a:tr h="39528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dirty="0" smtClean="0">
                          <a:ln>
                            <a:noFill/>
                          </a:ln>
                          <a:solidFill>
                            <a:srgbClr val="000000"/>
                          </a:solidFill>
                          <a:effectLst/>
                          <a:latin typeface="Times New Roman" pitchFamily="18" charset="0"/>
                          <a:cs typeface="Times New Roman" pitchFamily="18" charset="0"/>
                        </a:rPr>
                        <a:t>Национальная экономика</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smtClean="0">
                          <a:ln>
                            <a:noFill/>
                          </a:ln>
                          <a:solidFill>
                            <a:srgbClr val="000000"/>
                          </a:solidFill>
                          <a:effectLst/>
                          <a:latin typeface="Times New Roman" pitchFamily="18" charset="0"/>
                          <a:cs typeface="Times New Roman" pitchFamily="18" charset="0"/>
                        </a:rPr>
                        <a:t>04</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dirty="0" smtClean="0">
                          <a:ln>
                            <a:noFill/>
                          </a:ln>
                          <a:solidFill>
                            <a:srgbClr val="000000"/>
                          </a:solidFill>
                          <a:effectLst/>
                          <a:latin typeface="Times New Roman" pitchFamily="18" charset="0"/>
                          <a:cs typeface="Times New Roman" pitchFamily="18" charset="0"/>
                        </a:rPr>
                        <a:t>268401,0</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dirty="0" smtClean="0">
                          <a:ln>
                            <a:noFill/>
                          </a:ln>
                          <a:solidFill>
                            <a:srgbClr val="000000"/>
                          </a:solidFill>
                          <a:effectLst/>
                          <a:latin typeface="Times New Roman" pitchFamily="18" charset="0"/>
                          <a:cs typeface="Times New Roman" pitchFamily="18" charset="0"/>
                        </a:rPr>
                        <a:t>124323,9</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dirty="0" smtClean="0">
                          <a:ln>
                            <a:noFill/>
                          </a:ln>
                          <a:solidFill>
                            <a:srgbClr val="000000"/>
                          </a:solidFill>
                          <a:effectLst/>
                          <a:latin typeface="Times New Roman" pitchFamily="18" charset="0"/>
                          <a:cs typeface="Times New Roman" pitchFamily="18" charset="0"/>
                        </a:rPr>
                        <a:t>134161,8</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r>
              <a:tr h="39528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dirty="0" smtClean="0">
                          <a:ln>
                            <a:noFill/>
                          </a:ln>
                          <a:solidFill>
                            <a:srgbClr val="000000"/>
                          </a:solidFill>
                          <a:effectLst/>
                          <a:latin typeface="Times New Roman" pitchFamily="18" charset="0"/>
                          <a:cs typeface="Times New Roman" pitchFamily="18" charset="0"/>
                        </a:rPr>
                        <a:t>Жилищно-коммунальное хозяйство</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dirty="0" smtClean="0">
                          <a:ln>
                            <a:noFill/>
                          </a:ln>
                          <a:solidFill>
                            <a:srgbClr val="000000"/>
                          </a:solidFill>
                          <a:effectLst/>
                          <a:latin typeface="Times New Roman" pitchFamily="18" charset="0"/>
                          <a:cs typeface="Times New Roman" pitchFamily="18" charset="0"/>
                        </a:rPr>
                        <a:t>05</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dirty="0" smtClean="0">
                          <a:ln>
                            <a:noFill/>
                          </a:ln>
                          <a:solidFill>
                            <a:srgbClr val="000000"/>
                          </a:solidFill>
                          <a:effectLst/>
                          <a:latin typeface="Times New Roman" pitchFamily="18" charset="0"/>
                          <a:cs typeface="Times New Roman" pitchFamily="18" charset="0"/>
                        </a:rPr>
                        <a:t>471764,6</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dirty="0" smtClean="0">
                          <a:ln>
                            <a:noFill/>
                          </a:ln>
                          <a:solidFill>
                            <a:srgbClr val="000000"/>
                          </a:solidFill>
                          <a:effectLst/>
                          <a:latin typeface="Times New Roman" pitchFamily="18" charset="0"/>
                          <a:cs typeface="Times New Roman" pitchFamily="18" charset="0"/>
                        </a:rPr>
                        <a:t>294508,9</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dirty="0" smtClean="0">
                          <a:ln>
                            <a:noFill/>
                          </a:ln>
                          <a:solidFill>
                            <a:srgbClr val="000000"/>
                          </a:solidFill>
                          <a:effectLst/>
                          <a:latin typeface="Times New Roman" pitchFamily="18" charset="0"/>
                          <a:cs typeface="Times New Roman" pitchFamily="18" charset="0"/>
                        </a:rPr>
                        <a:t>5550,0</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r>
              <a:tr h="39528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dirty="0" smtClean="0">
                          <a:ln>
                            <a:noFill/>
                          </a:ln>
                          <a:solidFill>
                            <a:srgbClr val="000000"/>
                          </a:solidFill>
                          <a:effectLst/>
                          <a:latin typeface="Times New Roman" pitchFamily="18" charset="0"/>
                          <a:cs typeface="Times New Roman" pitchFamily="18" charset="0"/>
                        </a:rPr>
                        <a:t>Образование</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dirty="0" smtClean="0">
                          <a:ln>
                            <a:noFill/>
                          </a:ln>
                          <a:solidFill>
                            <a:srgbClr val="000000"/>
                          </a:solidFill>
                          <a:effectLst/>
                          <a:latin typeface="Times New Roman" pitchFamily="18" charset="0"/>
                          <a:cs typeface="Times New Roman" pitchFamily="18" charset="0"/>
                        </a:rPr>
                        <a:t>07</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dirty="0" smtClean="0">
                          <a:ln>
                            <a:noFill/>
                          </a:ln>
                          <a:solidFill>
                            <a:srgbClr val="000000"/>
                          </a:solidFill>
                          <a:effectLst/>
                          <a:latin typeface="Times New Roman" pitchFamily="18" charset="0"/>
                          <a:cs typeface="Times New Roman" pitchFamily="18" charset="0"/>
                        </a:rPr>
                        <a:t>839579,1</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dirty="0" smtClean="0">
                          <a:ln>
                            <a:noFill/>
                          </a:ln>
                          <a:solidFill>
                            <a:srgbClr val="000000"/>
                          </a:solidFill>
                          <a:effectLst/>
                          <a:latin typeface="Times New Roman" pitchFamily="18" charset="0"/>
                          <a:cs typeface="Times New Roman" pitchFamily="18" charset="0"/>
                        </a:rPr>
                        <a:t>575101,5</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dirty="0" smtClean="0">
                          <a:ln>
                            <a:noFill/>
                          </a:ln>
                          <a:solidFill>
                            <a:srgbClr val="000000"/>
                          </a:solidFill>
                          <a:effectLst/>
                          <a:latin typeface="Times New Roman" pitchFamily="18" charset="0"/>
                          <a:cs typeface="Times New Roman" pitchFamily="18" charset="0"/>
                        </a:rPr>
                        <a:t>576406,5</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r>
              <a:tr h="39528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dirty="0" smtClean="0">
                          <a:ln>
                            <a:noFill/>
                          </a:ln>
                          <a:solidFill>
                            <a:srgbClr val="000000"/>
                          </a:solidFill>
                          <a:effectLst/>
                          <a:latin typeface="Times New Roman" pitchFamily="18" charset="0"/>
                          <a:cs typeface="Times New Roman" pitchFamily="18" charset="0"/>
                        </a:rPr>
                        <a:t>Культура, кинематография</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dirty="0" smtClean="0">
                          <a:ln>
                            <a:noFill/>
                          </a:ln>
                          <a:solidFill>
                            <a:srgbClr val="000000"/>
                          </a:solidFill>
                          <a:effectLst/>
                          <a:latin typeface="Times New Roman" pitchFamily="18" charset="0"/>
                          <a:cs typeface="Times New Roman" pitchFamily="18" charset="0"/>
                        </a:rPr>
                        <a:t>08</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dirty="0" smtClean="0">
                          <a:ln>
                            <a:noFill/>
                          </a:ln>
                          <a:solidFill>
                            <a:srgbClr val="000000"/>
                          </a:solidFill>
                          <a:effectLst/>
                          <a:latin typeface="Times New Roman" pitchFamily="18" charset="0"/>
                          <a:cs typeface="Times New Roman" pitchFamily="18" charset="0"/>
                        </a:rPr>
                        <a:t>99683,3</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dirty="0" smtClean="0">
                          <a:ln>
                            <a:noFill/>
                          </a:ln>
                          <a:solidFill>
                            <a:srgbClr val="000000"/>
                          </a:solidFill>
                          <a:effectLst/>
                          <a:latin typeface="Times New Roman" pitchFamily="18" charset="0"/>
                          <a:cs typeface="Times New Roman" pitchFamily="18" charset="0"/>
                        </a:rPr>
                        <a:t>93617,3</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dirty="0" smtClean="0">
                          <a:ln>
                            <a:noFill/>
                          </a:ln>
                          <a:solidFill>
                            <a:srgbClr val="000000"/>
                          </a:solidFill>
                          <a:effectLst/>
                          <a:latin typeface="Times New Roman" pitchFamily="18" charset="0"/>
                          <a:cs typeface="Times New Roman" pitchFamily="18" charset="0"/>
                        </a:rPr>
                        <a:t>94831,6</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r>
              <a:tr h="39528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dirty="0" smtClean="0">
                          <a:ln>
                            <a:noFill/>
                          </a:ln>
                          <a:solidFill>
                            <a:srgbClr val="000000"/>
                          </a:solidFill>
                          <a:effectLst/>
                          <a:latin typeface="Times New Roman" pitchFamily="18" charset="0"/>
                          <a:cs typeface="Times New Roman" pitchFamily="18" charset="0"/>
                        </a:rPr>
                        <a:t>Социальная политика</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dirty="0" smtClean="0">
                          <a:ln>
                            <a:noFill/>
                          </a:ln>
                          <a:solidFill>
                            <a:srgbClr val="000000"/>
                          </a:solidFill>
                          <a:effectLst/>
                          <a:latin typeface="Times New Roman" pitchFamily="18" charset="0"/>
                          <a:cs typeface="Times New Roman" pitchFamily="18" charset="0"/>
                        </a:rPr>
                        <a:t>10</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dirty="0" smtClean="0">
                          <a:ln>
                            <a:noFill/>
                          </a:ln>
                          <a:solidFill>
                            <a:srgbClr val="000000"/>
                          </a:solidFill>
                          <a:effectLst/>
                          <a:latin typeface="Times New Roman" pitchFamily="18" charset="0"/>
                          <a:cs typeface="Times New Roman" pitchFamily="18" charset="0"/>
                        </a:rPr>
                        <a:t>95181,7</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dirty="0" smtClean="0">
                          <a:ln>
                            <a:noFill/>
                          </a:ln>
                          <a:solidFill>
                            <a:srgbClr val="000000"/>
                          </a:solidFill>
                          <a:effectLst/>
                          <a:latin typeface="Times New Roman" pitchFamily="18" charset="0"/>
                          <a:cs typeface="Times New Roman" pitchFamily="18" charset="0"/>
                        </a:rPr>
                        <a:t>60081,9</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dirty="0" smtClean="0">
                          <a:ln>
                            <a:noFill/>
                          </a:ln>
                          <a:solidFill>
                            <a:srgbClr val="000000"/>
                          </a:solidFill>
                          <a:effectLst/>
                          <a:latin typeface="Times New Roman" pitchFamily="18" charset="0"/>
                          <a:cs typeface="Times New Roman" pitchFamily="18" charset="0"/>
                        </a:rPr>
                        <a:t>37346,6</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r>
              <a:tr h="39528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smtClean="0">
                          <a:ln>
                            <a:noFill/>
                          </a:ln>
                          <a:solidFill>
                            <a:srgbClr val="000000"/>
                          </a:solidFill>
                          <a:effectLst/>
                          <a:latin typeface="Times New Roman" pitchFamily="18" charset="0"/>
                          <a:cs typeface="Times New Roman" pitchFamily="18" charset="0"/>
                        </a:rPr>
                        <a:t>Физическая культура и спорт</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dirty="0" smtClean="0">
                          <a:ln>
                            <a:noFill/>
                          </a:ln>
                          <a:solidFill>
                            <a:srgbClr val="000000"/>
                          </a:solidFill>
                          <a:effectLst/>
                          <a:latin typeface="Times New Roman" pitchFamily="18" charset="0"/>
                          <a:cs typeface="Times New Roman" pitchFamily="18" charset="0"/>
                        </a:rPr>
                        <a:t>11</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dirty="0" smtClean="0">
                          <a:ln>
                            <a:noFill/>
                          </a:ln>
                          <a:solidFill>
                            <a:srgbClr val="000000"/>
                          </a:solidFill>
                          <a:effectLst/>
                          <a:latin typeface="Times New Roman" pitchFamily="18" charset="0"/>
                          <a:cs typeface="Times New Roman" pitchFamily="18" charset="0"/>
                        </a:rPr>
                        <a:t>46437,2</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dirty="0" smtClean="0">
                          <a:ln>
                            <a:noFill/>
                          </a:ln>
                          <a:solidFill>
                            <a:srgbClr val="000000"/>
                          </a:solidFill>
                          <a:effectLst/>
                          <a:latin typeface="Times New Roman" pitchFamily="18" charset="0"/>
                          <a:cs typeface="Times New Roman" pitchFamily="18" charset="0"/>
                        </a:rPr>
                        <a:t>45559,8</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dirty="0" smtClean="0">
                          <a:ln>
                            <a:noFill/>
                          </a:ln>
                          <a:solidFill>
                            <a:srgbClr val="000000"/>
                          </a:solidFill>
                          <a:effectLst/>
                          <a:latin typeface="Times New Roman" pitchFamily="18" charset="0"/>
                          <a:cs typeface="Times New Roman" pitchFamily="18" charset="0"/>
                        </a:rPr>
                        <a:t>47186,2</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r>
              <a:tr h="39528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smtClean="0">
                          <a:ln>
                            <a:noFill/>
                          </a:ln>
                          <a:solidFill>
                            <a:srgbClr val="000000"/>
                          </a:solidFill>
                          <a:effectLst/>
                          <a:latin typeface="Times New Roman" pitchFamily="18" charset="0"/>
                          <a:cs typeface="Times New Roman" pitchFamily="18" charset="0"/>
                        </a:rPr>
                        <a:t>Обслуживание государственного и муниципального долга</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smtClean="0">
                          <a:ln>
                            <a:noFill/>
                          </a:ln>
                          <a:solidFill>
                            <a:srgbClr val="000000"/>
                          </a:solidFill>
                          <a:effectLst/>
                          <a:latin typeface="Times New Roman" pitchFamily="18" charset="0"/>
                          <a:cs typeface="Times New Roman" pitchFamily="18" charset="0"/>
                        </a:rPr>
                        <a:t>13</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dirty="0" smtClean="0">
                          <a:ln>
                            <a:noFill/>
                          </a:ln>
                          <a:solidFill>
                            <a:srgbClr val="000000"/>
                          </a:solidFill>
                          <a:effectLst/>
                          <a:latin typeface="Times New Roman" pitchFamily="18" charset="0"/>
                          <a:cs typeface="Times New Roman" pitchFamily="18" charset="0"/>
                        </a:rPr>
                        <a:t>18,6</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dirty="0" smtClean="0">
                          <a:ln>
                            <a:noFill/>
                          </a:ln>
                          <a:solidFill>
                            <a:srgbClr val="000000"/>
                          </a:solidFill>
                          <a:effectLst/>
                          <a:latin typeface="Times New Roman" pitchFamily="18" charset="0"/>
                          <a:cs typeface="Times New Roman" pitchFamily="18" charset="0"/>
                        </a:rPr>
                        <a:t>0</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dirty="0" smtClean="0">
                          <a:ln>
                            <a:noFill/>
                          </a:ln>
                          <a:solidFill>
                            <a:srgbClr val="000000"/>
                          </a:solidFill>
                          <a:effectLst/>
                          <a:latin typeface="Times New Roman" pitchFamily="18" charset="0"/>
                          <a:cs typeface="Times New Roman" pitchFamily="18" charset="0"/>
                        </a:rPr>
                        <a:t>0</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r>
              <a:tr h="39528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smtClean="0">
                          <a:ln>
                            <a:noFill/>
                          </a:ln>
                          <a:solidFill>
                            <a:srgbClr val="000000"/>
                          </a:solidFill>
                          <a:effectLst/>
                          <a:latin typeface="Times New Roman" pitchFamily="18" charset="0"/>
                          <a:cs typeface="Times New Roman" pitchFamily="18" charset="0"/>
                        </a:rPr>
                        <a:t>Межбюджетные трансферты</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smtClean="0">
                          <a:ln>
                            <a:noFill/>
                          </a:ln>
                          <a:solidFill>
                            <a:srgbClr val="000000"/>
                          </a:solidFill>
                          <a:effectLst/>
                          <a:latin typeface="Times New Roman" pitchFamily="18" charset="0"/>
                          <a:cs typeface="Times New Roman" pitchFamily="18" charset="0"/>
                        </a:rPr>
                        <a:t>14</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dirty="0" smtClean="0">
                          <a:ln>
                            <a:noFill/>
                          </a:ln>
                          <a:solidFill>
                            <a:srgbClr val="000000"/>
                          </a:solidFill>
                          <a:effectLst/>
                          <a:latin typeface="Times New Roman" pitchFamily="18" charset="0"/>
                          <a:cs typeface="Times New Roman" pitchFamily="18" charset="0"/>
                        </a:rPr>
                        <a:t>33614,2</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dirty="0" smtClean="0">
                          <a:ln>
                            <a:noFill/>
                          </a:ln>
                          <a:solidFill>
                            <a:srgbClr val="000000"/>
                          </a:solidFill>
                          <a:effectLst/>
                          <a:latin typeface="Times New Roman" pitchFamily="18" charset="0"/>
                          <a:cs typeface="Times New Roman" pitchFamily="18" charset="0"/>
                        </a:rPr>
                        <a:t>21188,0</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dirty="0" smtClean="0">
                          <a:ln>
                            <a:noFill/>
                          </a:ln>
                          <a:solidFill>
                            <a:srgbClr val="000000"/>
                          </a:solidFill>
                          <a:effectLst/>
                          <a:latin typeface="Times New Roman" pitchFamily="18" charset="0"/>
                          <a:cs typeface="Times New Roman" pitchFamily="18" charset="0"/>
                        </a:rPr>
                        <a:t>22597,0</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r>
              <a:tr h="39528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dirty="0" smtClean="0">
                          <a:ln>
                            <a:noFill/>
                          </a:ln>
                          <a:solidFill>
                            <a:srgbClr val="000000"/>
                          </a:solidFill>
                          <a:effectLst/>
                          <a:latin typeface="Times New Roman" pitchFamily="18" charset="0"/>
                          <a:cs typeface="Times New Roman" pitchFamily="18" charset="0"/>
                        </a:rPr>
                        <a:t>Всего</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ru-RU" sz="1400" b="0" i="0" u="none" strike="noStrike" cap="none" normalizeH="0" baseline="0" dirty="0" smtClean="0">
                        <a:ln>
                          <a:noFill/>
                        </a:ln>
                        <a:solidFill>
                          <a:srgbClr val="000000"/>
                        </a:solidFill>
                        <a:effectLst/>
                        <a:latin typeface="Times New Roman" pitchFamily="18" charset="0"/>
                        <a:cs typeface="Times New Roman" pitchFamily="18"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dirty="0" smtClean="0">
                          <a:ln>
                            <a:noFill/>
                          </a:ln>
                          <a:solidFill>
                            <a:srgbClr val="000000"/>
                          </a:solidFill>
                          <a:effectLst/>
                          <a:latin typeface="Times New Roman" pitchFamily="18" charset="0"/>
                          <a:cs typeface="Times New Roman" pitchFamily="18" charset="0"/>
                        </a:rPr>
                        <a:t>1937325,1</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dirty="0" smtClean="0">
                          <a:ln>
                            <a:noFill/>
                          </a:ln>
                          <a:solidFill>
                            <a:srgbClr val="000000"/>
                          </a:solidFill>
                          <a:effectLst/>
                          <a:latin typeface="Times New Roman" pitchFamily="18" charset="0"/>
                          <a:cs typeface="Times New Roman" pitchFamily="18" charset="0"/>
                        </a:rPr>
                        <a:t>1291852,2</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dirty="0" smtClean="0">
                          <a:ln>
                            <a:noFill/>
                          </a:ln>
                          <a:solidFill>
                            <a:srgbClr val="000000"/>
                          </a:solidFill>
                          <a:effectLst/>
                          <a:latin typeface="Times New Roman" pitchFamily="18" charset="0"/>
                          <a:cs typeface="Times New Roman" pitchFamily="18" charset="0"/>
                        </a:rPr>
                        <a:t>996134,5</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r>
            </a:tbl>
          </a:graphicData>
        </a:graphic>
      </p:graphicFrame>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5" name="object 2"/>
          <p:cNvSpPr>
            <a:spLocks noChangeArrowheads="1"/>
          </p:cNvSpPr>
          <p:nvPr/>
        </p:nvSpPr>
        <p:spPr bwMode="auto">
          <a:xfrm>
            <a:off x="142875" y="0"/>
            <a:ext cx="9001125" cy="738664"/>
          </a:xfrm>
          <a:prstGeom prst="rect">
            <a:avLst/>
          </a:prstGeom>
          <a:noFill/>
          <a:ln w="9525">
            <a:noFill/>
            <a:miter lim="800000"/>
            <a:headEnd/>
            <a:tailEnd/>
          </a:ln>
        </p:spPr>
        <p:txBody>
          <a:bodyPr lIns="0" tIns="0" rIns="0" bIns="0">
            <a:spAutoFit/>
          </a:bodyPr>
          <a:lstStyle/>
          <a:p>
            <a:pPr algn="ctr"/>
            <a:r>
              <a:rPr lang="ru-RU" sz="2400" dirty="0">
                <a:latin typeface="Calibri" pitchFamily="34" charset="0"/>
              </a:rPr>
              <a:t>Структура расходов бюджета муниципального района по разделам в </a:t>
            </a:r>
            <a:r>
              <a:rPr lang="ru-RU" sz="2400" dirty="0" smtClean="0">
                <a:latin typeface="Calibri" pitchFamily="34" charset="0"/>
              </a:rPr>
              <a:t>2020</a:t>
            </a:r>
            <a:r>
              <a:rPr lang="ru-RU" sz="2400" dirty="0" smtClean="0">
                <a:latin typeface="Arial" charset="0"/>
              </a:rPr>
              <a:t> </a:t>
            </a:r>
            <a:r>
              <a:rPr lang="ru-RU" sz="2400" dirty="0">
                <a:latin typeface="Calibri" pitchFamily="34" charset="0"/>
              </a:rPr>
              <a:t>год</a:t>
            </a:r>
            <a:r>
              <a:rPr lang="ru-RU" sz="2400" dirty="0">
                <a:latin typeface="Arial" charset="0"/>
              </a:rPr>
              <a:t>у</a:t>
            </a:r>
            <a:r>
              <a:rPr lang="ru-RU" sz="2400" dirty="0">
                <a:latin typeface="Calibri" pitchFamily="34" charset="0"/>
              </a:rPr>
              <a:t> в % к общему объему</a:t>
            </a:r>
          </a:p>
        </p:txBody>
      </p:sp>
      <p:sp>
        <p:nvSpPr>
          <p:cNvPr id="82946" name="object 21"/>
          <p:cNvSpPr>
            <a:spLocks/>
          </p:cNvSpPr>
          <p:nvPr/>
        </p:nvSpPr>
        <p:spPr bwMode="auto">
          <a:xfrm>
            <a:off x="34925" y="1290638"/>
            <a:ext cx="0" cy="5546725"/>
          </a:xfrm>
          <a:custGeom>
            <a:avLst/>
            <a:gdLst>
              <a:gd name="T0" fmla="*/ 0 h 5546552"/>
              <a:gd name="T1" fmla="*/ 5548961 h 5546552"/>
              <a:gd name="T2" fmla="*/ 0 60000 65536"/>
              <a:gd name="T3" fmla="*/ 0 60000 65536"/>
              <a:gd name="T4" fmla="*/ 0 h 5546552"/>
              <a:gd name="T5" fmla="*/ 5546552 h 5546552"/>
            </a:gdLst>
            <a:ahLst/>
            <a:cxnLst>
              <a:cxn ang="T2">
                <a:pos x="0" y="T0"/>
              </a:cxn>
              <a:cxn ang="T3">
                <a:pos x="0" y="T1"/>
              </a:cxn>
            </a:cxnLst>
            <a:rect l="0" t="T4" r="0" b="T5"/>
            <a:pathLst>
              <a:path h="5546552">
                <a:moveTo>
                  <a:pt x="0" y="0"/>
                </a:moveTo>
                <a:lnTo>
                  <a:pt x="0" y="5546552"/>
                </a:lnTo>
              </a:path>
            </a:pathLst>
          </a:custGeom>
          <a:noFill/>
          <a:ln w="12700">
            <a:solidFill>
              <a:srgbClr val="D9D9D9"/>
            </a:solidFill>
            <a:round/>
            <a:headEnd/>
            <a:tailEnd/>
          </a:ln>
        </p:spPr>
        <p:txBody>
          <a:bodyPr lIns="0" tIns="0" rIns="0" bIns="0">
            <a:spAutoFit/>
          </a:bodyPr>
          <a:lstStyle/>
          <a:p>
            <a:endParaRPr lang="ru-RU"/>
          </a:p>
        </p:txBody>
      </p:sp>
      <p:sp>
        <p:nvSpPr>
          <p:cNvPr id="82947" name="object 22"/>
          <p:cNvSpPr>
            <a:spLocks/>
          </p:cNvSpPr>
          <p:nvPr/>
        </p:nvSpPr>
        <p:spPr bwMode="auto">
          <a:xfrm>
            <a:off x="9109075" y="1290638"/>
            <a:ext cx="0" cy="5546725"/>
          </a:xfrm>
          <a:custGeom>
            <a:avLst/>
            <a:gdLst>
              <a:gd name="T0" fmla="*/ 0 h 5546552"/>
              <a:gd name="T1" fmla="*/ 5548961 h 5546552"/>
              <a:gd name="T2" fmla="*/ 0 60000 65536"/>
              <a:gd name="T3" fmla="*/ 0 60000 65536"/>
              <a:gd name="T4" fmla="*/ 0 h 5546552"/>
              <a:gd name="T5" fmla="*/ 5546552 h 5546552"/>
            </a:gdLst>
            <a:ahLst/>
            <a:cxnLst>
              <a:cxn ang="T2">
                <a:pos x="0" y="T0"/>
              </a:cxn>
              <a:cxn ang="T3">
                <a:pos x="0" y="T1"/>
              </a:cxn>
            </a:cxnLst>
            <a:rect l="0" t="T4" r="0" b="T5"/>
            <a:pathLst>
              <a:path h="5546552">
                <a:moveTo>
                  <a:pt x="0" y="0"/>
                </a:moveTo>
                <a:lnTo>
                  <a:pt x="0" y="5546552"/>
                </a:lnTo>
              </a:path>
            </a:pathLst>
          </a:custGeom>
          <a:noFill/>
          <a:ln w="12700">
            <a:solidFill>
              <a:srgbClr val="D9D9D9"/>
            </a:solidFill>
            <a:round/>
            <a:headEnd/>
            <a:tailEnd/>
          </a:ln>
        </p:spPr>
        <p:txBody>
          <a:bodyPr lIns="0" tIns="0" rIns="0" bIns="0">
            <a:spAutoFit/>
          </a:bodyPr>
          <a:lstStyle/>
          <a:p>
            <a:endParaRPr lang="ru-RU"/>
          </a:p>
        </p:txBody>
      </p:sp>
      <p:sp>
        <p:nvSpPr>
          <p:cNvPr id="82948" name="object 23"/>
          <p:cNvSpPr>
            <a:spLocks/>
          </p:cNvSpPr>
          <p:nvPr/>
        </p:nvSpPr>
        <p:spPr bwMode="auto">
          <a:xfrm>
            <a:off x="28575" y="6831013"/>
            <a:ext cx="9086850" cy="0"/>
          </a:xfrm>
          <a:custGeom>
            <a:avLst/>
            <a:gdLst>
              <a:gd name="T0" fmla="*/ 0 w 9085643"/>
              <a:gd name="T1" fmla="*/ 9102556 w 9085643"/>
              <a:gd name="T2" fmla="*/ 0 60000 65536"/>
              <a:gd name="T3" fmla="*/ 0 60000 65536"/>
              <a:gd name="T4" fmla="*/ 0 w 9085643"/>
              <a:gd name="T5" fmla="*/ 9085643 w 9085643"/>
            </a:gdLst>
            <a:ahLst/>
            <a:cxnLst>
              <a:cxn ang="T2">
                <a:pos x="T0" y="0"/>
              </a:cxn>
              <a:cxn ang="T3">
                <a:pos x="T1" y="0"/>
              </a:cxn>
            </a:cxnLst>
            <a:rect l="T4" t="0" r="T5" b="0"/>
            <a:pathLst>
              <a:path w="9085643">
                <a:moveTo>
                  <a:pt x="0" y="0"/>
                </a:moveTo>
                <a:lnTo>
                  <a:pt x="9085643" y="0"/>
                </a:lnTo>
              </a:path>
            </a:pathLst>
          </a:custGeom>
          <a:noFill/>
          <a:ln w="12700">
            <a:solidFill>
              <a:srgbClr val="D9D9D9"/>
            </a:solidFill>
            <a:round/>
            <a:headEnd/>
            <a:tailEnd/>
          </a:ln>
        </p:spPr>
        <p:txBody>
          <a:bodyPr lIns="0" tIns="0" rIns="0" bIns="0">
            <a:spAutoFit/>
          </a:bodyPr>
          <a:lstStyle/>
          <a:p>
            <a:endParaRPr lang="ru-RU"/>
          </a:p>
        </p:txBody>
      </p:sp>
      <p:graphicFrame>
        <p:nvGraphicFramePr>
          <p:cNvPr id="83030" name="Group 86"/>
          <p:cNvGraphicFramePr>
            <a:graphicFrameLocks noGrp="1"/>
          </p:cNvGraphicFramePr>
          <p:nvPr/>
        </p:nvGraphicFramePr>
        <p:xfrm>
          <a:off x="457200" y="990600"/>
          <a:ext cx="8382000" cy="5527679"/>
        </p:xfrm>
        <a:graphic>
          <a:graphicData uri="http://schemas.openxmlformats.org/drawingml/2006/table">
            <a:tbl>
              <a:tblPr/>
              <a:tblGrid>
                <a:gridCol w="3886200"/>
                <a:gridCol w="990600"/>
                <a:gridCol w="1219200"/>
                <a:gridCol w="1295400"/>
                <a:gridCol w="990600"/>
              </a:tblGrid>
              <a:tr h="68103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600" b="1" i="0" u="none" strike="noStrike" cap="none" normalizeH="0" baseline="0" dirty="0" smtClean="0">
                          <a:ln>
                            <a:noFill/>
                          </a:ln>
                          <a:solidFill>
                            <a:srgbClr val="FFFFFF"/>
                          </a:solidFill>
                          <a:effectLst/>
                          <a:latin typeface="Times New Roman" pitchFamily="18" charset="0"/>
                          <a:cs typeface="Times New Roman" pitchFamily="18" charset="0"/>
                        </a:rPr>
                        <a:t>Наименование</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600" b="1" i="0" u="none" strike="noStrike" cap="none" normalizeH="0" baseline="0" dirty="0" err="1" smtClean="0">
                          <a:ln>
                            <a:noFill/>
                          </a:ln>
                          <a:solidFill>
                            <a:srgbClr val="FFFFFF"/>
                          </a:solidFill>
                          <a:effectLst/>
                          <a:latin typeface="Times New Roman" pitchFamily="18" charset="0"/>
                          <a:cs typeface="Times New Roman" pitchFamily="18" charset="0"/>
                        </a:rPr>
                        <a:t>Рз</a:t>
                      </a:r>
                      <a:endParaRPr kumimoji="0" lang="ru-RU" sz="1600" b="1" i="0" u="none" strike="noStrike" cap="none" normalizeH="0" baseline="0" dirty="0" smtClean="0">
                        <a:ln>
                          <a:noFill/>
                        </a:ln>
                        <a:solidFill>
                          <a:srgbClr val="FFFFFF"/>
                        </a:solidFill>
                        <a:effectLst/>
                        <a:latin typeface="Times New Roman" pitchFamily="18" charset="0"/>
                        <a:cs typeface="Times New Roman" pitchFamily="18"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600" b="1" i="0" u="none" strike="noStrike" cap="none" normalizeH="0" baseline="0" dirty="0" smtClean="0">
                          <a:ln>
                            <a:noFill/>
                          </a:ln>
                          <a:solidFill>
                            <a:srgbClr val="FFFFFF"/>
                          </a:solidFill>
                          <a:effectLst/>
                          <a:latin typeface="Times New Roman" pitchFamily="18" charset="0"/>
                          <a:cs typeface="Times New Roman" pitchFamily="18" charset="0"/>
                        </a:rPr>
                        <a:t>2020 % в общем объеме</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ru-RU" sz="1600" b="1" i="0" u="none" strike="noStrike" cap="none" normalizeH="0" baseline="0" dirty="0" smtClean="0">
                          <a:ln>
                            <a:noFill/>
                          </a:ln>
                          <a:solidFill>
                            <a:srgbClr val="FFFFFF"/>
                          </a:solidFill>
                          <a:effectLst/>
                          <a:latin typeface="Times New Roman" pitchFamily="18" charset="0"/>
                          <a:cs typeface="Times New Roman" pitchFamily="18" charset="0"/>
                        </a:rPr>
                        <a:t>2021 % в общем объеме</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ru-RU" sz="1600" b="1" i="0" u="none" strike="noStrike" cap="none" normalizeH="0" baseline="0" dirty="0" smtClean="0">
                          <a:ln>
                            <a:noFill/>
                          </a:ln>
                          <a:solidFill>
                            <a:srgbClr val="FFFFFF"/>
                          </a:solidFill>
                          <a:effectLst/>
                          <a:latin typeface="Times New Roman" pitchFamily="18" charset="0"/>
                          <a:cs typeface="Times New Roman" pitchFamily="18" charset="0"/>
                        </a:rPr>
                        <a:t>2022 % в общем объеме</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r>
              <a:tr h="39528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600" b="0" i="0" u="none" strike="noStrike" cap="none" normalizeH="0" baseline="0" dirty="0" smtClean="0">
                          <a:ln>
                            <a:noFill/>
                          </a:ln>
                          <a:solidFill>
                            <a:srgbClr val="000000"/>
                          </a:solidFill>
                          <a:effectLst/>
                          <a:latin typeface="Times New Roman" pitchFamily="18" charset="0"/>
                          <a:cs typeface="Times New Roman" pitchFamily="18" charset="0"/>
                        </a:rPr>
                        <a:t>Общегосударственные вопросы</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600" b="0" i="0" u="none" strike="noStrike" cap="none" normalizeH="0" baseline="0" dirty="0" smtClean="0">
                          <a:ln>
                            <a:noFill/>
                          </a:ln>
                          <a:solidFill>
                            <a:srgbClr val="000000"/>
                          </a:solidFill>
                          <a:effectLst/>
                          <a:latin typeface="Times New Roman" pitchFamily="18" charset="0"/>
                          <a:cs typeface="Times New Roman" pitchFamily="18" charset="0"/>
                        </a:rPr>
                        <a:t>01</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600" b="0" i="0" u="none" strike="noStrike" cap="none" normalizeH="0" baseline="0" dirty="0" smtClean="0">
                          <a:ln>
                            <a:noFill/>
                          </a:ln>
                          <a:solidFill>
                            <a:srgbClr val="000000"/>
                          </a:solidFill>
                          <a:effectLst/>
                          <a:latin typeface="Times New Roman" pitchFamily="18" charset="0"/>
                          <a:cs typeface="Times New Roman" pitchFamily="18" charset="0"/>
                        </a:rPr>
                        <a:t>4,0</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600" b="0" i="0" u="none" strike="noStrike" cap="none" normalizeH="0" baseline="0" dirty="0" smtClean="0">
                          <a:ln>
                            <a:noFill/>
                          </a:ln>
                          <a:solidFill>
                            <a:srgbClr val="000000"/>
                          </a:solidFill>
                          <a:effectLst/>
                          <a:latin typeface="Times New Roman" pitchFamily="18" charset="0"/>
                          <a:cs typeface="Times New Roman" pitchFamily="18" charset="0"/>
                        </a:rPr>
                        <a:t>5,5</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600" b="0" i="0" u="none" strike="noStrike" cap="none" normalizeH="0" baseline="0" dirty="0" smtClean="0">
                          <a:ln>
                            <a:noFill/>
                          </a:ln>
                          <a:solidFill>
                            <a:srgbClr val="000000"/>
                          </a:solidFill>
                          <a:effectLst/>
                          <a:latin typeface="Times New Roman" pitchFamily="18" charset="0"/>
                          <a:cs typeface="Times New Roman" pitchFamily="18" charset="0"/>
                        </a:rPr>
                        <a:t>7,2</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r>
              <a:tr h="39528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600" b="0" i="0" u="none" strike="noStrike" cap="none" normalizeH="0" baseline="0" dirty="0" smtClean="0">
                          <a:ln>
                            <a:noFill/>
                          </a:ln>
                          <a:solidFill>
                            <a:srgbClr val="000000"/>
                          </a:solidFill>
                          <a:effectLst/>
                          <a:latin typeface="Times New Roman" pitchFamily="18" charset="0"/>
                          <a:cs typeface="Times New Roman" pitchFamily="18" charset="0"/>
                        </a:rPr>
                        <a:t>Национальная безопасность и правоохранительная деятельность</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600" b="0" i="0" u="none" strike="noStrike" cap="none" normalizeH="0" baseline="0" dirty="0" smtClean="0">
                          <a:ln>
                            <a:noFill/>
                          </a:ln>
                          <a:solidFill>
                            <a:srgbClr val="000000"/>
                          </a:solidFill>
                          <a:effectLst/>
                          <a:latin typeface="Times New Roman" pitchFamily="18" charset="0"/>
                          <a:cs typeface="Times New Roman" pitchFamily="18" charset="0"/>
                        </a:rPr>
                        <a:t>03</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600" b="0" i="0" u="none" strike="noStrike" cap="none" normalizeH="0" baseline="0" dirty="0" smtClean="0">
                          <a:ln>
                            <a:noFill/>
                          </a:ln>
                          <a:solidFill>
                            <a:srgbClr val="000000"/>
                          </a:solidFill>
                          <a:effectLst/>
                          <a:latin typeface="Times New Roman" pitchFamily="18" charset="0"/>
                          <a:cs typeface="Times New Roman" pitchFamily="18" charset="0"/>
                        </a:rPr>
                        <a:t>0,3</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600" b="0" i="0" u="none" strike="noStrike" cap="none" normalizeH="0" baseline="0" dirty="0" smtClean="0">
                          <a:ln>
                            <a:noFill/>
                          </a:ln>
                          <a:solidFill>
                            <a:srgbClr val="000000"/>
                          </a:solidFill>
                          <a:effectLst/>
                          <a:latin typeface="Times New Roman" pitchFamily="18" charset="0"/>
                          <a:cs typeface="Times New Roman" pitchFamily="18" charset="0"/>
                        </a:rPr>
                        <a:t>0,5</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600" b="0" i="0" u="none" strike="noStrike" cap="none" normalizeH="0" baseline="0" dirty="0" smtClean="0">
                          <a:ln>
                            <a:noFill/>
                          </a:ln>
                          <a:solidFill>
                            <a:srgbClr val="000000"/>
                          </a:solidFill>
                          <a:effectLst/>
                          <a:latin typeface="Times New Roman" pitchFamily="18" charset="0"/>
                          <a:cs typeface="Times New Roman" pitchFamily="18" charset="0"/>
                        </a:rPr>
                        <a:t>0,6</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r>
              <a:tr h="42862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600" b="0" i="0" u="none" strike="noStrike" cap="none" normalizeH="0" baseline="0" dirty="0" smtClean="0">
                          <a:ln>
                            <a:noFill/>
                          </a:ln>
                          <a:solidFill>
                            <a:srgbClr val="000000"/>
                          </a:solidFill>
                          <a:effectLst/>
                          <a:latin typeface="Times New Roman" pitchFamily="18" charset="0"/>
                          <a:cs typeface="Times New Roman" pitchFamily="18" charset="0"/>
                        </a:rPr>
                        <a:t>Национальная экономика</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600" b="0" i="0" u="none" strike="noStrike" cap="none" normalizeH="0" baseline="0" smtClean="0">
                          <a:ln>
                            <a:noFill/>
                          </a:ln>
                          <a:solidFill>
                            <a:srgbClr val="000000"/>
                          </a:solidFill>
                          <a:effectLst/>
                          <a:latin typeface="Times New Roman" pitchFamily="18" charset="0"/>
                          <a:cs typeface="Times New Roman" pitchFamily="18" charset="0"/>
                        </a:rPr>
                        <a:t>04</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600" b="0" i="0" u="none" strike="noStrike" cap="none" normalizeH="0" baseline="0" dirty="0" smtClean="0">
                          <a:ln>
                            <a:noFill/>
                          </a:ln>
                          <a:solidFill>
                            <a:srgbClr val="000000"/>
                          </a:solidFill>
                          <a:effectLst/>
                          <a:latin typeface="Times New Roman" pitchFamily="18" charset="0"/>
                          <a:cs typeface="Times New Roman" pitchFamily="18" charset="0"/>
                        </a:rPr>
                        <a:t>13,9</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600" b="0" i="0" u="none" strike="noStrike" cap="none" normalizeH="0" baseline="0" dirty="0" smtClean="0">
                          <a:ln>
                            <a:noFill/>
                          </a:ln>
                          <a:solidFill>
                            <a:srgbClr val="000000"/>
                          </a:solidFill>
                          <a:effectLst/>
                          <a:latin typeface="Times New Roman" pitchFamily="18" charset="0"/>
                          <a:cs typeface="Times New Roman" pitchFamily="18" charset="0"/>
                        </a:rPr>
                        <a:t>9,6</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600" b="0" i="0" u="none" strike="noStrike" cap="none" normalizeH="0" baseline="0" dirty="0" smtClean="0">
                          <a:ln>
                            <a:noFill/>
                          </a:ln>
                          <a:solidFill>
                            <a:srgbClr val="000000"/>
                          </a:solidFill>
                          <a:effectLst/>
                          <a:latin typeface="Times New Roman" pitchFamily="18" charset="0"/>
                          <a:cs typeface="Times New Roman" pitchFamily="18" charset="0"/>
                        </a:rPr>
                        <a:t>13,5</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r>
              <a:tr h="39528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600" b="0" i="0" u="none" strike="noStrike" cap="none" normalizeH="0" baseline="0" dirty="0" smtClean="0">
                          <a:ln>
                            <a:noFill/>
                          </a:ln>
                          <a:solidFill>
                            <a:srgbClr val="000000"/>
                          </a:solidFill>
                          <a:effectLst/>
                          <a:latin typeface="Times New Roman" pitchFamily="18" charset="0"/>
                          <a:cs typeface="Times New Roman" pitchFamily="18" charset="0"/>
                        </a:rPr>
                        <a:t>Жилищно-коммунальное хозяйство</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600" b="0" i="0" u="none" strike="noStrike" cap="none" normalizeH="0" baseline="0" smtClean="0">
                          <a:ln>
                            <a:noFill/>
                          </a:ln>
                          <a:solidFill>
                            <a:srgbClr val="000000"/>
                          </a:solidFill>
                          <a:effectLst/>
                          <a:latin typeface="Times New Roman" pitchFamily="18" charset="0"/>
                          <a:cs typeface="Times New Roman" pitchFamily="18" charset="0"/>
                        </a:rPr>
                        <a:t>05</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600" b="0" i="0" u="none" strike="noStrike" cap="none" normalizeH="0" baseline="0" dirty="0" smtClean="0">
                          <a:ln>
                            <a:noFill/>
                          </a:ln>
                          <a:solidFill>
                            <a:srgbClr val="000000"/>
                          </a:solidFill>
                          <a:effectLst/>
                          <a:latin typeface="Times New Roman" pitchFamily="18" charset="0"/>
                          <a:cs typeface="Times New Roman" pitchFamily="18" charset="0"/>
                        </a:rPr>
                        <a:t>24,4</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600" b="0" i="0" u="none" strike="noStrike" cap="none" normalizeH="0" baseline="0" dirty="0" smtClean="0">
                          <a:ln>
                            <a:noFill/>
                          </a:ln>
                          <a:solidFill>
                            <a:srgbClr val="000000"/>
                          </a:solidFill>
                          <a:effectLst/>
                          <a:latin typeface="Times New Roman" pitchFamily="18" charset="0"/>
                          <a:cs typeface="Times New Roman" pitchFamily="18" charset="0"/>
                        </a:rPr>
                        <a:t>22,8</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600" b="0" i="0" u="none" strike="noStrike" cap="none" normalizeH="0" baseline="0" dirty="0" smtClean="0">
                          <a:ln>
                            <a:noFill/>
                          </a:ln>
                          <a:solidFill>
                            <a:srgbClr val="000000"/>
                          </a:solidFill>
                          <a:effectLst/>
                          <a:latin typeface="Times New Roman" pitchFamily="18" charset="0"/>
                          <a:cs typeface="Times New Roman" pitchFamily="18" charset="0"/>
                        </a:rPr>
                        <a:t>0,6</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r>
              <a:tr h="35083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600" b="0" i="0" u="none" strike="noStrike" cap="none" normalizeH="0" baseline="0" dirty="0" smtClean="0">
                          <a:ln>
                            <a:noFill/>
                          </a:ln>
                          <a:solidFill>
                            <a:srgbClr val="000000"/>
                          </a:solidFill>
                          <a:effectLst/>
                          <a:latin typeface="Times New Roman" pitchFamily="18" charset="0"/>
                          <a:cs typeface="Times New Roman" pitchFamily="18" charset="0"/>
                        </a:rPr>
                        <a:t>Образование</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600" b="0" i="0" u="none" strike="noStrike" cap="none" normalizeH="0" baseline="0" smtClean="0">
                          <a:ln>
                            <a:noFill/>
                          </a:ln>
                          <a:solidFill>
                            <a:srgbClr val="000000"/>
                          </a:solidFill>
                          <a:effectLst/>
                          <a:latin typeface="Times New Roman" pitchFamily="18" charset="0"/>
                          <a:cs typeface="Times New Roman" pitchFamily="18" charset="0"/>
                        </a:rPr>
                        <a:t>07</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600" b="0" i="0" u="none" strike="noStrike" cap="none" normalizeH="0" baseline="0" dirty="0" smtClean="0">
                          <a:ln>
                            <a:noFill/>
                          </a:ln>
                          <a:solidFill>
                            <a:srgbClr val="000000"/>
                          </a:solidFill>
                          <a:effectLst/>
                          <a:latin typeface="Times New Roman" pitchFamily="18" charset="0"/>
                          <a:cs typeface="Times New Roman" pitchFamily="18" charset="0"/>
                        </a:rPr>
                        <a:t>43,3</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600" b="0" i="0" u="none" strike="noStrike" cap="none" normalizeH="0" baseline="0" dirty="0" smtClean="0">
                          <a:ln>
                            <a:noFill/>
                          </a:ln>
                          <a:solidFill>
                            <a:srgbClr val="000000"/>
                          </a:solidFill>
                          <a:effectLst/>
                          <a:latin typeface="Times New Roman" pitchFamily="18" charset="0"/>
                          <a:cs typeface="Times New Roman" pitchFamily="18" charset="0"/>
                        </a:rPr>
                        <a:t>44,5</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600" b="0" i="0" u="none" strike="noStrike" cap="none" normalizeH="0" baseline="0" dirty="0" smtClean="0">
                          <a:ln>
                            <a:noFill/>
                          </a:ln>
                          <a:solidFill>
                            <a:srgbClr val="000000"/>
                          </a:solidFill>
                          <a:effectLst/>
                          <a:latin typeface="Times New Roman" pitchFamily="18" charset="0"/>
                          <a:cs typeface="Times New Roman" pitchFamily="18" charset="0"/>
                        </a:rPr>
                        <a:t>57,9</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r>
              <a:tr h="39528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600" b="0" i="0" u="none" strike="noStrike" cap="none" normalizeH="0" baseline="0" smtClean="0">
                          <a:ln>
                            <a:noFill/>
                          </a:ln>
                          <a:solidFill>
                            <a:srgbClr val="000000"/>
                          </a:solidFill>
                          <a:effectLst/>
                          <a:latin typeface="Times New Roman" pitchFamily="18" charset="0"/>
                          <a:cs typeface="Times New Roman" pitchFamily="18" charset="0"/>
                        </a:rPr>
                        <a:t>Культура, кинематография</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600" b="0" i="0" u="none" strike="noStrike" cap="none" normalizeH="0" baseline="0" dirty="0" smtClean="0">
                          <a:ln>
                            <a:noFill/>
                          </a:ln>
                          <a:solidFill>
                            <a:srgbClr val="000000"/>
                          </a:solidFill>
                          <a:effectLst/>
                          <a:latin typeface="Times New Roman" pitchFamily="18" charset="0"/>
                          <a:cs typeface="Times New Roman" pitchFamily="18" charset="0"/>
                        </a:rPr>
                        <a:t>08</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600" b="0" i="0" u="none" strike="noStrike" cap="none" normalizeH="0" baseline="0" dirty="0" smtClean="0">
                          <a:ln>
                            <a:noFill/>
                          </a:ln>
                          <a:solidFill>
                            <a:srgbClr val="000000"/>
                          </a:solidFill>
                          <a:effectLst/>
                          <a:latin typeface="Times New Roman" pitchFamily="18" charset="0"/>
                          <a:cs typeface="Times New Roman" pitchFamily="18" charset="0"/>
                        </a:rPr>
                        <a:t>5,1</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600" b="0" i="0" u="none" strike="noStrike" cap="none" normalizeH="0" baseline="0" dirty="0" smtClean="0">
                          <a:ln>
                            <a:noFill/>
                          </a:ln>
                          <a:solidFill>
                            <a:srgbClr val="000000"/>
                          </a:solidFill>
                          <a:effectLst/>
                          <a:latin typeface="Times New Roman" pitchFamily="18" charset="0"/>
                          <a:cs typeface="Times New Roman" pitchFamily="18" charset="0"/>
                        </a:rPr>
                        <a:t>7,3</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600" b="0" i="0" u="none" strike="noStrike" cap="none" normalizeH="0" baseline="0" dirty="0" smtClean="0">
                          <a:ln>
                            <a:noFill/>
                          </a:ln>
                          <a:solidFill>
                            <a:srgbClr val="000000"/>
                          </a:solidFill>
                          <a:effectLst/>
                          <a:latin typeface="Times New Roman" pitchFamily="18" charset="0"/>
                          <a:cs typeface="Times New Roman" pitchFamily="18" charset="0"/>
                        </a:rPr>
                        <a:t>9,5</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r>
              <a:tr h="39528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600" b="0" i="0" u="none" strike="noStrike" cap="none" normalizeH="0" baseline="0" smtClean="0">
                          <a:ln>
                            <a:noFill/>
                          </a:ln>
                          <a:solidFill>
                            <a:srgbClr val="000000"/>
                          </a:solidFill>
                          <a:effectLst/>
                          <a:latin typeface="Times New Roman" pitchFamily="18" charset="0"/>
                          <a:cs typeface="Times New Roman" pitchFamily="18" charset="0"/>
                        </a:rPr>
                        <a:t>Социальная политика</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600" b="0" i="0" u="none" strike="noStrike" cap="none" normalizeH="0" baseline="0" dirty="0" smtClean="0">
                          <a:ln>
                            <a:noFill/>
                          </a:ln>
                          <a:solidFill>
                            <a:srgbClr val="000000"/>
                          </a:solidFill>
                          <a:effectLst/>
                          <a:latin typeface="Times New Roman" pitchFamily="18" charset="0"/>
                          <a:cs typeface="Times New Roman" pitchFamily="18" charset="0"/>
                        </a:rPr>
                        <a:t>10</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600" b="0" i="0" u="none" strike="noStrike" cap="none" normalizeH="0" baseline="0" dirty="0" smtClean="0">
                          <a:ln>
                            <a:noFill/>
                          </a:ln>
                          <a:solidFill>
                            <a:srgbClr val="000000"/>
                          </a:solidFill>
                          <a:effectLst/>
                          <a:latin typeface="Times New Roman" pitchFamily="18" charset="0"/>
                          <a:cs typeface="Times New Roman" pitchFamily="18" charset="0"/>
                        </a:rPr>
                        <a:t>4,9</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600" b="0" i="0" u="none" strike="noStrike" cap="none" normalizeH="0" baseline="0" dirty="0" smtClean="0">
                          <a:ln>
                            <a:noFill/>
                          </a:ln>
                          <a:solidFill>
                            <a:srgbClr val="000000"/>
                          </a:solidFill>
                          <a:effectLst/>
                          <a:latin typeface="Times New Roman" pitchFamily="18" charset="0"/>
                          <a:cs typeface="Times New Roman" pitchFamily="18" charset="0"/>
                        </a:rPr>
                        <a:t>4,7</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600" b="0" i="0" u="none" strike="noStrike" cap="none" normalizeH="0" baseline="0" dirty="0" smtClean="0">
                          <a:ln>
                            <a:noFill/>
                          </a:ln>
                          <a:solidFill>
                            <a:srgbClr val="000000"/>
                          </a:solidFill>
                          <a:effectLst/>
                          <a:latin typeface="Times New Roman" pitchFamily="18" charset="0"/>
                          <a:cs typeface="Times New Roman" pitchFamily="18" charset="0"/>
                        </a:rPr>
                        <a:t>3,7</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r>
              <a:tr h="39528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600" b="0" i="0" u="none" strike="noStrike" cap="none" normalizeH="0" baseline="0" smtClean="0">
                          <a:ln>
                            <a:noFill/>
                          </a:ln>
                          <a:solidFill>
                            <a:srgbClr val="000000"/>
                          </a:solidFill>
                          <a:effectLst/>
                          <a:latin typeface="Times New Roman" pitchFamily="18" charset="0"/>
                          <a:cs typeface="Times New Roman" pitchFamily="18" charset="0"/>
                        </a:rPr>
                        <a:t>Физическая культура и спорт</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600" b="0" i="0" u="none" strike="noStrike" cap="none" normalizeH="0" baseline="0" smtClean="0">
                          <a:ln>
                            <a:noFill/>
                          </a:ln>
                          <a:solidFill>
                            <a:srgbClr val="000000"/>
                          </a:solidFill>
                          <a:effectLst/>
                          <a:latin typeface="Times New Roman" pitchFamily="18" charset="0"/>
                          <a:cs typeface="Times New Roman" pitchFamily="18" charset="0"/>
                        </a:rPr>
                        <a:t>11</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600" b="0" i="0" u="none" strike="noStrike" cap="none" normalizeH="0" baseline="0" dirty="0" smtClean="0">
                          <a:ln>
                            <a:noFill/>
                          </a:ln>
                          <a:solidFill>
                            <a:srgbClr val="000000"/>
                          </a:solidFill>
                          <a:effectLst/>
                          <a:latin typeface="Times New Roman" pitchFamily="18" charset="0"/>
                          <a:cs typeface="Times New Roman" pitchFamily="18" charset="0"/>
                        </a:rPr>
                        <a:t>2,4</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600" b="0" i="0" u="none" strike="noStrike" cap="none" normalizeH="0" baseline="0" dirty="0" smtClean="0">
                          <a:ln>
                            <a:noFill/>
                          </a:ln>
                          <a:solidFill>
                            <a:srgbClr val="000000"/>
                          </a:solidFill>
                          <a:effectLst/>
                          <a:latin typeface="Times New Roman" pitchFamily="18" charset="0"/>
                          <a:cs typeface="Times New Roman" pitchFamily="18" charset="0"/>
                        </a:rPr>
                        <a:t>3,5</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600" b="0" i="0" u="none" strike="noStrike" cap="none" normalizeH="0" baseline="0" dirty="0" smtClean="0">
                          <a:ln>
                            <a:noFill/>
                          </a:ln>
                          <a:solidFill>
                            <a:srgbClr val="000000"/>
                          </a:solidFill>
                          <a:effectLst/>
                          <a:latin typeface="Times New Roman" pitchFamily="18" charset="0"/>
                          <a:cs typeface="Times New Roman" pitchFamily="18" charset="0"/>
                        </a:rPr>
                        <a:t>4,7</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r>
              <a:tr h="52070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600" b="0" i="0" u="none" strike="noStrike" cap="none" normalizeH="0" baseline="0" smtClean="0">
                          <a:ln>
                            <a:noFill/>
                          </a:ln>
                          <a:solidFill>
                            <a:srgbClr val="000000"/>
                          </a:solidFill>
                          <a:effectLst/>
                          <a:latin typeface="Times New Roman" pitchFamily="18" charset="0"/>
                          <a:cs typeface="Times New Roman" pitchFamily="18" charset="0"/>
                        </a:rPr>
                        <a:t>Обслуживание государственного и муниципального долга</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600" b="0" i="0" u="none" strike="noStrike" cap="none" normalizeH="0" baseline="0" smtClean="0">
                          <a:ln>
                            <a:noFill/>
                          </a:ln>
                          <a:solidFill>
                            <a:srgbClr val="000000"/>
                          </a:solidFill>
                          <a:effectLst/>
                          <a:latin typeface="Times New Roman" pitchFamily="18" charset="0"/>
                          <a:cs typeface="Times New Roman" pitchFamily="18" charset="0"/>
                        </a:rPr>
                        <a:t>13</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600" b="0" i="0" u="none" strike="noStrike" cap="none" normalizeH="0" baseline="0" dirty="0" smtClean="0">
                          <a:ln>
                            <a:noFill/>
                          </a:ln>
                          <a:solidFill>
                            <a:schemeClr val="tx1"/>
                          </a:solidFill>
                          <a:effectLst/>
                          <a:latin typeface="Times New Roman" pitchFamily="18" charset="0"/>
                          <a:cs typeface="Times New Roman" pitchFamily="18" charset="0"/>
                        </a:rPr>
                        <a:t>0</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600" b="0" i="0" u="none" strike="noStrike" cap="none" normalizeH="0" baseline="0" dirty="0" smtClean="0">
                          <a:ln>
                            <a:noFill/>
                          </a:ln>
                          <a:solidFill>
                            <a:srgbClr val="000000"/>
                          </a:solidFill>
                          <a:effectLst/>
                          <a:latin typeface="Times New Roman" pitchFamily="18" charset="0"/>
                          <a:cs typeface="Times New Roman" pitchFamily="18" charset="0"/>
                        </a:rPr>
                        <a:t>0</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600" b="0" i="0" u="none" strike="noStrike" cap="none" normalizeH="0" baseline="0" dirty="0" smtClean="0">
                          <a:ln>
                            <a:noFill/>
                          </a:ln>
                          <a:solidFill>
                            <a:srgbClr val="000000"/>
                          </a:solidFill>
                          <a:effectLst/>
                          <a:latin typeface="Times New Roman" pitchFamily="18" charset="0"/>
                          <a:cs typeface="Times New Roman" pitchFamily="18" charset="0"/>
                        </a:rPr>
                        <a:t>0</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r>
              <a:tr h="39528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600" b="0" i="0" u="none" strike="noStrike" cap="none" normalizeH="0" baseline="0" smtClean="0">
                          <a:ln>
                            <a:noFill/>
                          </a:ln>
                          <a:solidFill>
                            <a:srgbClr val="000000"/>
                          </a:solidFill>
                          <a:effectLst/>
                          <a:latin typeface="Times New Roman" pitchFamily="18" charset="0"/>
                          <a:cs typeface="Times New Roman" pitchFamily="18" charset="0"/>
                        </a:rPr>
                        <a:t>Межбюджетные трансферты</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600" b="0" i="0" u="none" strike="noStrike" cap="none" normalizeH="0" baseline="0" dirty="0" smtClean="0">
                          <a:ln>
                            <a:noFill/>
                          </a:ln>
                          <a:solidFill>
                            <a:srgbClr val="000000"/>
                          </a:solidFill>
                          <a:effectLst/>
                          <a:latin typeface="Times New Roman" pitchFamily="18" charset="0"/>
                          <a:cs typeface="Times New Roman" pitchFamily="18" charset="0"/>
                        </a:rPr>
                        <a:t>14</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600" b="0" i="0" u="none" strike="noStrike" cap="none" normalizeH="0" baseline="0" dirty="0" smtClean="0">
                          <a:ln>
                            <a:noFill/>
                          </a:ln>
                          <a:solidFill>
                            <a:srgbClr val="000000"/>
                          </a:solidFill>
                          <a:effectLst/>
                          <a:latin typeface="Times New Roman" pitchFamily="18" charset="0"/>
                          <a:cs typeface="Times New Roman" pitchFamily="18" charset="0"/>
                        </a:rPr>
                        <a:t>1,7</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600" b="0" i="0" u="none" strike="noStrike" cap="none" normalizeH="0" baseline="0" dirty="0" smtClean="0">
                          <a:ln>
                            <a:noFill/>
                          </a:ln>
                          <a:solidFill>
                            <a:srgbClr val="000000"/>
                          </a:solidFill>
                          <a:effectLst/>
                          <a:latin typeface="Times New Roman" pitchFamily="18" charset="0"/>
                          <a:cs typeface="Times New Roman" pitchFamily="18" charset="0"/>
                        </a:rPr>
                        <a:t>1,6</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600" b="0" i="0" u="none" strike="noStrike" cap="none" normalizeH="0" baseline="0" dirty="0" smtClean="0">
                          <a:ln>
                            <a:noFill/>
                          </a:ln>
                          <a:solidFill>
                            <a:srgbClr val="000000"/>
                          </a:solidFill>
                          <a:effectLst/>
                          <a:latin typeface="Times New Roman" pitchFamily="18" charset="0"/>
                          <a:cs typeface="Times New Roman" pitchFamily="18" charset="0"/>
                        </a:rPr>
                        <a:t>2,3</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r>
              <a:tr h="39528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600" b="0" i="0" u="none" strike="noStrike" cap="none" normalizeH="0" baseline="0" smtClean="0">
                          <a:ln>
                            <a:noFill/>
                          </a:ln>
                          <a:solidFill>
                            <a:srgbClr val="000000"/>
                          </a:solidFill>
                          <a:effectLst/>
                          <a:latin typeface="Times New Roman" pitchFamily="18" charset="0"/>
                          <a:cs typeface="Times New Roman" pitchFamily="18" charset="0"/>
                        </a:rPr>
                        <a:t>Всего</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ru-RU" sz="1600" b="0" i="0" u="none" strike="noStrike" cap="none" normalizeH="0" baseline="0" smtClean="0">
                        <a:ln>
                          <a:noFill/>
                        </a:ln>
                        <a:solidFill>
                          <a:srgbClr val="000000"/>
                        </a:solidFill>
                        <a:effectLst/>
                        <a:latin typeface="Times New Roman" pitchFamily="18" charset="0"/>
                        <a:cs typeface="Times New Roman" pitchFamily="18"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600" b="0" i="0" u="none" strike="noStrike" cap="none" normalizeH="0" baseline="0" dirty="0" smtClean="0">
                          <a:ln>
                            <a:noFill/>
                          </a:ln>
                          <a:solidFill>
                            <a:srgbClr val="000000"/>
                          </a:solidFill>
                          <a:effectLst/>
                          <a:latin typeface="Times New Roman" pitchFamily="18" charset="0"/>
                          <a:cs typeface="Times New Roman" pitchFamily="18" charset="0"/>
                        </a:rPr>
                        <a:t>100,0</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600" b="0" i="0" u="none" strike="noStrike" cap="none" normalizeH="0" baseline="0" dirty="0" smtClean="0">
                          <a:ln>
                            <a:noFill/>
                          </a:ln>
                          <a:solidFill>
                            <a:srgbClr val="000000"/>
                          </a:solidFill>
                          <a:effectLst/>
                          <a:latin typeface="Times New Roman" pitchFamily="18" charset="0"/>
                          <a:cs typeface="Times New Roman" pitchFamily="18" charset="0"/>
                        </a:rPr>
                        <a:t>100,0</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600" b="0" i="0" u="none" strike="noStrike" cap="none" normalizeH="0" baseline="0" dirty="0" smtClean="0">
                          <a:ln>
                            <a:noFill/>
                          </a:ln>
                          <a:solidFill>
                            <a:srgbClr val="000000"/>
                          </a:solidFill>
                          <a:effectLst/>
                          <a:latin typeface="Times New Roman" pitchFamily="18" charset="0"/>
                          <a:cs typeface="Times New Roman" pitchFamily="18" charset="0"/>
                        </a:rPr>
                        <a:t>100,0</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r>
            </a:tbl>
          </a:graphicData>
        </a:graphic>
      </p:graphicFrame>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69" name="object 2"/>
          <p:cNvSpPr>
            <a:spLocks noChangeArrowheads="1"/>
          </p:cNvSpPr>
          <p:nvPr/>
        </p:nvSpPr>
        <p:spPr bwMode="auto">
          <a:xfrm>
            <a:off x="36513" y="0"/>
            <a:ext cx="9107487" cy="784225"/>
          </a:xfrm>
          <a:prstGeom prst="rect">
            <a:avLst/>
          </a:prstGeom>
          <a:blipFill dpi="0" rotWithShape="1">
            <a:blip r:embed="rId2"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83970" name="object 7"/>
          <p:cNvSpPr>
            <a:spLocks noChangeArrowheads="1"/>
          </p:cNvSpPr>
          <p:nvPr/>
        </p:nvSpPr>
        <p:spPr bwMode="auto">
          <a:xfrm>
            <a:off x="1524000" y="685800"/>
            <a:ext cx="6208713" cy="830263"/>
          </a:xfrm>
          <a:custGeom>
            <a:avLst/>
            <a:gdLst>
              <a:gd name="T0" fmla="*/ 0 w 6208011"/>
              <a:gd name="T1" fmla="*/ 0 h 540257"/>
              <a:gd name="T2" fmla="*/ 6208011 w 6208011"/>
              <a:gd name="T3" fmla="*/ 540257 h 540257"/>
            </a:gdLst>
            <a:ahLst/>
            <a:cxnLst/>
            <a:rect l="T0" t="T1" r="T2" b="T3"/>
            <a:pathLst>
              <a:path w="6208011" h="540257">
                <a:moveTo>
                  <a:pt x="6117843" y="0"/>
                </a:moveTo>
                <a:lnTo>
                  <a:pt x="89644" y="0"/>
                </a:lnTo>
                <a:lnTo>
                  <a:pt x="48462" y="10184"/>
                </a:lnTo>
                <a:lnTo>
                  <a:pt x="17305" y="37015"/>
                </a:lnTo>
                <a:lnTo>
                  <a:pt x="1173" y="75493"/>
                </a:lnTo>
                <a:lnTo>
                  <a:pt x="0" y="450613"/>
                </a:lnTo>
                <a:lnTo>
                  <a:pt x="1236" y="465176"/>
                </a:lnTo>
                <a:lnTo>
                  <a:pt x="17524" y="503595"/>
                </a:lnTo>
                <a:lnTo>
                  <a:pt x="48793" y="530269"/>
                </a:lnTo>
                <a:lnTo>
                  <a:pt x="90042" y="540257"/>
                </a:lnTo>
                <a:lnTo>
                  <a:pt x="6118346" y="540256"/>
                </a:lnTo>
                <a:lnTo>
                  <a:pt x="6159567" y="530065"/>
                </a:lnTo>
                <a:lnTo>
                  <a:pt x="6190721" y="503265"/>
                </a:lnTo>
                <a:lnTo>
                  <a:pt x="6206840" y="464785"/>
                </a:lnTo>
                <a:lnTo>
                  <a:pt x="6208011" y="89540"/>
                </a:lnTo>
                <a:lnTo>
                  <a:pt x="6206760" y="75022"/>
                </a:lnTo>
                <a:lnTo>
                  <a:pt x="6190444" y="36670"/>
                </a:lnTo>
                <a:lnTo>
                  <a:pt x="6159148" y="9999"/>
                </a:lnTo>
                <a:lnTo>
                  <a:pt x="6117843" y="0"/>
                </a:lnTo>
                <a:close/>
              </a:path>
            </a:pathLst>
          </a:custGeom>
          <a:solidFill>
            <a:srgbClr val="D9D9D9"/>
          </a:solidFill>
          <a:ln w="9525">
            <a:noFill/>
            <a:miter lim="800000"/>
            <a:headEnd/>
            <a:tailEnd/>
          </a:ln>
        </p:spPr>
        <p:txBody>
          <a:bodyPr lIns="0" tIns="0" rIns="0" bIns="0">
            <a:spAutoFit/>
          </a:bodyPr>
          <a:lstStyle/>
          <a:p>
            <a:pPr marL="114300" algn="ctr"/>
            <a:r>
              <a:rPr lang="ru-RU">
                <a:latin typeface="Calibri" pitchFamily="34" charset="0"/>
              </a:rPr>
              <a:t>Бюджетные послания Президента Российской Федерации, Указы Президента Российской Федерации от 7 мая 2012 года.</a:t>
            </a:r>
          </a:p>
          <a:p>
            <a:pPr marL="114300" algn="ctr"/>
            <a:r>
              <a:rPr lang="en-US">
                <a:solidFill>
                  <a:srgbClr val="558ED5"/>
                </a:solidFill>
                <a:latin typeface="Calibri" pitchFamily="34" charset="0"/>
              </a:rPr>
              <a:t>www.kremlin.ru</a:t>
            </a:r>
            <a:endParaRPr lang="ru-RU">
              <a:solidFill>
                <a:srgbClr val="558ED5"/>
              </a:solidFill>
              <a:latin typeface="Calibri" pitchFamily="34" charset="0"/>
            </a:endParaRPr>
          </a:p>
        </p:txBody>
      </p:sp>
      <p:sp>
        <p:nvSpPr>
          <p:cNvPr id="83971" name="object 7"/>
          <p:cNvSpPr>
            <a:spLocks noChangeArrowheads="1"/>
          </p:cNvSpPr>
          <p:nvPr/>
        </p:nvSpPr>
        <p:spPr bwMode="auto">
          <a:xfrm>
            <a:off x="1524000" y="1600200"/>
            <a:ext cx="6208713" cy="830263"/>
          </a:xfrm>
          <a:custGeom>
            <a:avLst/>
            <a:gdLst>
              <a:gd name="T0" fmla="*/ 0 w 6208011"/>
              <a:gd name="T1" fmla="*/ 0 h 540257"/>
              <a:gd name="T2" fmla="*/ 6208011 w 6208011"/>
              <a:gd name="T3" fmla="*/ 540257 h 540257"/>
            </a:gdLst>
            <a:ahLst/>
            <a:cxnLst/>
            <a:rect l="T0" t="T1" r="T2" b="T3"/>
            <a:pathLst>
              <a:path w="6208011" h="540257">
                <a:moveTo>
                  <a:pt x="6117843" y="0"/>
                </a:moveTo>
                <a:lnTo>
                  <a:pt x="89644" y="0"/>
                </a:lnTo>
                <a:lnTo>
                  <a:pt x="48462" y="10184"/>
                </a:lnTo>
                <a:lnTo>
                  <a:pt x="17305" y="37015"/>
                </a:lnTo>
                <a:lnTo>
                  <a:pt x="1173" y="75493"/>
                </a:lnTo>
                <a:lnTo>
                  <a:pt x="0" y="450613"/>
                </a:lnTo>
                <a:lnTo>
                  <a:pt x="1236" y="465176"/>
                </a:lnTo>
                <a:lnTo>
                  <a:pt x="17524" y="503595"/>
                </a:lnTo>
                <a:lnTo>
                  <a:pt x="48793" y="530269"/>
                </a:lnTo>
                <a:lnTo>
                  <a:pt x="90042" y="540257"/>
                </a:lnTo>
                <a:lnTo>
                  <a:pt x="6118346" y="540256"/>
                </a:lnTo>
                <a:lnTo>
                  <a:pt x="6159567" y="530065"/>
                </a:lnTo>
                <a:lnTo>
                  <a:pt x="6190721" y="503265"/>
                </a:lnTo>
                <a:lnTo>
                  <a:pt x="6206840" y="464785"/>
                </a:lnTo>
                <a:lnTo>
                  <a:pt x="6208011" y="89540"/>
                </a:lnTo>
                <a:lnTo>
                  <a:pt x="6206760" y="75022"/>
                </a:lnTo>
                <a:lnTo>
                  <a:pt x="6190444" y="36670"/>
                </a:lnTo>
                <a:lnTo>
                  <a:pt x="6159148" y="9999"/>
                </a:lnTo>
                <a:lnTo>
                  <a:pt x="6117843" y="0"/>
                </a:lnTo>
                <a:close/>
              </a:path>
            </a:pathLst>
          </a:custGeom>
          <a:solidFill>
            <a:srgbClr val="D9D9D9"/>
          </a:solidFill>
          <a:ln w="9525">
            <a:noFill/>
            <a:miter lim="800000"/>
            <a:headEnd/>
            <a:tailEnd/>
          </a:ln>
        </p:spPr>
        <p:txBody>
          <a:bodyPr lIns="0" tIns="0" rIns="0" bIns="0">
            <a:spAutoFit/>
          </a:bodyPr>
          <a:lstStyle/>
          <a:p>
            <a:pPr marL="114300" algn="ctr"/>
            <a:r>
              <a:rPr lang="ru-RU">
                <a:latin typeface="Calibri" pitchFamily="34" charset="0"/>
              </a:rPr>
              <a:t>О федеральном бюджете, об основных направлениях</a:t>
            </a:r>
            <a:r>
              <a:rPr lang="en-US">
                <a:latin typeface="Calibri" pitchFamily="34" charset="0"/>
              </a:rPr>
              <a:t> </a:t>
            </a:r>
            <a:r>
              <a:rPr lang="ru-RU">
                <a:latin typeface="Calibri" pitchFamily="34" charset="0"/>
              </a:rPr>
              <a:t>бюджетной политики</a:t>
            </a:r>
            <a:endParaRPr lang="en-US">
              <a:latin typeface="Calibri" pitchFamily="34" charset="0"/>
            </a:endParaRPr>
          </a:p>
          <a:p>
            <a:pPr marL="114300" algn="ctr"/>
            <a:r>
              <a:rPr lang="en-US">
                <a:solidFill>
                  <a:srgbClr val="558ED5"/>
                </a:solidFill>
                <a:latin typeface="Calibri" pitchFamily="34" charset="0"/>
              </a:rPr>
              <a:t>www.minfin.ru</a:t>
            </a:r>
            <a:endParaRPr lang="ru-RU">
              <a:solidFill>
                <a:srgbClr val="558ED5"/>
              </a:solidFill>
              <a:latin typeface="Calibri" pitchFamily="34" charset="0"/>
            </a:endParaRPr>
          </a:p>
        </p:txBody>
      </p:sp>
      <p:sp>
        <p:nvSpPr>
          <p:cNvPr id="83972" name="object 7"/>
          <p:cNvSpPr>
            <a:spLocks noChangeArrowheads="1"/>
          </p:cNvSpPr>
          <p:nvPr/>
        </p:nvSpPr>
        <p:spPr bwMode="auto">
          <a:xfrm>
            <a:off x="1524000" y="2514600"/>
            <a:ext cx="6208713" cy="554038"/>
          </a:xfrm>
          <a:custGeom>
            <a:avLst/>
            <a:gdLst>
              <a:gd name="T0" fmla="*/ 0 w 6208011"/>
              <a:gd name="T1" fmla="*/ 0 h 540257"/>
              <a:gd name="T2" fmla="*/ 6208011 w 6208011"/>
              <a:gd name="T3" fmla="*/ 540257 h 540257"/>
            </a:gdLst>
            <a:ahLst/>
            <a:cxnLst/>
            <a:rect l="T0" t="T1" r="T2" b="T3"/>
            <a:pathLst>
              <a:path w="6208011" h="540257">
                <a:moveTo>
                  <a:pt x="6117843" y="0"/>
                </a:moveTo>
                <a:lnTo>
                  <a:pt x="89644" y="0"/>
                </a:lnTo>
                <a:lnTo>
                  <a:pt x="48462" y="10184"/>
                </a:lnTo>
                <a:lnTo>
                  <a:pt x="17305" y="37015"/>
                </a:lnTo>
                <a:lnTo>
                  <a:pt x="1173" y="75493"/>
                </a:lnTo>
                <a:lnTo>
                  <a:pt x="0" y="450613"/>
                </a:lnTo>
                <a:lnTo>
                  <a:pt x="1236" y="465176"/>
                </a:lnTo>
                <a:lnTo>
                  <a:pt x="17524" y="503595"/>
                </a:lnTo>
                <a:lnTo>
                  <a:pt x="48793" y="530269"/>
                </a:lnTo>
                <a:lnTo>
                  <a:pt x="90042" y="540257"/>
                </a:lnTo>
                <a:lnTo>
                  <a:pt x="6118346" y="540256"/>
                </a:lnTo>
                <a:lnTo>
                  <a:pt x="6159567" y="530065"/>
                </a:lnTo>
                <a:lnTo>
                  <a:pt x="6190721" y="503265"/>
                </a:lnTo>
                <a:lnTo>
                  <a:pt x="6206840" y="464785"/>
                </a:lnTo>
                <a:lnTo>
                  <a:pt x="6208011" y="89540"/>
                </a:lnTo>
                <a:lnTo>
                  <a:pt x="6206760" y="75022"/>
                </a:lnTo>
                <a:lnTo>
                  <a:pt x="6190444" y="36670"/>
                </a:lnTo>
                <a:lnTo>
                  <a:pt x="6159148" y="9999"/>
                </a:lnTo>
                <a:lnTo>
                  <a:pt x="6117843" y="0"/>
                </a:lnTo>
                <a:close/>
              </a:path>
            </a:pathLst>
          </a:custGeom>
          <a:solidFill>
            <a:srgbClr val="D9D9D9"/>
          </a:solidFill>
          <a:ln w="9525">
            <a:noFill/>
            <a:miter lim="800000"/>
            <a:headEnd/>
            <a:tailEnd/>
          </a:ln>
        </p:spPr>
        <p:txBody>
          <a:bodyPr lIns="0" tIns="0" rIns="0" bIns="0">
            <a:spAutoFit/>
          </a:bodyPr>
          <a:lstStyle/>
          <a:p>
            <a:pPr marL="120650" algn="ctr"/>
            <a:r>
              <a:rPr lang="ru-RU">
                <a:latin typeface="Calibri" pitchFamily="34" charset="0"/>
              </a:rPr>
              <a:t>О бюджетном процессе в Российской Федерации</a:t>
            </a:r>
          </a:p>
          <a:p>
            <a:pPr marL="120650" algn="ctr"/>
            <a:r>
              <a:rPr lang="en-US">
                <a:solidFill>
                  <a:srgbClr val="558ED5"/>
                </a:solidFill>
                <a:latin typeface="Calibri" pitchFamily="34" charset="0"/>
              </a:rPr>
              <a:t>budget.ru</a:t>
            </a:r>
            <a:endParaRPr lang="ru-RU">
              <a:solidFill>
                <a:srgbClr val="558ED5"/>
              </a:solidFill>
              <a:latin typeface="Calibri" pitchFamily="34" charset="0"/>
            </a:endParaRPr>
          </a:p>
        </p:txBody>
      </p:sp>
      <p:sp>
        <p:nvSpPr>
          <p:cNvPr id="83973" name="object 7"/>
          <p:cNvSpPr>
            <a:spLocks noChangeArrowheads="1"/>
          </p:cNvSpPr>
          <p:nvPr/>
        </p:nvSpPr>
        <p:spPr bwMode="auto">
          <a:xfrm>
            <a:off x="1524000" y="3124200"/>
            <a:ext cx="6208713" cy="1384300"/>
          </a:xfrm>
          <a:custGeom>
            <a:avLst/>
            <a:gdLst>
              <a:gd name="T0" fmla="*/ 0 w 6208011"/>
              <a:gd name="T1" fmla="*/ 0 h 540257"/>
              <a:gd name="T2" fmla="*/ 6208011 w 6208011"/>
              <a:gd name="T3" fmla="*/ 540257 h 540257"/>
            </a:gdLst>
            <a:ahLst/>
            <a:cxnLst/>
            <a:rect l="T0" t="T1" r="T2" b="T3"/>
            <a:pathLst>
              <a:path w="6208011" h="540257">
                <a:moveTo>
                  <a:pt x="6117843" y="0"/>
                </a:moveTo>
                <a:lnTo>
                  <a:pt x="89644" y="0"/>
                </a:lnTo>
                <a:lnTo>
                  <a:pt x="48462" y="10184"/>
                </a:lnTo>
                <a:lnTo>
                  <a:pt x="17305" y="37015"/>
                </a:lnTo>
                <a:lnTo>
                  <a:pt x="1173" y="75493"/>
                </a:lnTo>
                <a:lnTo>
                  <a:pt x="0" y="450613"/>
                </a:lnTo>
                <a:lnTo>
                  <a:pt x="1236" y="465176"/>
                </a:lnTo>
                <a:lnTo>
                  <a:pt x="17524" y="503595"/>
                </a:lnTo>
                <a:lnTo>
                  <a:pt x="48793" y="530269"/>
                </a:lnTo>
                <a:lnTo>
                  <a:pt x="90042" y="540257"/>
                </a:lnTo>
                <a:lnTo>
                  <a:pt x="6118346" y="540256"/>
                </a:lnTo>
                <a:lnTo>
                  <a:pt x="6159567" y="530065"/>
                </a:lnTo>
                <a:lnTo>
                  <a:pt x="6190721" y="503265"/>
                </a:lnTo>
                <a:lnTo>
                  <a:pt x="6206840" y="464785"/>
                </a:lnTo>
                <a:lnTo>
                  <a:pt x="6208011" y="89540"/>
                </a:lnTo>
                <a:lnTo>
                  <a:pt x="6206760" y="75022"/>
                </a:lnTo>
                <a:lnTo>
                  <a:pt x="6190444" y="36670"/>
                </a:lnTo>
                <a:lnTo>
                  <a:pt x="6159148" y="9999"/>
                </a:lnTo>
                <a:lnTo>
                  <a:pt x="6117843" y="0"/>
                </a:lnTo>
                <a:close/>
              </a:path>
            </a:pathLst>
          </a:custGeom>
          <a:solidFill>
            <a:srgbClr val="D9D9D9"/>
          </a:solidFill>
          <a:ln w="9525">
            <a:noFill/>
            <a:miter lim="800000"/>
            <a:headEnd/>
            <a:tailEnd/>
          </a:ln>
        </p:spPr>
        <p:txBody>
          <a:bodyPr lIns="0" tIns="0" rIns="0" bIns="0">
            <a:spAutoFit/>
          </a:bodyPr>
          <a:lstStyle/>
          <a:p>
            <a:pPr marL="120650" algn="ctr"/>
            <a:r>
              <a:rPr lang="ru-RU">
                <a:latin typeface="Calibri" pitchFamily="34" charset="0"/>
              </a:rPr>
              <a:t>Общая статистика по видам и типам учреждений и видов деятельности учреждений, информация по учреждениям, оказывающим определенную услугу (выполняющим определенную работу) </a:t>
            </a:r>
          </a:p>
          <a:p>
            <a:pPr marL="120650" algn="ctr"/>
            <a:r>
              <a:rPr lang="en-US">
                <a:solidFill>
                  <a:srgbClr val="558ED5"/>
                </a:solidFill>
                <a:latin typeface="Calibri" pitchFamily="34" charset="0"/>
              </a:rPr>
              <a:t>www.bus.gov.ru</a:t>
            </a:r>
            <a:endParaRPr lang="ru-RU">
              <a:solidFill>
                <a:srgbClr val="558ED5"/>
              </a:solidFill>
              <a:latin typeface="Calibri" pitchFamily="34" charset="0"/>
            </a:endParaRPr>
          </a:p>
        </p:txBody>
      </p:sp>
      <p:sp>
        <p:nvSpPr>
          <p:cNvPr id="83974" name="object 7"/>
          <p:cNvSpPr>
            <a:spLocks noChangeArrowheads="1"/>
          </p:cNvSpPr>
          <p:nvPr/>
        </p:nvSpPr>
        <p:spPr bwMode="auto">
          <a:xfrm>
            <a:off x="1524000" y="4572000"/>
            <a:ext cx="6208713" cy="1108075"/>
          </a:xfrm>
          <a:custGeom>
            <a:avLst/>
            <a:gdLst>
              <a:gd name="T0" fmla="*/ 0 w 6208011"/>
              <a:gd name="T1" fmla="*/ 0 h 540257"/>
              <a:gd name="T2" fmla="*/ 6208011 w 6208011"/>
              <a:gd name="T3" fmla="*/ 540257 h 540257"/>
            </a:gdLst>
            <a:ahLst/>
            <a:cxnLst/>
            <a:rect l="T0" t="T1" r="T2" b="T3"/>
            <a:pathLst>
              <a:path w="6208011" h="540257">
                <a:moveTo>
                  <a:pt x="6117843" y="0"/>
                </a:moveTo>
                <a:lnTo>
                  <a:pt x="89644" y="0"/>
                </a:lnTo>
                <a:lnTo>
                  <a:pt x="48462" y="10184"/>
                </a:lnTo>
                <a:lnTo>
                  <a:pt x="17305" y="37015"/>
                </a:lnTo>
                <a:lnTo>
                  <a:pt x="1173" y="75493"/>
                </a:lnTo>
                <a:lnTo>
                  <a:pt x="0" y="450613"/>
                </a:lnTo>
                <a:lnTo>
                  <a:pt x="1236" y="465176"/>
                </a:lnTo>
                <a:lnTo>
                  <a:pt x="17524" y="503595"/>
                </a:lnTo>
                <a:lnTo>
                  <a:pt x="48793" y="530269"/>
                </a:lnTo>
                <a:lnTo>
                  <a:pt x="90042" y="540257"/>
                </a:lnTo>
                <a:lnTo>
                  <a:pt x="6118346" y="540256"/>
                </a:lnTo>
                <a:lnTo>
                  <a:pt x="6159567" y="530065"/>
                </a:lnTo>
                <a:lnTo>
                  <a:pt x="6190721" y="503265"/>
                </a:lnTo>
                <a:lnTo>
                  <a:pt x="6206840" y="464785"/>
                </a:lnTo>
                <a:lnTo>
                  <a:pt x="6208011" y="89540"/>
                </a:lnTo>
                <a:lnTo>
                  <a:pt x="6206760" y="75022"/>
                </a:lnTo>
                <a:lnTo>
                  <a:pt x="6190444" y="36670"/>
                </a:lnTo>
                <a:lnTo>
                  <a:pt x="6159148" y="9999"/>
                </a:lnTo>
                <a:lnTo>
                  <a:pt x="6117843" y="0"/>
                </a:lnTo>
                <a:close/>
              </a:path>
            </a:pathLst>
          </a:custGeom>
          <a:solidFill>
            <a:srgbClr val="D9D9D9"/>
          </a:solidFill>
          <a:ln w="9525">
            <a:noFill/>
            <a:miter lim="800000"/>
            <a:headEnd/>
            <a:tailEnd/>
          </a:ln>
        </p:spPr>
        <p:txBody>
          <a:bodyPr lIns="0" tIns="0" rIns="0" bIns="0">
            <a:spAutoFit/>
          </a:bodyPr>
          <a:lstStyle/>
          <a:p>
            <a:pPr marL="120650" algn="ctr"/>
            <a:r>
              <a:rPr lang="ru-RU">
                <a:latin typeface="Calibri" pitchFamily="34" charset="0"/>
              </a:rPr>
              <a:t>Об областном бюджете, бюджетной политике, электронном бюджете, исполнении бюджета, государственном долге, а также иная информация</a:t>
            </a:r>
          </a:p>
          <a:p>
            <a:pPr marL="120650" algn="ctr"/>
            <a:r>
              <a:rPr lang="en-US">
                <a:solidFill>
                  <a:srgbClr val="558ED5"/>
                </a:solidFill>
                <a:latin typeface="Calibri" pitchFamily="34" charset="0"/>
              </a:rPr>
              <a:t>www.gfu.vrn.ru</a:t>
            </a:r>
            <a:endParaRPr lang="ru-RU">
              <a:solidFill>
                <a:srgbClr val="558ED5"/>
              </a:solidFill>
              <a:latin typeface="Calibri" pitchFamily="34" charset="0"/>
            </a:endParaRPr>
          </a:p>
        </p:txBody>
      </p:sp>
      <p:sp>
        <p:nvSpPr>
          <p:cNvPr id="83975" name="object 7"/>
          <p:cNvSpPr>
            <a:spLocks noChangeArrowheads="1"/>
          </p:cNvSpPr>
          <p:nvPr/>
        </p:nvSpPr>
        <p:spPr bwMode="auto">
          <a:xfrm>
            <a:off x="1524000" y="5791200"/>
            <a:ext cx="6208713" cy="830263"/>
          </a:xfrm>
          <a:custGeom>
            <a:avLst/>
            <a:gdLst>
              <a:gd name="T0" fmla="*/ 0 w 6208011"/>
              <a:gd name="T1" fmla="*/ 0 h 540257"/>
              <a:gd name="T2" fmla="*/ 6208011 w 6208011"/>
              <a:gd name="T3" fmla="*/ 540257 h 540257"/>
            </a:gdLst>
            <a:ahLst/>
            <a:cxnLst/>
            <a:rect l="T0" t="T1" r="T2" b="T3"/>
            <a:pathLst>
              <a:path w="6208011" h="540257">
                <a:moveTo>
                  <a:pt x="6117843" y="0"/>
                </a:moveTo>
                <a:lnTo>
                  <a:pt x="89644" y="0"/>
                </a:lnTo>
                <a:lnTo>
                  <a:pt x="48462" y="10184"/>
                </a:lnTo>
                <a:lnTo>
                  <a:pt x="17305" y="37015"/>
                </a:lnTo>
                <a:lnTo>
                  <a:pt x="1173" y="75493"/>
                </a:lnTo>
                <a:lnTo>
                  <a:pt x="0" y="450613"/>
                </a:lnTo>
                <a:lnTo>
                  <a:pt x="1236" y="465176"/>
                </a:lnTo>
                <a:lnTo>
                  <a:pt x="17524" y="503595"/>
                </a:lnTo>
                <a:lnTo>
                  <a:pt x="48793" y="530269"/>
                </a:lnTo>
                <a:lnTo>
                  <a:pt x="90042" y="540257"/>
                </a:lnTo>
                <a:lnTo>
                  <a:pt x="6118346" y="540256"/>
                </a:lnTo>
                <a:lnTo>
                  <a:pt x="6159567" y="530065"/>
                </a:lnTo>
                <a:lnTo>
                  <a:pt x="6190721" y="503265"/>
                </a:lnTo>
                <a:lnTo>
                  <a:pt x="6206840" y="464785"/>
                </a:lnTo>
                <a:lnTo>
                  <a:pt x="6208011" y="89540"/>
                </a:lnTo>
                <a:lnTo>
                  <a:pt x="6206760" y="75022"/>
                </a:lnTo>
                <a:lnTo>
                  <a:pt x="6190444" y="36670"/>
                </a:lnTo>
                <a:lnTo>
                  <a:pt x="6159148" y="9999"/>
                </a:lnTo>
                <a:lnTo>
                  <a:pt x="6117843" y="0"/>
                </a:lnTo>
                <a:close/>
              </a:path>
            </a:pathLst>
          </a:custGeom>
          <a:solidFill>
            <a:srgbClr val="D9D9D9"/>
          </a:solidFill>
          <a:ln w="9525">
            <a:noFill/>
            <a:miter lim="800000"/>
            <a:headEnd/>
            <a:tailEnd/>
          </a:ln>
        </p:spPr>
        <p:txBody>
          <a:bodyPr lIns="0" tIns="0" rIns="0" bIns="0">
            <a:spAutoFit/>
          </a:bodyPr>
          <a:lstStyle/>
          <a:p>
            <a:pPr marL="114300" algn="ctr"/>
            <a:r>
              <a:rPr lang="ru-RU">
                <a:latin typeface="Calibri" pitchFamily="34" charset="0"/>
              </a:rPr>
              <a:t>О бюджете Бобровского муниципального района, исполнении бюджета, а также иная информация</a:t>
            </a:r>
          </a:p>
          <a:p>
            <a:pPr marL="114300" algn="ctr"/>
            <a:r>
              <a:rPr lang="en-US">
                <a:solidFill>
                  <a:srgbClr val="558ED5"/>
                </a:solidFill>
                <a:latin typeface="Calibri" pitchFamily="34" charset="0"/>
              </a:rPr>
              <a:t>adm-bobrov.ru</a:t>
            </a:r>
            <a:endParaRPr lang="ru-RU">
              <a:solidFill>
                <a:srgbClr val="558ED5"/>
              </a:solidFill>
              <a:latin typeface="Calibri" pitchFamily="34" charset="0"/>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3" name="object 2"/>
          <p:cNvSpPr>
            <a:spLocks noChangeArrowheads="1"/>
          </p:cNvSpPr>
          <p:nvPr/>
        </p:nvSpPr>
        <p:spPr bwMode="auto">
          <a:xfrm>
            <a:off x="904875" y="133350"/>
            <a:ext cx="7467600" cy="976313"/>
          </a:xfrm>
          <a:prstGeom prst="rect">
            <a:avLst/>
          </a:prstGeom>
          <a:blipFill dpi="0" rotWithShape="1">
            <a:blip r:embed="rId2"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84994" name="object 3"/>
          <p:cNvSpPr txBox="1">
            <a:spLocks noChangeArrowheads="1"/>
          </p:cNvSpPr>
          <p:nvPr/>
        </p:nvSpPr>
        <p:spPr bwMode="auto">
          <a:xfrm>
            <a:off x="1141413" y="1741488"/>
            <a:ext cx="6862762" cy="3187700"/>
          </a:xfrm>
          <a:prstGeom prst="rect">
            <a:avLst/>
          </a:prstGeom>
          <a:noFill/>
          <a:ln w="9525">
            <a:noFill/>
            <a:miter lim="800000"/>
            <a:headEnd/>
            <a:tailEnd/>
          </a:ln>
        </p:spPr>
        <p:txBody>
          <a:bodyPr lIns="0" tIns="0" rIns="0" bIns="0">
            <a:spAutoFit/>
          </a:bodyPr>
          <a:lstStyle/>
          <a:p>
            <a:pPr marL="80963" algn="ctr">
              <a:lnSpc>
                <a:spcPct val="150000"/>
              </a:lnSpc>
            </a:pPr>
            <a:r>
              <a:rPr lang="ru-RU" b="1">
                <a:latin typeface="Calibri" pitchFamily="34" charset="0"/>
              </a:rPr>
              <a:t>Место нахождение Финансового отдела</a:t>
            </a:r>
            <a:r>
              <a:rPr lang="en-US" b="1">
                <a:latin typeface="Calibri" pitchFamily="34" charset="0"/>
              </a:rPr>
              <a:t> </a:t>
            </a:r>
            <a:r>
              <a:rPr lang="ru-RU" b="1">
                <a:latin typeface="Calibri" pitchFamily="34" charset="0"/>
              </a:rPr>
              <a:t>администрации Бобровского муниципального района</a:t>
            </a:r>
            <a:r>
              <a:rPr lang="ru-RU">
                <a:latin typeface="Calibri" pitchFamily="34" charset="0"/>
              </a:rPr>
              <a:t>: ул. Кирова, 32 «а», г. Бобров, 397700. </a:t>
            </a:r>
            <a:r>
              <a:rPr lang="ru-RU" b="1">
                <a:latin typeface="Calibri" pitchFamily="34" charset="0"/>
              </a:rPr>
              <a:t>Контактные телефоны</a:t>
            </a:r>
            <a:r>
              <a:rPr lang="ru-RU">
                <a:latin typeface="Calibri" pitchFamily="34" charset="0"/>
              </a:rPr>
              <a:t>:  (47350) 4-16-31;</a:t>
            </a:r>
          </a:p>
          <a:p>
            <a:pPr marL="80963">
              <a:lnSpc>
                <a:spcPts val="1000"/>
              </a:lnSpc>
              <a:spcBef>
                <a:spcPts val="75"/>
              </a:spcBef>
            </a:pPr>
            <a:endParaRPr lang="ru-RU" sz="1000">
              <a:latin typeface="Calibri" pitchFamily="34" charset="0"/>
            </a:endParaRPr>
          </a:p>
          <a:p>
            <a:pPr marL="80963" algn="ctr"/>
            <a:r>
              <a:rPr lang="ru-RU" b="1">
                <a:latin typeface="Calibri" pitchFamily="34" charset="0"/>
              </a:rPr>
              <a:t>Факс </a:t>
            </a:r>
            <a:r>
              <a:rPr lang="ru-RU">
                <a:latin typeface="Calibri" pitchFamily="34" charset="0"/>
              </a:rPr>
              <a:t>(47350) 4-15-06;</a:t>
            </a:r>
          </a:p>
          <a:p>
            <a:pPr marL="80963">
              <a:lnSpc>
                <a:spcPts val="1000"/>
              </a:lnSpc>
              <a:spcBef>
                <a:spcPts val="75"/>
              </a:spcBef>
            </a:pPr>
            <a:endParaRPr lang="ru-RU" sz="1000">
              <a:latin typeface="Calibri" pitchFamily="34" charset="0"/>
            </a:endParaRPr>
          </a:p>
          <a:p>
            <a:pPr marL="80963" algn="ctr"/>
            <a:r>
              <a:rPr lang="ru-RU" b="1">
                <a:latin typeface="Calibri" pitchFamily="34" charset="0"/>
              </a:rPr>
              <a:t>Адрес электронной почты</a:t>
            </a:r>
            <a:r>
              <a:rPr lang="ru-RU">
                <a:latin typeface="Calibri" pitchFamily="34" charset="0"/>
              </a:rPr>
              <a:t>:  E-mail: common@</a:t>
            </a:r>
            <a:r>
              <a:rPr lang="en-US">
                <a:latin typeface="Calibri" pitchFamily="34" charset="0"/>
              </a:rPr>
              <a:t>bobrov.</a:t>
            </a:r>
            <a:r>
              <a:rPr lang="ru-RU">
                <a:latin typeface="Calibri" pitchFamily="34" charset="0"/>
              </a:rPr>
              <a:t>gfu.vrn.ru;</a:t>
            </a:r>
          </a:p>
          <a:p>
            <a:pPr marL="80963">
              <a:lnSpc>
                <a:spcPts val="1000"/>
              </a:lnSpc>
              <a:spcBef>
                <a:spcPts val="75"/>
              </a:spcBef>
            </a:pPr>
            <a:endParaRPr lang="ru-RU" sz="1000">
              <a:latin typeface="Calibri" pitchFamily="34" charset="0"/>
            </a:endParaRPr>
          </a:p>
          <a:p>
            <a:pPr marL="80963" algn="ctr"/>
            <a:r>
              <a:rPr lang="ru-RU" b="1">
                <a:latin typeface="Calibri" pitchFamily="34" charset="0"/>
              </a:rPr>
              <a:t>График работы финансового отдела</a:t>
            </a:r>
            <a:r>
              <a:rPr lang="ru-RU">
                <a:latin typeface="Calibri" pitchFamily="34" charset="0"/>
              </a:rPr>
              <a:t>:  понедельник-пятница с </a:t>
            </a:r>
            <a:r>
              <a:rPr lang="en-US">
                <a:latin typeface="Calibri" pitchFamily="34" charset="0"/>
              </a:rPr>
              <a:t>8</a:t>
            </a:r>
            <a:r>
              <a:rPr lang="ru-RU">
                <a:latin typeface="Calibri" pitchFamily="34" charset="0"/>
              </a:rPr>
              <a:t>-00 до 1</a:t>
            </a:r>
            <a:r>
              <a:rPr lang="en-US">
                <a:latin typeface="Calibri" pitchFamily="34" charset="0"/>
              </a:rPr>
              <a:t>7</a:t>
            </a:r>
            <a:r>
              <a:rPr lang="ru-RU">
                <a:latin typeface="Calibri" pitchFamily="34" charset="0"/>
              </a:rPr>
              <a:t>-00.</a:t>
            </a:r>
          </a:p>
          <a:p>
            <a:pPr marL="80963">
              <a:lnSpc>
                <a:spcPts val="1000"/>
              </a:lnSpc>
            </a:pPr>
            <a:endParaRPr lang="ru-RU" sz="1000">
              <a:latin typeface="Calibri" pitchFamily="34" charset="0"/>
            </a:endParaRPr>
          </a:p>
          <a:p>
            <a:pPr marL="80963">
              <a:lnSpc>
                <a:spcPts val="1000"/>
              </a:lnSpc>
            </a:pPr>
            <a:endParaRPr lang="ru-RU" sz="1000">
              <a:latin typeface="Calibri" pitchFamily="34" charset="0"/>
            </a:endParaRPr>
          </a:p>
          <a:p>
            <a:pPr marL="80963">
              <a:lnSpc>
                <a:spcPts val="1200"/>
              </a:lnSpc>
              <a:spcBef>
                <a:spcPts val="38"/>
              </a:spcBef>
            </a:pPr>
            <a:endParaRPr lang="ru-RU" sz="1200">
              <a:latin typeface="Calibri" pitchFamily="34" charset="0"/>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1" name="object 2"/>
          <p:cNvSpPr>
            <a:spLocks noChangeArrowheads="1"/>
          </p:cNvSpPr>
          <p:nvPr/>
        </p:nvSpPr>
        <p:spPr bwMode="auto">
          <a:xfrm>
            <a:off x="171450" y="0"/>
            <a:ext cx="8972550" cy="985838"/>
          </a:xfrm>
          <a:prstGeom prst="rect">
            <a:avLst/>
          </a:prstGeom>
          <a:blipFill dpi="0" rotWithShape="1">
            <a:blip r:embed="rId2"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10242" name="object 3"/>
          <p:cNvSpPr txBox="1">
            <a:spLocks noChangeArrowheads="1"/>
          </p:cNvSpPr>
          <p:nvPr/>
        </p:nvSpPr>
        <p:spPr bwMode="auto">
          <a:xfrm>
            <a:off x="304800" y="1066800"/>
            <a:ext cx="8524875" cy="730250"/>
          </a:xfrm>
          <a:prstGeom prst="rect">
            <a:avLst/>
          </a:prstGeom>
          <a:noFill/>
          <a:ln w="9525">
            <a:noFill/>
            <a:miter lim="800000"/>
            <a:headEnd/>
            <a:tailEnd/>
          </a:ln>
        </p:spPr>
        <p:txBody>
          <a:bodyPr lIns="0" tIns="0" rIns="0" bIns="0">
            <a:spAutoFit/>
          </a:bodyPr>
          <a:lstStyle/>
          <a:p>
            <a:pPr marL="12700"/>
            <a:r>
              <a:rPr lang="ru-RU" sz="2400" b="1">
                <a:solidFill>
                  <a:srgbClr val="009900"/>
                </a:solidFill>
                <a:latin typeface="Calibri" pitchFamily="34" charset="0"/>
              </a:rPr>
              <a:t>Бюджет</a:t>
            </a:r>
            <a:r>
              <a:rPr lang="ru-RU" sz="2400" b="1">
                <a:solidFill>
                  <a:srgbClr val="0000FF"/>
                </a:solidFill>
                <a:latin typeface="Calibri" pitchFamily="34" charset="0"/>
              </a:rPr>
              <a:t> </a:t>
            </a:r>
            <a:r>
              <a:rPr lang="ru-RU" sz="2400">
                <a:latin typeface="Calibri" pitchFamily="34" charset="0"/>
              </a:rPr>
              <a:t>– это план доходов и расходов на определенный период</a:t>
            </a:r>
          </a:p>
        </p:txBody>
      </p:sp>
      <p:sp>
        <p:nvSpPr>
          <p:cNvPr id="10243" name="object 7"/>
          <p:cNvSpPr txBox="1">
            <a:spLocks noChangeArrowheads="1"/>
          </p:cNvSpPr>
          <p:nvPr/>
        </p:nvSpPr>
        <p:spPr bwMode="auto">
          <a:xfrm>
            <a:off x="5105400" y="3200400"/>
            <a:ext cx="1143000" cy="862013"/>
          </a:xfrm>
          <a:prstGeom prst="rect">
            <a:avLst/>
          </a:prstGeom>
          <a:noFill/>
          <a:ln w="9525">
            <a:noFill/>
            <a:miter lim="800000"/>
            <a:headEnd/>
            <a:tailEnd/>
          </a:ln>
        </p:spPr>
        <p:txBody>
          <a:bodyPr lIns="0" tIns="0" rIns="0" bIns="0">
            <a:spAutoFit/>
          </a:bodyPr>
          <a:lstStyle/>
          <a:p>
            <a:pPr marL="12700" algn="ctr"/>
            <a:r>
              <a:rPr lang="ru-RU" sz="1400" b="1" i="1">
                <a:solidFill>
                  <a:srgbClr val="548ED4"/>
                </a:solidFill>
                <a:latin typeface="Calibri" pitchFamily="34" charset="0"/>
              </a:rPr>
              <a:t>Бюджет городского  поселения г.Бобров</a:t>
            </a:r>
            <a:endParaRPr lang="ru-RU" sz="1400">
              <a:latin typeface="Calibri" pitchFamily="34" charset="0"/>
            </a:endParaRPr>
          </a:p>
        </p:txBody>
      </p:sp>
      <p:sp>
        <p:nvSpPr>
          <p:cNvPr id="10244" name="object 9"/>
          <p:cNvSpPr txBox="1">
            <a:spLocks noChangeArrowheads="1"/>
          </p:cNvSpPr>
          <p:nvPr/>
        </p:nvSpPr>
        <p:spPr bwMode="auto">
          <a:xfrm>
            <a:off x="4873625" y="5553075"/>
            <a:ext cx="1662113" cy="661988"/>
          </a:xfrm>
          <a:prstGeom prst="rect">
            <a:avLst/>
          </a:prstGeom>
          <a:noFill/>
          <a:ln w="9525">
            <a:noFill/>
            <a:miter lim="800000"/>
            <a:headEnd/>
            <a:tailEnd/>
          </a:ln>
        </p:spPr>
        <p:txBody>
          <a:bodyPr lIns="0" tIns="0" rIns="0" bIns="0">
            <a:spAutoFit/>
          </a:bodyPr>
          <a:lstStyle/>
          <a:p>
            <a:pPr algn="ctr"/>
            <a:r>
              <a:rPr lang="ru-RU" sz="1400" b="1" i="1">
                <a:solidFill>
                  <a:srgbClr val="6F2F9F"/>
                </a:solidFill>
                <a:latin typeface="Calibri" pitchFamily="34" charset="0"/>
              </a:rPr>
              <a:t>Бюджеты</a:t>
            </a:r>
            <a:endParaRPr lang="ru-RU" sz="1400">
              <a:latin typeface="Calibri" pitchFamily="34" charset="0"/>
            </a:endParaRPr>
          </a:p>
          <a:p>
            <a:pPr algn="ctr"/>
            <a:r>
              <a:rPr lang="ru-RU" sz="1400" b="1" i="1">
                <a:solidFill>
                  <a:srgbClr val="6F2F9F"/>
                </a:solidFill>
                <a:latin typeface="Calibri" pitchFamily="34" charset="0"/>
              </a:rPr>
              <a:t> сельских</a:t>
            </a:r>
            <a:endParaRPr lang="ru-RU" sz="1400">
              <a:latin typeface="Calibri" pitchFamily="34" charset="0"/>
            </a:endParaRPr>
          </a:p>
          <a:p>
            <a:pPr algn="ctr"/>
            <a:r>
              <a:rPr lang="ru-RU" sz="1400" b="1" i="1">
                <a:solidFill>
                  <a:srgbClr val="6F2F9F"/>
                </a:solidFill>
                <a:latin typeface="Calibri" pitchFamily="34" charset="0"/>
              </a:rPr>
              <a:t>поселений</a:t>
            </a:r>
            <a:endParaRPr lang="ru-RU" sz="1400">
              <a:latin typeface="Calibri" pitchFamily="34" charset="0"/>
            </a:endParaRPr>
          </a:p>
        </p:txBody>
      </p:sp>
      <p:sp>
        <p:nvSpPr>
          <p:cNvPr id="10245" name="object 10"/>
          <p:cNvSpPr>
            <a:spLocks noChangeArrowheads="1"/>
          </p:cNvSpPr>
          <p:nvPr/>
        </p:nvSpPr>
        <p:spPr bwMode="auto">
          <a:xfrm>
            <a:off x="6796088" y="2665413"/>
            <a:ext cx="1573212" cy="1566862"/>
          </a:xfrm>
          <a:prstGeom prst="rect">
            <a:avLst/>
          </a:prstGeom>
          <a:blipFill dpi="0" rotWithShape="1">
            <a:blip r:embed="rId3"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10246" name="object 11"/>
          <p:cNvSpPr>
            <a:spLocks noChangeArrowheads="1"/>
          </p:cNvSpPr>
          <p:nvPr/>
        </p:nvSpPr>
        <p:spPr bwMode="auto">
          <a:xfrm>
            <a:off x="2743200" y="1828800"/>
            <a:ext cx="3770313" cy="1071563"/>
          </a:xfrm>
          <a:prstGeom prst="rect">
            <a:avLst/>
          </a:prstGeom>
          <a:blipFill dpi="0" rotWithShape="1">
            <a:blip r:embed="rId4"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10247" name="object 12"/>
          <p:cNvSpPr txBox="1">
            <a:spLocks noChangeArrowheads="1"/>
          </p:cNvSpPr>
          <p:nvPr/>
        </p:nvSpPr>
        <p:spPr bwMode="auto">
          <a:xfrm>
            <a:off x="2922588" y="1920875"/>
            <a:ext cx="3302000" cy="922338"/>
          </a:xfrm>
          <a:prstGeom prst="rect">
            <a:avLst/>
          </a:prstGeom>
          <a:noFill/>
          <a:ln w="9525">
            <a:noFill/>
            <a:miter lim="800000"/>
            <a:headEnd/>
            <a:tailEnd/>
          </a:ln>
        </p:spPr>
        <p:txBody>
          <a:bodyPr lIns="0" tIns="0" rIns="0" bIns="0">
            <a:spAutoFit/>
          </a:bodyPr>
          <a:lstStyle/>
          <a:p>
            <a:pPr algn="ctr"/>
            <a:r>
              <a:rPr lang="ru-RU" sz="2000" b="1">
                <a:latin typeface="Calibri" pitchFamily="34" charset="0"/>
              </a:rPr>
              <a:t>Консолидированный бюджет</a:t>
            </a:r>
            <a:endParaRPr lang="ru-RU" sz="2000">
              <a:latin typeface="Calibri" pitchFamily="34" charset="0"/>
            </a:endParaRPr>
          </a:p>
          <a:p>
            <a:pPr algn="ctr"/>
            <a:r>
              <a:rPr lang="ru-RU" sz="2000" b="1">
                <a:latin typeface="Calibri" pitchFamily="34" charset="0"/>
              </a:rPr>
              <a:t>Бобровского муниципального района</a:t>
            </a:r>
            <a:endParaRPr lang="ru-RU" sz="2000">
              <a:latin typeface="Calibri" pitchFamily="34" charset="0"/>
            </a:endParaRPr>
          </a:p>
        </p:txBody>
      </p:sp>
      <p:sp>
        <p:nvSpPr>
          <p:cNvPr id="10248" name="object 13"/>
          <p:cNvSpPr txBox="1">
            <a:spLocks noChangeArrowheads="1"/>
          </p:cNvSpPr>
          <p:nvPr/>
        </p:nvSpPr>
        <p:spPr bwMode="auto">
          <a:xfrm>
            <a:off x="6788150" y="4183063"/>
            <a:ext cx="1720850" cy="738187"/>
          </a:xfrm>
          <a:prstGeom prst="rect">
            <a:avLst/>
          </a:prstGeom>
          <a:noFill/>
          <a:ln w="9525">
            <a:noFill/>
            <a:miter lim="800000"/>
            <a:headEnd/>
            <a:tailEnd/>
          </a:ln>
        </p:spPr>
        <p:txBody>
          <a:bodyPr lIns="0" tIns="0" rIns="0" bIns="0">
            <a:spAutoFit/>
          </a:bodyPr>
          <a:lstStyle/>
          <a:p>
            <a:pPr marL="12700"/>
            <a:r>
              <a:rPr lang="ru-RU" sz="1600" b="1">
                <a:latin typeface="Calibri" pitchFamily="34" charset="0"/>
              </a:rPr>
              <a:t> бюджет  муниципального района</a:t>
            </a:r>
            <a:endParaRPr lang="ru-RU" sz="1600">
              <a:latin typeface="Calibri" pitchFamily="34" charset="0"/>
            </a:endParaRPr>
          </a:p>
        </p:txBody>
      </p:sp>
      <p:sp>
        <p:nvSpPr>
          <p:cNvPr id="10249" name="object 14"/>
          <p:cNvSpPr txBox="1">
            <a:spLocks noChangeArrowheads="1"/>
          </p:cNvSpPr>
          <p:nvPr/>
        </p:nvSpPr>
        <p:spPr bwMode="auto">
          <a:xfrm>
            <a:off x="304800" y="4038600"/>
            <a:ext cx="2055813" cy="946150"/>
          </a:xfrm>
          <a:prstGeom prst="rect">
            <a:avLst/>
          </a:prstGeom>
          <a:noFill/>
          <a:ln w="9525">
            <a:noFill/>
            <a:miter lim="800000"/>
            <a:headEnd/>
            <a:tailEnd/>
          </a:ln>
        </p:spPr>
        <p:txBody>
          <a:bodyPr lIns="0" tIns="0" rIns="0" bIns="0">
            <a:spAutoFit/>
          </a:bodyPr>
          <a:lstStyle/>
          <a:p>
            <a:pPr marL="12700" algn="ctr"/>
            <a:r>
              <a:rPr lang="ru-RU" sz="1600" b="1">
                <a:latin typeface="Calibri" pitchFamily="34" charset="0"/>
              </a:rPr>
              <a:t>Бюджеты муниципальных образований </a:t>
            </a:r>
            <a:r>
              <a:rPr lang="ru-RU" sz="1400" b="1">
                <a:latin typeface="Calibri" pitchFamily="34" charset="0"/>
              </a:rPr>
              <a:t>(местные бюджеты)</a:t>
            </a:r>
            <a:endParaRPr lang="ru-RU" sz="1400">
              <a:latin typeface="Calibri" pitchFamily="34" charset="0"/>
            </a:endParaRPr>
          </a:p>
        </p:txBody>
      </p:sp>
      <p:sp>
        <p:nvSpPr>
          <p:cNvPr id="10250" name="object 15"/>
          <p:cNvSpPr>
            <a:spLocks noChangeArrowheads="1"/>
          </p:cNvSpPr>
          <p:nvPr/>
        </p:nvSpPr>
        <p:spPr bwMode="auto">
          <a:xfrm>
            <a:off x="2152650" y="2557463"/>
            <a:ext cx="641350" cy="623887"/>
          </a:xfrm>
          <a:prstGeom prst="rect">
            <a:avLst/>
          </a:prstGeom>
          <a:blipFill dpi="0" rotWithShape="1">
            <a:blip r:embed="rId5"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10251" name="object 16"/>
          <p:cNvSpPr>
            <a:spLocks noChangeArrowheads="1"/>
          </p:cNvSpPr>
          <p:nvPr/>
        </p:nvSpPr>
        <p:spPr bwMode="auto">
          <a:xfrm>
            <a:off x="6399213" y="2538413"/>
            <a:ext cx="636587" cy="606425"/>
          </a:xfrm>
          <a:prstGeom prst="rect">
            <a:avLst/>
          </a:prstGeom>
          <a:blipFill dpi="0" rotWithShape="1">
            <a:blip r:embed="rId6"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10252" name="object 17"/>
          <p:cNvSpPr>
            <a:spLocks noChangeArrowheads="1"/>
          </p:cNvSpPr>
          <p:nvPr/>
        </p:nvSpPr>
        <p:spPr bwMode="auto">
          <a:xfrm>
            <a:off x="2270125" y="3362325"/>
            <a:ext cx="1657350" cy="295275"/>
          </a:xfrm>
          <a:prstGeom prst="rect">
            <a:avLst/>
          </a:prstGeom>
          <a:blipFill dpi="0" rotWithShape="1">
            <a:blip r:embed="rId7"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10253" name="object 19"/>
          <p:cNvSpPr>
            <a:spLocks noChangeArrowheads="1"/>
          </p:cNvSpPr>
          <p:nvPr/>
        </p:nvSpPr>
        <p:spPr bwMode="auto">
          <a:xfrm>
            <a:off x="2054225" y="3883025"/>
            <a:ext cx="1860550" cy="1716088"/>
          </a:xfrm>
          <a:prstGeom prst="rect">
            <a:avLst/>
          </a:prstGeom>
          <a:blipFill dpi="0" rotWithShape="1">
            <a:blip r:embed="rId8"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22" name="Блок-схема: узел 21"/>
          <p:cNvSpPr/>
          <p:nvPr/>
        </p:nvSpPr>
        <p:spPr>
          <a:xfrm>
            <a:off x="3810000" y="3124200"/>
            <a:ext cx="1066800" cy="990600"/>
          </a:xfrm>
          <a:prstGeom prst="flowChartConnector">
            <a:avLst/>
          </a:prstGeom>
          <a:gradFill>
            <a:gsLst>
              <a:gs pos="0">
                <a:schemeClr val="accent6">
                  <a:lumMod val="60000"/>
                  <a:lumOff val="40000"/>
                </a:schemeClr>
              </a:gs>
              <a:gs pos="50000">
                <a:schemeClr val="accent1">
                  <a:tint val="44500"/>
                  <a:satMod val="160000"/>
                </a:schemeClr>
              </a:gs>
              <a:gs pos="100000">
                <a:schemeClr val="accent1">
                  <a:tint val="23500"/>
                  <a:satMod val="160000"/>
                </a:schemeClr>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sz="6000" b="1" normalizeH="1" dirty="0"/>
              <a:t>1</a:t>
            </a:r>
            <a:endParaRPr lang="ru-RU" b="1" normalizeH="1" dirty="0"/>
          </a:p>
        </p:txBody>
      </p:sp>
      <p:sp>
        <p:nvSpPr>
          <p:cNvPr id="23" name="Блок-схема: узел 22"/>
          <p:cNvSpPr/>
          <p:nvPr/>
        </p:nvSpPr>
        <p:spPr>
          <a:xfrm>
            <a:off x="3733800" y="5029200"/>
            <a:ext cx="1447800" cy="1295400"/>
          </a:xfrm>
          <a:prstGeom prst="flowChartConnector">
            <a:avLst/>
          </a:prstGeom>
          <a:gradFill>
            <a:gsLst>
              <a:gs pos="0">
                <a:srgbClr val="FFF200"/>
              </a:gs>
              <a:gs pos="45000">
                <a:srgbClr val="FF7A00"/>
              </a:gs>
              <a:gs pos="70000">
                <a:srgbClr val="FF0300"/>
              </a:gs>
              <a:gs pos="100000">
                <a:srgbClr val="4D0808"/>
              </a:gs>
            </a:gsLst>
            <a:lin ang="5400000" scaled="0"/>
          </a:gra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sz="6000" dirty="0"/>
              <a:t>18</a:t>
            </a:r>
          </a:p>
        </p:txBody>
      </p:sp>
      <p:sp>
        <p:nvSpPr>
          <p:cNvPr id="24" name="Блок-схема: узел 23"/>
          <p:cNvSpPr/>
          <p:nvPr/>
        </p:nvSpPr>
        <p:spPr>
          <a:xfrm>
            <a:off x="533400" y="2590800"/>
            <a:ext cx="1600200" cy="1447800"/>
          </a:xfrm>
          <a:prstGeom prst="flowChartConnector">
            <a:avLst/>
          </a:prstGeom>
          <a:gradFill>
            <a:gsLst>
              <a:gs pos="0">
                <a:srgbClr val="A603AB"/>
              </a:gs>
              <a:gs pos="21001">
                <a:srgbClr val="0819FB"/>
              </a:gs>
              <a:gs pos="35001">
                <a:srgbClr val="1A8D48"/>
              </a:gs>
              <a:gs pos="52000">
                <a:srgbClr val="FFFF00"/>
              </a:gs>
              <a:gs pos="73000">
                <a:srgbClr val="EE3F17"/>
              </a:gs>
              <a:gs pos="88000">
                <a:srgbClr val="E81766"/>
              </a:gs>
              <a:gs pos="100000">
                <a:srgbClr val="A603AB"/>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sz="6000" dirty="0"/>
              <a:t>19</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5" name="object 3"/>
          <p:cNvSpPr>
            <a:spLocks noChangeArrowheads="1"/>
          </p:cNvSpPr>
          <p:nvPr/>
        </p:nvSpPr>
        <p:spPr bwMode="auto">
          <a:xfrm>
            <a:off x="192088" y="2660650"/>
            <a:ext cx="2278062" cy="3238500"/>
          </a:xfrm>
          <a:prstGeom prst="rect">
            <a:avLst/>
          </a:prstGeom>
          <a:blipFill dpi="0" rotWithShape="1">
            <a:blip r:embed="rId2"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11266" name="object 4"/>
          <p:cNvSpPr>
            <a:spLocks noChangeArrowheads="1"/>
          </p:cNvSpPr>
          <p:nvPr/>
        </p:nvSpPr>
        <p:spPr bwMode="auto">
          <a:xfrm>
            <a:off x="201613" y="2198688"/>
            <a:ext cx="2255837" cy="1228725"/>
          </a:xfrm>
          <a:prstGeom prst="rect">
            <a:avLst/>
          </a:prstGeom>
          <a:blipFill dpi="0" rotWithShape="1">
            <a:blip r:embed="rId3"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11267" name="object 6"/>
          <p:cNvSpPr txBox="1">
            <a:spLocks noChangeArrowheads="1"/>
          </p:cNvSpPr>
          <p:nvPr/>
        </p:nvSpPr>
        <p:spPr bwMode="auto">
          <a:xfrm>
            <a:off x="533400" y="3429000"/>
            <a:ext cx="1633538" cy="1373188"/>
          </a:xfrm>
          <a:prstGeom prst="rect">
            <a:avLst/>
          </a:prstGeom>
          <a:noFill/>
          <a:ln w="9525">
            <a:noFill/>
            <a:miter lim="800000"/>
            <a:headEnd/>
            <a:tailEnd/>
          </a:ln>
        </p:spPr>
        <p:txBody>
          <a:bodyPr lIns="0" tIns="0" rIns="0" bIns="0">
            <a:spAutoFit/>
          </a:bodyPr>
          <a:lstStyle/>
          <a:p>
            <a:pPr algn="ctr"/>
            <a:r>
              <a:rPr lang="ru-RU" b="1"/>
              <a:t>Бюджетном послании Президента Российской Федерации</a:t>
            </a:r>
            <a:endParaRPr lang="ru-RU"/>
          </a:p>
        </p:txBody>
      </p:sp>
      <p:sp>
        <p:nvSpPr>
          <p:cNvPr id="11268" name="object 8"/>
          <p:cNvSpPr>
            <a:spLocks noChangeArrowheads="1"/>
          </p:cNvSpPr>
          <p:nvPr/>
        </p:nvSpPr>
        <p:spPr bwMode="auto">
          <a:xfrm>
            <a:off x="404813" y="304800"/>
            <a:ext cx="8739187" cy="1352550"/>
          </a:xfrm>
          <a:prstGeom prst="rect">
            <a:avLst/>
          </a:prstGeom>
          <a:blipFill dpi="0" rotWithShape="1">
            <a:blip r:embed="rId4"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11269" name="object 10"/>
          <p:cNvSpPr txBox="1">
            <a:spLocks noChangeArrowheads="1"/>
          </p:cNvSpPr>
          <p:nvPr/>
        </p:nvSpPr>
        <p:spPr bwMode="auto">
          <a:xfrm>
            <a:off x="533400" y="457200"/>
            <a:ext cx="8305800" cy="304800"/>
          </a:xfrm>
          <a:prstGeom prst="rect">
            <a:avLst/>
          </a:prstGeom>
          <a:noFill/>
          <a:ln w="9525">
            <a:noFill/>
            <a:miter lim="800000"/>
            <a:headEnd/>
            <a:tailEnd/>
          </a:ln>
        </p:spPr>
        <p:txBody>
          <a:bodyPr lIns="0" tIns="0" rIns="0" bIns="0">
            <a:spAutoFit/>
          </a:bodyPr>
          <a:lstStyle/>
          <a:p>
            <a:pPr marL="12700" algn="ctr"/>
            <a:r>
              <a:rPr lang="ru-RU" sz="2000" b="1">
                <a:solidFill>
                  <a:srgbClr val="FFFFFF"/>
                </a:solidFill>
              </a:rPr>
              <a:t>Составление проекта бюджета  муниципального района </a:t>
            </a:r>
            <a:endParaRPr lang="ru-RU" sz="2000"/>
          </a:p>
        </p:txBody>
      </p:sp>
      <p:sp>
        <p:nvSpPr>
          <p:cNvPr id="11270" name="object 12"/>
          <p:cNvSpPr txBox="1">
            <a:spLocks noChangeArrowheads="1"/>
          </p:cNvSpPr>
          <p:nvPr/>
        </p:nvSpPr>
        <p:spPr bwMode="auto">
          <a:xfrm>
            <a:off x="3200400" y="914400"/>
            <a:ext cx="2719388" cy="365125"/>
          </a:xfrm>
          <a:prstGeom prst="rect">
            <a:avLst/>
          </a:prstGeom>
          <a:noFill/>
          <a:ln w="9525">
            <a:noFill/>
            <a:miter lim="800000"/>
            <a:headEnd/>
            <a:tailEnd/>
          </a:ln>
        </p:spPr>
        <p:txBody>
          <a:bodyPr lIns="0" tIns="0" rIns="0" bIns="0">
            <a:spAutoFit/>
          </a:bodyPr>
          <a:lstStyle/>
          <a:p>
            <a:pPr marL="12700"/>
            <a:r>
              <a:rPr lang="ru-RU" sz="2000" b="1">
                <a:solidFill>
                  <a:srgbClr val="FFFFFF"/>
                </a:solidFill>
              </a:rPr>
              <a:t>основывается</a:t>
            </a:r>
            <a:r>
              <a:rPr lang="ru-RU" sz="2400" b="1">
                <a:solidFill>
                  <a:srgbClr val="FFFFFF"/>
                </a:solidFill>
                <a:latin typeface="Calibri" pitchFamily="34" charset="0"/>
              </a:rPr>
              <a:t> на:</a:t>
            </a:r>
            <a:endParaRPr lang="ru-RU" sz="2400">
              <a:latin typeface="Calibri" pitchFamily="34" charset="0"/>
            </a:endParaRPr>
          </a:p>
        </p:txBody>
      </p:sp>
      <p:sp>
        <p:nvSpPr>
          <p:cNvPr id="11271" name="object 14"/>
          <p:cNvSpPr>
            <a:spLocks noChangeArrowheads="1"/>
          </p:cNvSpPr>
          <p:nvPr/>
        </p:nvSpPr>
        <p:spPr bwMode="auto">
          <a:xfrm>
            <a:off x="2362200" y="2452688"/>
            <a:ext cx="2395538" cy="3654425"/>
          </a:xfrm>
          <a:prstGeom prst="rect">
            <a:avLst/>
          </a:prstGeom>
          <a:blipFill dpi="0" rotWithShape="1">
            <a:blip r:embed="rId5"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11272" name="object 15"/>
          <p:cNvSpPr>
            <a:spLocks noChangeArrowheads="1"/>
          </p:cNvSpPr>
          <p:nvPr/>
        </p:nvSpPr>
        <p:spPr bwMode="auto">
          <a:xfrm>
            <a:off x="2395538" y="2198688"/>
            <a:ext cx="2257425" cy="1228725"/>
          </a:xfrm>
          <a:prstGeom prst="rect">
            <a:avLst/>
          </a:prstGeom>
          <a:blipFill dpi="0" rotWithShape="1">
            <a:blip r:embed="rId3"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11273" name="object 17"/>
          <p:cNvSpPr txBox="1">
            <a:spLocks noChangeArrowheads="1"/>
          </p:cNvSpPr>
          <p:nvPr/>
        </p:nvSpPr>
        <p:spPr bwMode="auto">
          <a:xfrm>
            <a:off x="2590800" y="3429000"/>
            <a:ext cx="1876425" cy="1824038"/>
          </a:xfrm>
          <a:prstGeom prst="rect">
            <a:avLst/>
          </a:prstGeom>
          <a:noFill/>
          <a:ln w="9525">
            <a:noFill/>
            <a:miter lim="800000"/>
            <a:headEnd/>
            <a:tailEnd/>
          </a:ln>
        </p:spPr>
        <p:txBody>
          <a:bodyPr lIns="0" tIns="0" rIns="0" bIns="0">
            <a:spAutoFit/>
          </a:bodyPr>
          <a:lstStyle/>
          <a:p>
            <a:pPr algn="ctr"/>
            <a:r>
              <a:rPr lang="ru-RU" sz="1700" b="1"/>
              <a:t>Прогнозе</a:t>
            </a:r>
            <a:endParaRPr lang="ru-RU" sz="1700"/>
          </a:p>
          <a:p>
            <a:pPr algn="ctr">
              <a:spcBef>
                <a:spcPts val="50"/>
              </a:spcBef>
            </a:pPr>
            <a:r>
              <a:rPr lang="ru-RU" sz="1700" b="1"/>
              <a:t>социально- экономического развития</a:t>
            </a:r>
            <a:endParaRPr lang="ru-RU" sz="1700"/>
          </a:p>
          <a:p>
            <a:pPr algn="ctr">
              <a:spcBef>
                <a:spcPts val="50"/>
              </a:spcBef>
            </a:pPr>
            <a:r>
              <a:rPr lang="ru-RU" sz="1700" b="1"/>
              <a:t>Бобровского муниципального района</a:t>
            </a:r>
            <a:endParaRPr lang="ru-RU" sz="1700"/>
          </a:p>
        </p:txBody>
      </p:sp>
      <p:sp>
        <p:nvSpPr>
          <p:cNvPr id="11274" name="object 19"/>
          <p:cNvSpPr>
            <a:spLocks noChangeArrowheads="1"/>
          </p:cNvSpPr>
          <p:nvPr/>
        </p:nvSpPr>
        <p:spPr bwMode="auto">
          <a:xfrm>
            <a:off x="4546600" y="2862263"/>
            <a:ext cx="2430463" cy="2827337"/>
          </a:xfrm>
          <a:prstGeom prst="rect">
            <a:avLst/>
          </a:prstGeom>
          <a:blipFill dpi="0" rotWithShape="1">
            <a:blip r:embed="rId6"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11275" name="object 20"/>
          <p:cNvSpPr>
            <a:spLocks noChangeArrowheads="1"/>
          </p:cNvSpPr>
          <p:nvPr/>
        </p:nvSpPr>
        <p:spPr bwMode="auto">
          <a:xfrm>
            <a:off x="4595813" y="2198688"/>
            <a:ext cx="2257425" cy="1228725"/>
          </a:xfrm>
          <a:prstGeom prst="rect">
            <a:avLst/>
          </a:prstGeom>
          <a:blipFill dpi="0" rotWithShape="1">
            <a:blip r:embed="rId7"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11276" name="object 22"/>
          <p:cNvSpPr txBox="1">
            <a:spLocks noChangeArrowheads="1"/>
          </p:cNvSpPr>
          <p:nvPr/>
        </p:nvSpPr>
        <p:spPr bwMode="auto">
          <a:xfrm>
            <a:off x="4724400" y="3581400"/>
            <a:ext cx="1909763" cy="1373188"/>
          </a:xfrm>
          <a:prstGeom prst="rect">
            <a:avLst/>
          </a:prstGeom>
          <a:noFill/>
          <a:ln w="9525">
            <a:noFill/>
            <a:miter lim="800000"/>
            <a:headEnd/>
            <a:tailEnd/>
          </a:ln>
        </p:spPr>
        <p:txBody>
          <a:bodyPr lIns="0" tIns="0" rIns="0" bIns="0">
            <a:spAutoFit/>
          </a:bodyPr>
          <a:lstStyle/>
          <a:p>
            <a:pPr algn="ctr"/>
            <a:r>
              <a:rPr lang="ru-RU" b="1"/>
              <a:t>Основных направлениях бюджетной и налоговой политики</a:t>
            </a:r>
            <a:endParaRPr lang="ru-RU"/>
          </a:p>
        </p:txBody>
      </p:sp>
      <p:sp>
        <p:nvSpPr>
          <p:cNvPr id="11277" name="object 24"/>
          <p:cNvSpPr>
            <a:spLocks noChangeArrowheads="1"/>
          </p:cNvSpPr>
          <p:nvPr/>
        </p:nvSpPr>
        <p:spPr bwMode="auto">
          <a:xfrm>
            <a:off x="6746875" y="2847975"/>
            <a:ext cx="2346325" cy="2827338"/>
          </a:xfrm>
          <a:prstGeom prst="rect">
            <a:avLst/>
          </a:prstGeom>
          <a:blipFill dpi="0" rotWithShape="1">
            <a:blip r:embed="rId8"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11278" name="object 25"/>
          <p:cNvSpPr>
            <a:spLocks noChangeArrowheads="1"/>
          </p:cNvSpPr>
          <p:nvPr/>
        </p:nvSpPr>
        <p:spPr bwMode="auto">
          <a:xfrm>
            <a:off x="6757988" y="2185988"/>
            <a:ext cx="2255837" cy="1227137"/>
          </a:xfrm>
          <a:prstGeom prst="rect">
            <a:avLst/>
          </a:prstGeom>
          <a:blipFill dpi="0" rotWithShape="1">
            <a:blip r:embed="rId9"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11279" name="object 27"/>
          <p:cNvSpPr txBox="1">
            <a:spLocks noChangeArrowheads="1"/>
          </p:cNvSpPr>
          <p:nvPr/>
        </p:nvSpPr>
        <p:spPr bwMode="auto">
          <a:xfrm>
            <a:off x="6934200" y="3505200"/>
            <a:ext cx="1943100" cy="1373188"/>
          </a:xfrm>
          <a:prstGeom prst="rect">
            <a:avLst/>
          </a:prstGeom>
          <a:noFill/>
          <a:ln w="9525">
            <a:noFill/>
            <a:miter lim="800000"/>
            <a:headEnd/>
            <a:tailEnd/>
          </a:ln>
        </p:spPr>
        <p:txBody>
          <a:bodyPr lIns="0" tIns="0" rIns="0" bIns="0">
            <a:spAutoFit/>
          </a:bodyPr>
          <a:lstStyle/>
          <a:p>
            <a:pPr algn="ctr"/>
            <a:r>
              <a:rPr lang="ru-RU" b="1"/>
              <a:t>Муниципальных  программах Бобровского муниципального района</a:t>
            </a:r>
            <a:endParaRPr lang="ru-RU"/>
          </a:p>
        </p:txBody>
      </p:sp>
      <p:sp>
        <p:nvSpPr>
          <p:cNvPr id="11280" name="object 29"/>
          <p:cNvSpPr txBox="1">
            <a:spLocks noChangeArrowheads="1"/>
          </p:cNvSpPr>
          <p:nvPr/>
        </p:nvSpPr>
        <p:spPr bwMode="auto">
          <a:xfrm>
            <a:off x="331788" y="5791200"/>
            <a:ext cx="8505825" cy="733425"/>
          </a:xfrm>
          <a:prstGeom prst="rect">
            <a:avLst/>
          </a:prstGeom>
          <a:noFill/>
          <a:ln w="9525">
            <a:noFill/>
            <a:miter lim="800000"/>
            <a:headEnd/>
            <a:tailEnd/>
          </a:ln>
        </p:spPr>
        <p:txBody>
          <a:bodyPr lIns="0" tIns="0" rIns="0" bIns="0">
            <a:spAutoFit/>
          </a:bodyPr>
          <a:lstStyle/>
          <a:p>
            <a:pPr marL="12700" indent="346075"/>
            <a:r>
              <a:rPr lang="ru-RU" sz="1600" b="1" dirty="0"/>
              <a:t>Бюджет Бобровского муниципального района на </a:t>
            </a:r>
            <a:r>
              <a:rPr lang="ru-RU" sz="1600" b="1" dirty="0" smtClean="0"/>
              <a:t>2020-2022 </a:t>
            </a:r>
            <a:r>
              <a:rPr lang="ru-RU" sz="1600" b="1" dirty="0"/>
              <a:t>годы сформирован в программном формате. </a:t>
            </a:r>
          </a:p>
          <a:p>
            <a:pPr marL="12700" indent="346075"/>
            <a:r>
              <a:rPr lang="ru-RU" sz="1600" b="1" dirty="0"/>
              <a:t>На </a:t>
            </a:r>
            <a:r>
              <a:rPr lang="ru-RU" sz="1600" b="1" dirty="0" smtClean="0"/>
              <a:t>01.01.2020 </a:t>
            </a:r>
            <a:r>
              <a:rPr lang="ru-RU" sz="1600" b="1" dirty="0"/>
              <a:t>года в районе действуют </a:t>
            </a:r>
            <a:r>
              <a:rPr lang="ru-RU" sz="1600" b="1" dirty="0" smtClean="0"/>
              <a:t>10</a:t>
            </a:r>
            <a:r>
              <a:rPr lang="ru-RU" sz="1600" b="1" dirty="0" smtClean="0">
                <a:solidFill>
                  <a:srgbClr val="FF0000"/>
                </a:solidFill>
              </a:rPr>
              <a:t> </a:t>
            </a:r>
            <a:r>
              <a:rPr lang="ru-RU" sz="1600" b="1" dirty="0"/>
              <a:t>муниципальных программ.</a:t>
            </a:r>
            <a:endParaRPr lang="ru-RU" sz="1600"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9" name="object 2"/>
          <p:cNvSpPr>
            <a:spLocks noChangeArrowheads="1"/>
          </p:cNvSpPr>
          <p:nvPr/>
        </p:nvSpPr>
        <p:spPr bwMode="auto">
          <a:xfrm>
            <a:off x="0" y="0"/>
            <a:ext cx="9144000" cy="901700"/>
          </a:xfrm>
          <a:prstGeom prst="rect">
            <a:avLst/>
          </a:prstGeom>
          <a:blipFill dpi="0" rotWithShape="1">
            <a:blip r:embed="rId2" cstate="print"/>
            <a:srcRect/>
            <a:stretch>
              <a:fillRect/>
            </a:stretch>
          </a:blipFill>
          <a:ln w="9525">
            <a:noFill/>
            <a:miter lim="800000"/>
            <a:headEnd/>
            <a:tailEnd/>
          </a:ln>
        </p:spPr>
        <p:txBody>
          <a:bodyPr lIns="0" tIns="0" rIns="0" bIns="0">
            <a:spAutoFit/>
          </a:bodyPr>
          <a:lstStyle/>
          <a:p>
            <a:endParaRPr lang="ru-RU"/>
          </a:p>
        </p:txBody>
      </p:sp>
      <p:sp>
        <p:nvSpPr>
          <p:cNvPr id="12290" name="object 3"/>
          <p:cNvSpPr txBox="1">
            <a:spLocks noChangeArrowheads="1"/>
          </p:cNvSpPr>
          <p:nvPr/>
        </p:nvSpPr>
        <p:spPr bwMode="auto">
          <a:xfrm>
            <a:off x="300038" y="652463"/>
            <a:ext cx="8605837" cy="554037"/>
          </a:xfrm>
          <a:prstGeom prst="rect">
            <a:avLst/>
          </a:prstGeom>
          <a:noFill/>
          <a:ln w="9525">
            <a:noFill/>
            <a:miter lim="800000"/>
            <a:headEnd/>
            <a:tailEnd/>
          </a:ln>
        </p:spPr>
        <p:txBody>
          <a:bodyPr lIns="0" tIns="0" rIns="0" bIns="0">
            <a:spAutoFit/>
          </a:bodyPr>
          <a:lstStyle/>
          <a:p>
            <a:pPr marL="2514600" indent="-2501900"/>
            <a:r>
              <a:rPr lang="ru-RU">
                <a:solidFill>
                  <a:srgbClr val="FF0000"/>
                </a:solidFill>
                <a:latin typeface="Calibri" pitchFamily="34" charset="0"/>
              </a:rPr>
              <a:t>Бюджет Бобровского  муниципального района, как и большинство бюджетов Российской Федерации утверждается на 3 года</a:t>
            </a:r>
          </a:p>
        </p:txBody>
      </p:sp>
      <p:sp>
        <p:nvSpPr>
          <p:cNvPr id="12291" name="object 4"/>
          <p:cNvSpPr>
            <a:spLocks/>
          </p:cNvSpPr>
          <p:nvPr/>
        </p:nvSpPr>
        <p:spPr bwMode="auto">
          <a:xfrm>
            <a:off x="228600" y="1371600"/>
            <a:ext cx="2087563" cy="3135313"/>
          </a:xfrm>
          <a:custGeom>
            <a:avLst/>
            <a:gdLst>
              <a:gd name="T0" fmla="*/ 0 w 2088261"/>
              <a:gd name="T1" fmla="*/ 3131130 h 3136011"/>
              <a:gd name="T2" fmla="*/ 2083379 w 2088261"/>
              <a:gd name="T3" fmla="*/ 3131130 h 3136011"/>
              <a:gd name="T4" fmla="*/ 2083379 w 2088261"/>
              <a:gd name="T5" fmla="*/ 0 h 3136011"/>
              <a:gd name="T6" fmla="*/ 0 w 2088261"/>
              <a:gd name="T7" fmla="*/ 0 h 3136011"/>
              <a:gd name="T8" fmla="*/ 0 w 2088261"/>
              <a:gd name="T9" fmla="*/ 3131130 h 3136011"/>
              <a:gd name="T10" fmla="*/ 0 60000 65536"/>
              <a:gd name="T11" fmla="*/ 0 60000 65536"/>
              <a:gd name="T12" fmla="*/ 0 60000 65536"/>
              <a:gd name="T13" fmla="*/ 0 60000 65536"/>
              <a:gd name="T14" fmla="*/ 0 60000 65536"/>
              <a:gd name="T15" fmla="*/ 0 w 2088261"/>
              <a:gd name="T16" fmla="*/ 0 h 3136011"/>
              <a:gd name="T17" fmla="*/ 2088261 w 2088261"/>
              <a:gd name="T18" fmla="*/ 3136011 h 3136011"/>
            </a:gdLst>
            <a:ahLst/>
            <a:cxnLst>
              <a:cxn ang="T10">
                <a:pos x="T0" y="T1"/>
              </a:cxn>
              <a:cxn ang="T11">
                <a:pos x="T2" y="T3"/>
              </a:cxn>
              <a:cxn ang="T12">
                <a:pos x="T4" y="T5"/>
              </a:cxn>
              <a:cxn ang="T13">
                <a:pos x="T6" y="T7"/>
              </a:cxn>
              <a:cxn ang="T14">
                <a:pos x="T8" y="T9"/>
              </a:cxn>
            </a:cxnLst>
            <a:rect l="T15" t="T16" r="T17" b="T18"/>
            <a:pathLst>
              <a:path w="2088261" h="3136011">
                <a:moveTo>
                  <a:pt x="0" y="3136011"/>
                </a:moveTo>
                <a:lnTo>
                  <a:pt x="2088261" y="3136011"/>
                </a:lnTo>
                <a:lnTo>
                  <a:pt x="2088261" y="0"/>
                </a:lnTo>
                <a:lnTo>
                  <a:pt x="0" y="0"/>
                </a:lnTo>
                <a:lnTo>
                  <a:pt x="0" y="3136011"/>
                </a:lnTo>
                <a:close/>
              </a:path>
            </a:pathLst>
          </a:custGeom>
          <a:solidFill>
            <a:srgbClr val="BEBEBE"/>
          </a:solidFill>
          <a:ln w="9525">
            <a:noFill/>
            <a:round/>
            <a:headEnd/>
            <a:tailEnd/>
          </a:ln>
        </p:spPr>
        <p:txBody>
          <a:bodyPr lIns="0" tIns="0" rIns="0" bIns="0">
            <a:spAutoFit/>
          </a:bodyPr>
          <a:lstStyle/>
          <a:p>
            <a:endParaRPr lang="ru-RU"/>
          </a:p>
        </p:txBody>
      </p:sp>
      <p:sp>
        <p:nvSpPr>
          <p:cNvPr id="12292" name="object 5"/>
          <p:cNvSpPr>
            <a:spLocks/>
          </p:cNvSpPr>
          <p:nvPr/>
        </p:nvSpPr>
        <p:spPr bwMode="auto">
          <a:xfrm>
            <a:off x="2387600" y="1295400"/>
            <a:ext cx="6756400" cy="334963"/>
          </a:xfrm>
          <a:custGeom>
            <a:avLst/>
            <a:gdLst>
              <a:gd name="T0" fmla="*/ 0 w 6756273"/>
              <a:gd name="T1" fmla="*/ 333073 h 335279"/>
              <a:gd name="T2" fmla="*/ 6757168 w 6756273"/>
              <a:gd name="T3" fmla="*/ 333073 h 335279"/>
              <a:gd name="T4" fmla="*/ 6757168 w 6756273"/>
              <a:gd name="T5" fmla="*/ 0 h 335279"/>
              <a:gd name="T6" fmla="*/ 0 w 6756273"/>
              <a:gd name="T7" fmla="*/ 0 h 335279"/>
              <a:gd name="T8" fmla="*/ 0 w 6756273"/>
              <a:gd name="T9" fmla="*/ 333073 h 335279"/>
              <a:gd name="T10" fmla="*/ 0 60000 65536"/>
              <a:gd name="T11" fmla="*/ 0 60000 65536"/>
              <a:gd name="T12" fmla="*/ 0 60000 65536"/>
              <a:gd name="T13" fmla="*/ 0 60000 65536"/>
              <a:gd name="T14" fmla="*/ 0 60000 65536"/>
              <a:gd name="T15" fmla="*/ 0 w 6756273"/>
              <a:gd name="T16" fmla="*/ 0 h 335279"/>
              <a:gd name="T17" fmla="*/ 6756273 w 6756273"/>
              <a:gd name="T18" fmla="*/ 335279 h 335279"/>
            </a:gdLst>
            <a:ahLst/>
            <a:cxnLst>
              <a:cxn ang="T10">
                <a:pos x="T0" y="T1"/>
              </a:cxn>
              <a:cxn ang="T11">
                <a:pos x="T2" y="T3"/>
              </a:cxn>
              <a:cxn ang="T12">
                <a:pos x="T4" y="T5"/>
              </a:cxn>
              <a:cxn ang="T13">
                <a:pos x="T6" y="T7"/>
              </a:cxn>
              <a:cxn ang="T14">
                <a:pos x="T8" y="T9"/>
              </a:cxn>
            </a:cxnLst>
            <a:rect l="T15" t="T16" r="T17" b="T18"/>
            <a:pathLst>
              <a:path w="6756273" h="335279">
                <a:moveTo>
                  <a:pt x="0" y="335279"/>
                </a:moveTo>
                <a:lnTo>
                  <a:pt x="6756273" y="335279"/>
                </a:lnTo>
                <a:lnTo>
                  <a:pt x="6756273" y="0"/>
                </a:lnTo>
                <a:lnTo>
                  <a:pt x="0" y="0"/>
                </a:lnTo>
                <a:lnTo>
                  <a:pt x="0" y="335279"/>
                </a:lnTo>
                <a:close/>
              </a:path>
            </a:pathLst>
          </a:custGeom>
          <a:solidFill>
            <a:srgbClr val="BEBEBE"/>
          </a:solidFill>
          <a:ln w="9525">
            <a:noFill/>
            <a:round/>
            <a:headEnd/>
            <a:tailEnd/>
          </a:ln>
        </p:spPr>
        <p:txBody>
          <a:bodyPr lIns="0" tIns="0" rIns="0" bIns="0">
            <a:spAutoFit/>
          </a:bodyPr>
          <a:lstStyle/>
          <a:p>
            <a:endParaRPr lang="ru-RU"/>
          </a:p>
        </p:txBody>
      </p:sp>
      <p:sp>
        <p:nvSpPr>
          <p:cNvPr id="12293" name="object 6"/>
          <p:cNvSpPr>
            <a:spLocks/>
          </p:cNvSpPr>
          <p:nvPr/>
        </p:nvSpPr>
        <p:spPr bwMode="auto">
          <a:xfrm>
            <a:off x="2266950" y="2192338"/>
            <a:ext cx="1441450" cy="517525"/>
          </a:xfrm>
          <a:custGeom>
            <a:avLst/>
            <a:gdLst>
              <a:gd name="T0" fmla="*/ 0 w 1440180"/>
              <a:gd name="T1" fmla="*/ 513732 h 518160"/>
              <a:gd name="T2" fmla="*/ 1449093 w 1440180"/>
              <a:gd name="T3" fmla="*/ 513732 h 518160"/>
              <a:gd name="T4" fmla="*/ 1449093 w 1440180"/>
              <a:gd name="T5" fmla="*/ 0 h 518160"/>
              <a:gd name="T6" fmla="*/ 0 w 1440180"/>
              <a:gd name="T7" fmla="*/ 0 h 518160"/>
              <a:gd name="T8" fmla="*/ 0 w 1440180"/>
              <a:gd name="T9" fmla="*/ 513732 h 518160"/>
              <a:gd name="T10" fmla="*/ 0 60000 65536"/>
              <a:gd name="T11" fmla="*/ 0 60000 65536"/>
              <a:gd name="T12" fmla="*/ 0 60000 65536"/>
              <a:gd name="T13" fmla="*/ 0 60000 65536"/>
              <a:gd name="T14" fmla="*/ 0 60000 65536"/>
              <a:gd name="T15" fmla="*/ 0 w 1440180"/>
              <a:gd name="T16" fmla="*/ 0 h 518160"/>
              <a:gd name="T17" fmla="*/ 1440180 w 1440180"/>
              <a:gd name="T18" fmla="*/ 518160 h 518160"/>
            </a:gdLst>
            <a:ahLst/>
            <a:cxnLst>
              <a:cxn ang="T10">
                <a:pos x="T0" y="T1"/>
              </a:cxn>
              <a:cxn ang="T11">
                <a:pos x="T2" y="T3"/>
              </a:cxn>
              <a:cxn ang="T12">
                <a:pos x="T4" y="T5"/>
              </a:cxn>
              <a:cxn ang="T13">
                <a:pos x="T6" y="T7"/>
              </a:cxn>
              <a:cxn ang="T14">
                <a:pos x="T8" y="T9"/>
              </a:cxn>
            </a:cxnLst>
            <a:rect l="T15" t="T16" r="T17" b="T18"/>
            <a:pathLst>
              <a:path w="1440180" h="518160">
                <a:moveTo>
                  <a:pt x="0" y="518160"/>
                </a:moveTo>
                <a:lnTo>
                  <a:pt x="1440180" y="518160"/>
                </a:lnTo>
                <a:lnTo>
                  <a:pt x="1440180" y="0"/>
                </a:lnTo>
                <a:lnTo>
                  <a:pt x="0" y="0"/>
                </a:lnTo>
                <a:lnTo>
                  <a:pt x="0" y="518160"/>
                </a:lnTo>
                <a:close/>
              </a:path>
            </a:pathLst>
          </a:custGeom>
          <a:solidFill>
            <a:srgbClr val="6F2F9F"/>
          </a:solidFill>
          <a:ln w="9525">
            <a:noFill/>
            <a:round/>
            <a:headEnd/>
            <a:tailEnd/>
          </a:ln>
        </p:spPr>
        <p:txBody>
          <a:bodyPr lIns="0" tIns="0" rIns="0" bIns="0">
            <a:spAutoFit/>
          </a:bodyPr>
          <a:lstStyle/>
          <a:p>
            <a:endParaRPr lang="ru-RU"/>
          </a:p>
        </p:txBody>
      </p:sp>
      <p:sp>
        <p:nvSpPr>
          <p:cNvPr id="12294" name="object 7"/>
          <p:cNvSpPr>
            <a:spLocks/>
          </p:cNvSpPr>
          <p:nvPr/>
        </p:nvSpPr>
        <p:spPr bwMode="auto">
          <a:xfrm>
            <a:off x="3708400" y="2192338"/>
            <a:ext cx="2735263" cy="517525"/>
          </a:xfrm>
          <a:custGeom>
            <a:avLst/>
            <a:gdLst>
              <a:gd name="T0" fmla="*/ 0 w 2736341"/>
              <a:gd name="T1" fmla="*/ 513732 h 518160"/>
              <a:gd name="T2" fmla="*/ 2728806 w 2736341"/>
              <a:gd name="T3" fmla="*/ 513732 h 518160"/>
              <a:gd name="T4" fmla="*/ 2728806 w 2736341"/>
              <a:gd name="T5" fmla="*/ 0 h 518160"/>
              <a:gd name="T6" fmla="*/ 0 w 2736341"/>
              <a:gd name="T7" fmla="*/ 0 h 518160"/>
              <a:gd name="T8" fmla="*/ 0 w 2736341"/>
              <a:gd name="T9" fmla="*/ 513732 h 518160"/>
              <a:gd name="T10" fmla="*/ 0 60000 65536"/>
              <a:gd name="T11" fmla="*/ 0 60000 65536"/>
              <a:gd name="T12" fmla="*/ 0 60000 65536"/>
              <a:gd name="T13" fmla="*/ 0 60000 65536"/>
              <a:gd name="T14" fmla="*/ 0 60000 65536"/>
              <a:gd name="T15" fmla="*/ 0 w 2736341"/>
              <a:gd name="T16" fmla="*/ 0 h 518160"/>
              <a:gd name="T17" fmla="*/ 2736341 w 2736341"/>
              <a:gd name="T18" fmla="*/ 518160 h 518160"/>
            </a:gdLst>
            <a:ahLst/>
            <a:cxnLst>
              <a:cxn ang="T10">
                <a:pos x="T0" y="T1"/>
              </a:cxn>
              <a:cxn ang="T11">
                <a:pos x="T2" y="T3"/>
              </a:cxn>
              <a:cxn ang="T12">
                <a:pos x="T4" y="T5"/>
              </a:cxn>
              <a:cxn ang="T13">
                <a:pos x="T6" y="T7"/>
              </a:cxn>
              <a:cxn ang="T14">
                <a:pos x="T8" y="T9"/>
              </a:cxn>
            </a:cxnLst>
            <a:rect l="T15" t="T16" r="T17" b="T18"/>
            <a:pathLst>
              <a:path w="2736341" h="518160">
                <a:moveTo>
                  <a:pt x="0" y="518160"/>
                </a:moveTo>
                <a:lnTo>
                  <a:pt x="2736341" y="518160"/>
                </a:lnTo>
                <a:lnTo>
                  <a:pt x="2736341" y="0"/>
                </a:lnTo>
                <a:lnTo>
                  <a:pt x="0" y="0"/>
                </a:lnTo>
                <a:lnTo>
                  <a:pt x="0" y="518160"/>
                </a:lnTo>
                <a:close/>
              </a:path>
            </a:pathLst>
          </a:custGeom>
          <a:solidFill>
            <a:srgbClr val="9D86B7"/>
          </a:solidFill>
          <a:ln w="9525">
            <a:noFill/>
            <a:round/>
            <a:headEnd/>
            <a:tailEnd/>
          </a:ln>
        </p:spPr>
        <p:txBody>
          <a:bodyPr lIns="0" tIns="0" rIns="0" bIns="0">
            <a:spAutoFit/>
          </a:bodyPr>
          <a:lstStyle/>
          <a:p>
            <a:endParaRPr lang="ru-RU"/>
          </a:p>
        </p:txBody>
      </p:sp>
      <p:sp>
        <p:nvSpPr>
          <p:cNvPr id="12295" name="object 8"/>
          <p:cNvSpPr>
            <a:spLocks/>
          </p:cNvSpPr>
          <p:nvPr/>
        </p:nvSpPr>
        <p:spPr bwMode="auto">
          <a:xfrm>
            <a:off x="6443663" y="2192338"/>
            <a:ext cx="2579687" cy="517525"/>
          </a:xfrm>
          <a:custGeom>
            <a:avLst/>
            <a:gdLst>
              <a:gd name="T0" fmla="*/ 0 w 2579750"/>
              <a:gd name="T1" fmla="*/ 513732 h 518160"/>
              <a:gd name="T2" fmla="*/ 2579303 w 2579750"/>
              <a:gd name="T3" fmla="*/ 513732 h 518160"/>
              <a:gd name="T4" fmla="*/ 2579303 w 2579750"/>
              <a:gd name="T5" fmla="*/ 0 h 518160"/>
              <a:gd name="T6" fmla="*/ 0 w 2579750"/>
              <a:gd name="T7" fmla="*/ 0 h 518160"/>
              <a:gd name="T8" fmla="*/ 0 w 2579750"/>
              <a:gd name="T9" fmla="*/ 513732 h 518160"/>
              <a:gd name="T10" fmla="*/ 0 60000 65536"/>
              <a:gd name="T11" fmla="*/ 0 60000 65536"/>
              <a:gd name="T12" fmla="*/ 0 60000 65536"/>
              <a:gd name="T13" fmla="*/ 0 60000 65536"/>
              <a:gd name="T14" fmla="*/ 0 60000 65536"/>
              <a:gd name="T15" fmla="*/ 0 w 2579750"/>
              <a:gd name="T16" fmla="*/ 0 h 518160"/>
              <a:gd name="T17" fmla="*/ 2579750 w 2579750"/>
              <a:gd name="T18" fmla="*/ 518160 h 518160"/>
            </a:gdLst>
            <a:ahLst/>
            <a:cxnLst>
              <a:cxn ang="T10">
                <a:pos x="T0" y="T1"/>
              </a:cxn>
              <a:cxn ang="T11">
                <a:pos x="T2" y="T3"/>
              </a:cxn>
              <a:cxn ang="T12">
                <a:pos x="T4" y="T5"/>
              </a:cxn>
              <a:cxn ang="T13">
                <a:pos x="T6" y="T7"/>
              </a:cxn>
              <a:cxn ang="T14">
                <a:pos x="T8" y="T9"/>
              </a:cxn>
            </a:cxnLst>
            <a:rect l="T15" t="T16" r="T17" b="T18"/>
            <a:pathLst>
              <a:path w="2579750" h="518160">
                <a:moveTo>
                  <a:pt x="0" y="518160"/>
                </a:moveTo>
                <a:lnTo>
                  <a:pt x="2579750" y="518160"/>
                </a:lnTo>
                <a:lnTo>
                  <a:pt x="2579750" y="0"/>
                </a:lnTo>
                <a:lnTo>
                  <a:pt x="0" y="0"/>
                </a:lnTo>
                <a:lnTo>
                  <a:pt x="0" y="518160"/>
                </a:lnTo>
                <a:close/>
              </a:path>
            </a:pathLst>
          </a:custGeom>
          <a:solidFill>
            <a:srgbClr val="FFE28A"/>
          </a:solidFill>
          <a:ln w="9525">
            <a:noFill/>
            <a:round/>
            <a:headEnd/>
            <a:tailEnd/>
          </a:ln>
        </p:spPr>
        <p:txBody>
          <a:bodyPr lIns="0" tIns="0" rIns="0" bIns="0">
            <a:spAutoFit/>
          </a:bodyPr>
          <a:lstStyle/>
          <a:p>
            <a:endParaRPr lang="ru-RU"/>
          </a:p>
        </p:txBody>
      </p:sp>
      <p:sp>
        <p:nvSpPr>
          <p:cNvPr id="12296" name="object 9"/>
          <p:cNvSpPr>
            <a:spLocks/>
          </p:cNvSpPr>
          <p:nvPr/>
        </p:nvSpPr>
        <p:spPr bwMode="auto">
          <a:xfrm>
            <a:off x="2266950" y="2709863"/>
            <a:ext cx="1441450" cy="346075"/>
          </a:xfrm>
          <a:custGeom>
            <a:avLst/>
            <a:gdLst>
              <a:gd name="T0" fmla="*/ 0 w 1440180"/>
              <a:gd name="T1" fmla="*/ 346075 h 346075"/>
              <a:gd name="T2" fmla="*/ 1449093 w 1440180"/>
              <a:gd name="T3" fmla="*/ 346075 h 346075"/>
              <a:gd name="T4" fmla="*/ 1449093 w 1440180"/>
              <a:gd name="T5" fmla="*/ 0 h 346075"/>
              <a:gd name="T6" fmla="*/ 0 w 1440180"/>
              <a:gd name="T7" fmla="*/ 0 h 346075"/>
              <a:gd name="T8" fmla="*/ 0 w 1440180"/>
              <a:gd name="T9" fmla="*/ 346075 h 346075"/>
              <a:gd name="T10" fmla="*/ 0 60000 65536"/>
              <a:gd name="T11" fmla="*/ 0 60000 65536"/>
              <a:gd name="T12" fmla="*/ 0 60000 65536"/>
              <a:gd name="T13" fmla="*/ 0 60000 65536"/>
              <a:gd name="T14" fmla="*/ 0 60000 65536"/>
              <a:gd name="T15" fmla="*/ 0 w 1440180"/>
              <a:gd name="T16" fmla="*/ 0 h 346075"/>
              <a:gd name="T17" fmla="*/ 1440180 w 1440180"/>
              <a:gd name="T18" fmla="*/ 346075 h 346075"/>
            </a:gdLst>
            <a:ahLst/>
            <a:cxnLst>
              <a:cxn ang="T10">
                <a:pos x="T0" y="T1"/>
              </a:cxn>
              <a:cxn ang="T11">
                <a:pos x="T2" y="T3"/>
              </a:cxn>
              <a:cxn ang="T12">
                <a:pos x="T4" y="T5"/>
              </a:cxn>
              <a:cxn ang="T13">
                <a:pos x="T6" y="T7"/>
              </a:cxn>
              <a:cxn ang="T14">
                <a:pos x="T8" y="T9"/>
              </a:cxn>
            </a:cxnLst>
            <a:rect l="T15" t="T16" r="T17" b="T18"/>
            <a:pathLst>
              <a:path w="1440180" h="346075">
                <a:moveTo>
                  <a:pt x="0" y="346075"/>
                </a:moveTo>
                <a:lnTo>
                  <a:pt x="1440180" y="346075"/>
                </a:lnTo>
                <a:lnTo>
                  <a:pt x="1440180" y="0"/>
                </a:lnTo>
                <a:lnTo>
                  <a:pt x="0" y="0"/>
                </a:lnTo>
                <a:lnTo>
                  <a:pt x="0" y="346075"/>
                </a:lnTo>
                <a:close/>
              </a:path>
            </a:pathLst>
          </a:custGeom>
          <a:solidFill>
            <a:srgbClr val="F4ECF8"/>
          </a:solidFill>
          <a:ln w="9525">
            <a:noFill/>
            <a:round/>
            <a:headEnd/>
            <a:tailEnd/>
          </a:ln>
        </p:spPr>
        <p:txBody>
          <a:bodyPr lIns="0" tIns="0" rIns="0" bIns="0">
            <a:spAutoFit/>
          </a:bodyPr>
          <a:lstStyle/>
          <a:p>
            <a:endParaRPr lang="ru-RU"/>
          </a:p>
        </p:txBody>
      </p:sp>
      <p:sp>
        <p:nvSpPr>
          <p:cNvPr id="12297" name="object 10"/>
          <p:cNvSpPr>
            <a:spLocks/>
          </p:cNvSpPr>
          <p:nvPr/>
        </p:nvSpPr>
        <p:spPr bwMode="auto">
          <a:xfrm>
            <a:off x="3708400" y="2709863"/>
            <a:ext cx="2735263" cy="346075"/>
          </a:xfrm>
          <a:custGeom>
            <a:avLst/>
            <a:gdLst>
              <a:gd name="T0" fmla="*/ 0 w 2736341"/>
              <a:gd name="T1" fmla="*/ 346075 h 346075"/>
              <a:gd name="T2" fmla="*/ 2728806 w 2736341"/>
              <a:gd name="T3" fmla="*/ 346075 h 346075"/>
              <a:gd name="T4" fmla="*/ 2728806 w 2736341"/>
              <a:gd name="T5" fmla="*/ 0 h 346075"/>
              <a:gd name="T6" fmla="*/ 0 w 2736341"/>
              <a:gd name="T7" fmla="*/ 0 h 346075"/>
              <a:gd name="T8" fmla="*/ 0 w 2736341"/>
              <a:gd name="T9" fmla="*/ 346075 h 346075"/>
              <a:gd name="T10" fmla="*/ 0 60000 65536"/>
              <a:gd name="T11" fmla="*/ 0 60000 65536"/>
              <a:gd name="T12" fmla="*/ 0 60000 65536"/>
              <a:gd name="T13" fmla="*/ 0 60000 65536"/>
              <a:gd name="T14" fmla="*/ 0 60000 65536"/>
              <a:gd name="T15" fmla="*/ 0 w 2736341"/>
              <a:gd name="T16" fmla="*/ 0 h 346075"/>
              <a:gd name="T17" fmla="*/ 2736341 w 2736341"/>
              <a:gd name="T18" fmla="*/ 346075 h 346075"/>
            </a:gdLst>
            <a:ahLst/>
            <a:cxnLst>
              <a:cxn ang="T10">
                <a:pos x="T0" y="T1"/>
              </a:cxn>
              <a:cxn ang="T11">
                <a:pos x="T2" y="T3"/>
              </a:cxn>
              <a:cxn ang="T12">
                <a:pos x="T4" y="T5"/>
              </a:cxn>
              <a:cxn ang="T13">
                <a:pos x="T6" y="T7"/>
              </a:cxn>
              <a:cxn ang="T14">
                <a:pos x="T8" y="T9"/>
              </a:cxn>
            </a:cxnLst>
            <a:rect l="T15" t="T16" r="T17" b="T18"/>
            <a:pathLst>
              <a:path w="2736341" h="346075">
                <a:moveTo>
                  <a:pt x="0" y="346075"/>
                </a:moveTo>
                <a:lnTo>
                  <a:pt x="2736341" y="346075"/>
                </a:lnTo>
                <a:lnTo>
                  <a:pt x="2736341" y="0"/>
                </a:lnTo>
                <a:lnTo>
                  <a:pt x="0" y="0"/>
                </a:lnTo>
                <a:lnTo>
                  <a:pt x="0" y="346075"/>
                </a:lnTo>
                <a:close/>
              </a:path>
            </a:pathLst>
          </a:custGeom>
          <a:solidFill>
            <a:srgbClr val="92D050"/>
          </a:solidFill>
          <a:ln w="9525">
            <a:noFill/>
            <a:round/>
            <a:headEnd/>
            <a:tailEnd/>
          </a:ln>
        </p:spPr>
        <p:txBody>
          <a:bodyPr lIns="0" tIns="0" rIns="0" bIns="0">
            <a:spAutoFit/>
          </a:bodyPr>
          <a:lstStyle/>
          <a:p>
            <a:endParaRPr lang="ru-RU"/>
          </a:p>
        </p:txBody>
      </p:sp>
      <p:sp>
        <p:nvSpPr>
          <p:cNvPr id="12298" name="object 11"/>
          <p:cNvSpPr>
            <a:spLocks/>
          </p:cNvSpPr>
          <p:nvPr/>
        </p:nvSpPr>
        <p:spPr bwMode="auto">
          <a:xfrm>
            <a:off x="6443663" y="2709863"/>
            <a:ext cx="1296987" cy="346075"/>
          </a:xfrm>
          <a:custGeom>
            <a:avLst/>
            <a:gdLst>
              <a:gd name="T0" fmla="*/ 0 w 1296161"/>
              <a:gd name="T1" fmla="*/ 346075 h 346075"/>
              <a:gd name="T2" fmla="*/ 1301956 w 1296161"/>
              <a:gd name="T3" fmla="*/ 346075 h 346075"/>
              <a:gd name="T4" fmla="*/ 1301956 w 1296161"/>
              <a:gd name="T5" fmla="*/ 0 h 346075"/>
              <a:gd name="T6" fmla="*/ 0 w 1296161"/>
              <a:gd name="T7" fmla="*/ 0 h 346075"/>
              <a:gd name="T8" fmla="*/ 0 w 1296161"/>
              <a:gd name="T9" fmla="*/ 346075 h 346075"/>
              <a:gd name="T10" fmla="*/ 0 60000 65536"/>
              <a:gd name="T11" fmla="*/ 0 60000 65536"/>
              <a:gd name="T12" fmla="*/ 0 60000 65536"/>
              <a:gd name="T13" fmla="*/ 0 60000 65536"/>
              <a:gd name="T14" fmla="*/ 0 60000 65536"/>
              <a:gd name="T15" fmla="*/ 0 w 1296161"/>
              <a:gd name="T16" fmla="*/ 0 h 346075"/>
              <a:gd name="T17" fmla="*/ 1296161 w 1296161"/>
              <a:gd name="T18" fmla="*/ 346075 h 346075"/>
            </a:gdLst>
            <a:ahLst/>
            <a:cxnLst>
              <a:cxn ang="T10">
                <a:pos x="T0" y="T1"/>
              </a:cxn>
              <a:cxn ang="T11">
                <a:pos x="T2" y="T3"/>
              </a:cxn>
              <a:cxn ang="T12">
                <a:pos x="T4" y="T5"/>
              </a:cxn>
              <a:cxn ang="T13">
                <a:pos x="T6" y="T7"/>
              </a:cxn>
              <a:cxn ang="T14">
                <a:pos x="T8" y="T9"/>
              </a:cxn>
            </a:cxnLst>
            <a:rect l="T15" t="T16" r="T17" b="T18"/>
            <a:pathLst>
              <a:path w="1296161" h="346075">
                <a:moveTo>
                  <a:pt x="0" y="346075"/>
                </a:moveTo>
                <a:lnTo>
                  <a:pt x="1296162" y="346075"/>
                </a:lnTo>
                <a:lnTo>
                  <a:pt x="1296162" y="0"/>
                </a:lnTo>
                <a:lnTo>
                  <a:pt x="0" y="0"/>
                </a:lnTo>
                <a:lnTo>
                  <a:pt x="0" y="346075"/>
                </a:lnTo>
                <a:close/>
              </a:path>
            </a:pathLst>
          </a:custGeom>
          <a:solidFill>
            <a:srgbClr val="F4ECF8"/>
          </a:solidFill>
          <a:ln w="9525">
            <a:noFill/>
            <a:round/>
            <a:headEnd/>
            <a:tailEnd/>
          </a:ln>
        </p:spPr>
        <p:txBody>
          <a:bodyPr lIns="0" tIns="0" rIns="0" bIns="0">
            <a:spAutoFit/>
          </a:bodyPr>
          <a:lstStyle/>
          <a:p>
            <a:endParaRPr lang="ru-RU"/>
          </a:p>
        </p:txBody>
      </p:sp>
      <p:sp>
        <p:nvSpPr>
          <p:cNvPr id="12299" name="object 12"/>
          <p:cNvSpPr>
            <a:spLocks/>
          </p:cNvSpPr>
          <p:nvPr/>
        </p:nvSpPr>
        <p:spPr bwMode="auto">
          <a:xfrm>
            <a:off x="7740650" y="2709863"/>
            <a:ext cx="1282700" cy="346075"/>
          </a:xfrm>
          <a:custGeom>
            <a:avLst/>
            <a:gdLst>
              <a:gd name="T0" fmla="*/ 0 w 1283716"/>
              <a:gd name="T1" fmla="*/ 346075 h 346075"/>
              <a:gd name="T2" fmla="*/ 1276621 w 1283716"/>
              <a:gd name="T3" fmla="*/ 346075 h 346075"/>
              <a:gd name="T4" fmla="*/ 1276621 w 1283716"/>
              <a:gd name="T5" fmla="*/ 0 h 346075"/>
              <a:gd name="T6" fmla="*/ 0 w 1283716"/>
              <a:gd name="T7" fmla="*/ 0 h 346075"/>
              <a:gd name="T8" fmla="*/ 0 w 1283716"/>
              <a:gd name="T9" fmla="*/ 346075 h 346075"/>
              <a:gd name="T10" fmla="*/ 0 60000 65536"/>
              <a:gd name="T11" fmla="*/ 0 60000 65536"/>
              <a:gd name="T12" fmla="*/ 0 60000 65536"/>
              <a:gd name="T13" fmla="*/ 0 60000 65536"/>
              <a:gd name="T14" fmla="*/ 0 60000 65536"/>
              <a:gd name="T15" fmla="*/ 0 w 1283716"/>
              <a:gd name="T16" fmla="*/ 0 h 346075"/>
              <a:gd name="T17" fmla="*/ 1283716 w 1283716"/>
              <a:gd name="T18" fmla="*/ 346075 h 346075"/>
            </a:gdLst>
            <a:ahLst/>
            <a:cxnLst>
              <a:cxn ang="T10">
                <a:pos x="T0" y="T1"/>
              </a:cxn>
              <a:cxn ang="T11">
                <a:pos x="T2" y="T3"/>
              </a:cxn>
              <a:cxn ang="T12">
                <a:pos x="T4" y="T5"/>
              </a:cxn>
              <a:cxn ang="T13">
                <a:pos x="T6" y="T7"/>
              </a:cxn>
              <a:cxn ang="T14">
                <a:pos x="T8" y="T9"/>
              </a:cxn>
            </a:cxnLst>
            <a:rect l="T15" t="T16" r="T17" b="T18"/>
            <a:pathLst>
              <a:path w="1283716" h="346075">
                <a:moveTo>
                  <a:pt x="0" y="346075"/>
                </a:moveTo>
                <a:lnTo>
                  <a:pt x="1283716" y="346075"/>
                </a:lnTo>
                <a:lnTo>
                  <a:pt x="1283716" y="0"/>
                </a:lnTo>
                <a:lnTo>
                  <a:pt x="0" y="0"/>
                </a:lnTo>
                <a:lnTo>
                  <a:pt x="0" y="346075"/>
                </a:lnTo>
                <a:close/>
              </a:path>
            </a:pathLst>
          </a:custGeom>
          <a:solidFill>
            <a:srgbClr val="F4ECF8"/>
          </a:solidFill>
          <a:ln w="9525">
            <a:noFill/>
            <a:round/>
            <a:headEnd/>
            <a:tailEnd/>
          </a:ln>
        </p:spPr>
        <p:txBody>
          <a:bodyPr lIns="0" tIns="0" rIns="0" bIns="0">
            <a:spAutoFit/>
          </a:bodyPr>
          <a:lstStyle/>
          <a:p>
            <a:endParaRPr lang="ru-RU"/>
          </a:p>
        </p:txBody>
      </p:sp>
      <p:sp>
        <p:nvSpPr>
          <p:cNvPr id="12300" name="object 13"/>
          <p:cNvSpPr>
            <a:spLocks/>
          </p:cNvSpPr>
          <p:nvPr/>
        </p:nvSpPr>
        <p:spPr bwMode="auto">
          <a:xfrm>
            <a:off x="2266950" y="3055938"/>
            <a:ext cx="1441450" cy="519112"/>
          </a:xfrm>
          <a:custGeom>
            <a:avLst/>
            <a:gdLst>
              <a:gd name="T0" fmla="*/ 0 w 1440180"/>
              <a:gd name="T1" fmla="*/ 524862 h 518160"/>
              <a:gd name="T2" fmla="*/ 1449093 w 1440180"/>
              <a:gd name="T3" fmla="*/ 524862 h 518160"/>
              <a:gd name="T4" fmla="*/ 1449093 w 1440180"/>
              <a:gd name="T5" fmla="*/ 0 h 518160"/>
              <a:gd name="T6" fmla="*/ 0 w 1440180"/>
              <a:gd name="T7" fmla="*/ 0 h 518160"/>
              <a:gd name="T8" fmla="*/ 0 w 1440180"/>
              <a:gd name="T9" fmla="*/ 524862 h 518160"/>
              <a:gd name="T10" fmla="*/ 0 60000 65536"/>
              <a:gd name="T11" fmla="*/ 0 60000 65536"/>
              <a:gd name="T12" fmla="*/ 0 60000 65536"/>
              <a:gd name="T13" fmla="*/ 0 60000 65536"/>
              <a:gd name="T14" fmla="*/ 0 60000 65536"/>
              <a:gd name="T15" fmla="*/ 0 w 1440180"/>
              <a:gd name="T16" fmla="*/ 0 h 518160"/>
              <a:gd name="T17" fmla="*/ 1440180 w 1440180"/>
              <a:gd name="T18" fmla="*/ 518160 h 518160"/>
            </a:gdLst>
            <a:ahLst/>
            <a:cxnLst>
              <a:cxn ang="T10">
                <a:pos x="T0" y="T1"/>
              </a:cxn>
              <a:cxn ang="T11">
                <a:pos x="T2" y="T3"/>
              </a:cxn>
              <a:cxn ang="T12">
                <a:pos x="T4" y="T5"/>
              </a:cxn>
              <a:cxn ang="T13">
                <a:pos x="T6" y="T7"/>
              </a:cxn>
              <a:cxn ang="T14">
                <a:pos x="T8" y="T9"/>
              </a:cxn>
            </a:cxnLst>
            <a:rect l="T15" t="T16" r="T17" b="T18"/>
            <a:pathLst>
              <a:path w="1440180" h="518160">
                <a:moveTo>
                  <a:pt x="0" y="518160"/>
                </a:moveTo>
                <a:lnTo>
                  <a:pt x="1440180" y="518160"/>
                </a:lnTo>
                <a:lnTo>
                  <a:pt x="1440180" y="0"/>
                </a:lnTo>
                <a:lnTo>
                  <a:pt x="0" y="0"/>
                </a:lnTo>
                <a:lnTo>
                  <a:pt x="0" y="518160"/>
                </a:lnTo>
                <a:close/>
              </a:path>
            </a:pathLst>
          </a:custGeom>
          <a:solidFill>
            <a:srgbClr val="F4ECF8"/>
          </a:solidFill>
          <a:ln w="9525">
            <a:noFill/>
            <a:round/>
            <a:headEnd/>
            <a:tailEnd/>
          </a:ln>
        </p:spPr>
        <p:txBody>
          <a:bodyPr lIns="0" tIns="0" rIns="0" bIns="0">
            <a:spAutoFit/>
          </a:bodyPr>
          <a:lstStyle/>
          <a:p>
            <a:endParaRPr lang="ru-RU"/>
          </a:p>
        </p:txBody>
      </p:sp>
      <p:sp>
        <p:nvSpPr>
          <p:cNvPr id="12301" name="object 14"/>
          <p:cNvSpPr>
            <a:spLocks/>
          </p:cNvSpPr>
          <p:nvPr/>
        </p:nvSpPr>
        <p:spPr bwMode="auto">
          <a:xfrm>
            <a:off x="3708400" y="3055938"/>
            <a:ext cx="1368425" cy="519112"/>
          </a:xfrm>
          <a:custGeom>
            <a:avLst/>
            <a:gdLst>
              <a:gd name="T0" fmla="*/ 0 w 1368171"/>
              <a:gd name="T1" fmla="*/ 524862 h 518160"/>
              <a:gd name="T2" fmla="*/ 1369949 w 1368171"/>
              <a:gd name="T3" fmla="*/ 524862 h 518160"/>
              <a:gd name="T4" fmla="*/ 1369949 w 1368171"/>
              <a:gd name="T5" fmla="*/ 0 h 518160"/>
              <a:gd name="T6" fmla="*/ 0 w 1368171"/>
              <a:gd name="T7" fmla="*/ 0 h 518160"/>
              <a:gd name="T8" fmla="*/ 0 w 1368171"/>
              <a:gd name="T9" fmla="*/ 524862 h 518160"/>
              <a:gd name="T10" fmla="*/ 0 60000 65536"/>
              <a:gd name="T11" fmla="*/ 0 60000 65536"/>
              <a:gd name="T12" fmla="*/ 0 60000 65536"/>
              <a:gd name="T13" fmla="*/ 0 60000 65536"/>
              <a:gd name="T14" fmla="*/ 0 60000 65536"/>
              <a:gd name="T15" fmla="*/ 0 w 1368171"/>
              <a:gd name="T16" fmla="*/ 0 h 518160"/>
              <a:gd name="T17" fmla="*/ 1368171 w 1368171"/>
              <a:gd name="T18" fmla="*/ 518160 h 518160"/>
            </a:gdLst>
            <a:ahLst/>
            <a:cxnLst>
              <a:cxn ang="T10">
                <a:pos x="T0" y="T1"/>
              </a:cxn>
              <a:cxn ang="T11">
                <a:pos x="T2" y="T3"/>
              </a:cxn>
              <a:cxn ang="T12">
                <a:pos x="T4" y="T5"/>
              </a:cxn>
              <a:cxn ang="T13">
                <a:pos x="T6" y="T7"/>
              </a:cxn>
              <a:cxn ang="T14">
                <a:pos x="T8" y="T9"/>
              </a:cxn>
            </a:cxnLst>
            <a:rect l="T15" t="T16" r="T17" b="T18"/>
            <a:pathLst>
              <a:path w="1368171" h="518160">
                <a:moveTo>
                  <a:pt x="0" y="518160"/>
                </a:moveTo>
                <a:lnTo>
                  <a:pt x="1368171" y="518160"/>
                </a:lnTo>
                <a:lnTo>
                  <a:pt x="1368171" y="0"/>
                </a:lnTo>
                <a:lnTo>
                  <a:pt x="0" y="0"/>
                </a:lnTo>
                <a:lnTo>
                  <a:pt x="0" y="518160"/>
                </a:lnTo>
                <a:close/>
              </a:path>
            </a:pathLst>
          </a:custGeom>
          <a:solidFill>
            <a:srgbClr val="6F2F9F"/>
          </a:solidFill>
          <a:ln w="9525">
            <a:noFill/>
            <a:round/>
            <a:headEnd/>
            <a:tailEnd/>
          </a:ln>
        </p:spPr>
        <p:txBody>
          <a:bodyPr lIns="0" tIns="0" rIns="0" bIns="0">
            <a:spAutoFit/>
          </a:bodyPr>
          <a:lstStyle/>
          <a:p>
            <a:endParaRPr lang="ru-RU"/>
          </a:p>
        </p:txBody>
      </p:sp>
      <p:sp>
        <p:nvSpPr>
          <p:cNvPr id="12302" name="object 15"/>
          <p:cNvSpPr>
            <a:spLocks/>
          </p:cNvSpPr>
          <p:nvPr/>
        </p:nvSpPr>
        <p:spPr bwMode="auto">
          <a:xfrm>
            <a:off x="5076825" y="3055938"/>
            <a:ext cx="2663825" cy="519112"/>
          </a:xfrm>
          <a:custGeom>
            <a:avLst/>
            <a:gdLst>
              <a:gd name="T0" fmla="*/ 0 w 2664332"/>
              <a:gd name="T1" fmla="*/ 524862 h 518160"/>
              <a:gd name="T2" fmla="*/ 2660778 w 2664332"/>
              <a:gd name="T3" fmla="*/ 524862 h 518160"/>
              <a:gd name="T4" fmla="*/ 2660778 w 2664332"/>
              <a:gd name="T5" fmla="*/ 0 h 518160"/>
              <a:gd name="T6" fmla="*/ 0 w 2664332"/>
              <a:gd name="T7" fmla="*/ 0 h 518160"/>
              <a:gd name="T8" fmla="*/ 0 w 2664332"/>
              <a:gd name="T9" fmla="*/ 524862 h 518160"/>
              <a:gd name="T10" fmla="*/ 0 60000 65536"/>
              <a:gd name="T11" fmla="*/ 0 60000 65536"/>
              <a:gd name="T12" fmla="*/ 0 60000 65536"/>
              <a:gd name="T13" fmla="*/ 0 60000 65536"/>
              <a:gd name="T14" fmla="*/ 0 60000 65536"/>
              <a:gd name="T15" fmla="*/ 0 w 2664332"/>
              <a:gd name="T16" fmla="*/ 0 h 518160"/>
              <a:gd name="T17" fmla="*/ 2664332 w 2664332"/>
              <a:gd name="T18" fmla="*/ 518160 h 518160"/>
            </a:gdLst>
            <a:ahLst/>
            <a:cxnLst>
              <a:cxn ang="T10">
                <a:pos x="T0" y="T1"/>
              </a:cxn>
              <a:cxn ang="T11">
                <a:pos x="T2" y="T3"/>
              </a:cxn>
              <a:cxn ang="T12">
                <a:pos x="T4" y="T5"/>
              </a:cxn>
              <a:cxn ang="T13">
                <a:pos x="T6" y="T7"/>
              </a:cxn>
              <a:cxn ang="T14">
                <a:pos x="T8" y="T9"/>
              </a:cxn>
            </a:cxnLst>
            <a:rect l="T15" t="T16" r="T17" b="T18"/>
            <a:pathLst>
              <a:path w="2664332" h="518160">
                <a:moveTo>
                  <a:pt x="0" y="518160"/>
                </a:moveTo>
                <a:lnTo>
                  <a:pt x="2664333" y="518160"/>
                </a:lnTo>
                <a:lnTo>
                  <a:pt x="2664333" y="0"/>
                </a:lnTo>
                <a:lnTo>
                  <a:pt x="0" y="0"/>
                </a:lnTo>
                <a:lnTo>
                  <a:pt x="0" y="518160"/>
                </a:lnTo>
                <a:close/>
              </a:path>
            </a:pathLst>
          </a:custGeom>
          <a:solidFill>
            <a:srgbClr val="9D86B7"/>
          </a:solidFill>
          <a:ln w="9525">
            <a:noFill/>
            <a:round/>
            <a:headEnd/>
            <a:tailEnd/>
          </a:ln>
        </p:spPr>
        <p:txBody>
          <a:bodyPr lIns="0" tIns="0" rIns="0" bIns="0">
            <a:spAutoFit/>
          </a:bodyPr>
          <a:lstStyle/>
          <a:p>
            <a:endParaRPr lang="ru-RU"/>
          </a:p>
        </p:txBody>
      </p:sp>
      <p:sp>
        <p:nvSpPr>
          <p:cNvPr id="12303" name="object 16"/>
          <p:cNvSpPr>
            <a:spLocks/>
          </p:cNvSpPr>
          <p:nvPr/>
        </p:nvSpPr>
        <p:spPr bwMode="auto">
          <a:xfrm>
            <a:off x="7740650" y="3055938"/>
            <a:ext cx="1282700" cy="519112"/>
          </a:xfrm>
          <a:custGeom>
            <a:avLst/>
            <a:gdLst>
              <a:gd name="T0" fmla="*/ 0 w 1283716"/>
              <a:gd name="T1" fmla="*/ 524862 h 518160"/>
              <a:gd name="T2" fmla="*/ 1276621 w 1283716"/>
              <a:gd name="T3" fmla="*/ 524862 h 518160"/>
              <a:gd name="T4" fmla="*/ 1276621 w 1283716"/>
              <a:gd name="T5" fmla="*/ 0 h 518160"/>
              <a:gd name="T6" fmla="*/ 0 w 1283716"/>
              <a:gd name="T7" fmla="*/ 0 h 518160"/>
              <a:gd name="T8" fmla="*/ 0 w 1283716"/>
              <a:gd name="T9" fmla="*/ 524862 h 518160"/>
              <a:gd name="T10" fmla="*/ 0 60000 65536"/>
              <a:gd name="T11" fmla="*/ 0 60000 65536"/>
              <a:gd name="T12" fmla="*/ 0 60000 65536"/>
              <a:gd name="T13" fmla="*/ 0 60000 65536"/>
              <a:gd name="T14" fmla="*/ 0 60000 65536"/>
              <a:gd name="T15" fmla="*/ 0 w 1283716"/>
              <a:gd name="T16" fmla="*/ 0 h 518160"/>
              <a:gd name="T17" fmla="*/ 1283716 w 1283716"/>
              <a:gd name="T18" fmla="*/ 518160 h 518160"/>
            </a:gdLst>
            <a:ahLst/>
            <a:cxnLst>
              <a:cxn ang="T10">
                <a:pos x="T0" y="T1"/>
              </a:cxn>
              <a:cxn ang="T11">
                <a:pos x="T2" y="T3"/>
              </a:cxn>
              <a:cxn ang="T12">
                <a:pos x="T4" y="T5"/>
              </a:cxn>
              <a:cxn ang="T13">
                <a:pos x="T6" y="T7"/>
              </a:cxn>
              <a:cxn ang="T14">
                <a:pos x="T8" y="T9"/>
              </a:cxn>
            </a:cxnLst>
            <a:rect l="T15" t="T16" r="T17" b="T18"/>
            <a:pathLst>
              <a:path w="1283716" h="518160">
                <a:moveTo>
                  <a:pt x="0" y="518160"/>
                </a:moveTo>
                <a:lnTo>
                  <a:pt x="1283716" y="518160"/>
                </a:lnTo>
                <a:lnTo>
                  <a:pt x="1283716" y="0"/>
                </a:lnTo>
                <a:lnTo>
                  <a:pt x="0" y="0"/>
                </a:lnTo>
                <a:lnTo>
                  <a:pt x="0" y="518160"/>
                </a:lnTo>
                <a:close/>
              </a:path>
            </a:pathLst>
          </a:custGeom>
          <a:solidFill>
            <a:srgbClr val="F4ECF8"/>
          </a:solidFill>
          <a:ln w="9525">
            <a:noFill/>
            <a:round/>
            <a:headEnd/>
            <a:tailEnd/>
          </a:ln>
        </p:spPr>
        <p:txBody>
          <a:bodyPr lIns="0" tIns="0" rIns="0" bIns="0">
            <a:spAutoFit/>
          </a:bodyPr>
          <a:lstStyle/>
          <a:p>
            <a:endParaRPr lang="ru-RU"/>
          </a:p>
        </p:txBody>
      </p:sp>
      <p:sp>
        <p:nvSpPr>
          <p:cNvPr id="12304" name="object 17"/>
          <p:cNvSpPr>
            <a:spLocks/>
          </p:cNvSpPr>
          <p:nvPr/>
        </p:nvSpPr>
        <p:spPr bwMode="auto">
          <a:xfrm>
            <a:off x="2266950" y="3575050"/>
            <a:ext cx="1441450" cy="344488"/>
          </a:xfrm>
          <a:custGeom>
            <a:avLst/>
            <a:gdLst>
              <a:gd name="T0" fmla="*/ 0 w 1440180"/>
              <a:gd name="T1" fmla="*/ 344494 h 344487"/>
              <a:gd name="T2" fmla="*/ 1449093 w 1440180"/>
              <a:gd name="T3" fmla="*/ 344494 h 344487"/>
              <a:gd name="T4" fmla="*/ 1449093 w 1440180"/>
              <a:gd name="T5" fmla="*/ 0 h 344487"/>
              <a:gd name="T6" fmla="*/ 0 w 1440180"/>
              <a:gd name="T7" fmla="*/ 0 h 344487"/>
              <a:gd name="T8" fmla="*/ 0 w 1440180"/>
              <a:gd name="T9" fmla="*/ 344494 h 344487"/>
              <a:gd name="T10" fmla="*/ 0 60000 65536"/>
              <a:gd name="T11" fmla="*/ 0 60000 65536"/>
              <a:gd name="T12" fmla="*/ 0 60000 65536"/>
              <a:gd name="T13" fmla="*/ 0 60000 65536"/>
              <a:gd name="T14" fmla="*/ 0 60000 65536"/>
              <a:gd name="T15" fmla="*/ 0 w 1440180"/>
              <a:gd name="T16" fmla="*/ 0 h 344487"/>
              <a:gd name="T17" fmla="*/ 1440180 w 1440180"/>
              <a:gd name="T18" fmla="*/ 344487 h 344487"/>
            </a:gdLst>
            <a:ahLst/>
            <a:cxnLst>
              <a:cxn ang="T10">
                <a:pos x="T0" y="T1"/>
              </a:cxn>
              <a:cxn ang="T11">
                <a:pos x="T2" y="T3"/>
              </a:cxn>
              <a:cxn ang="T12">
                <a:pos x="T4" y="T5"/>
              </a:cxn>
              <a:cxn ang="T13">
                <a:pos x="T6" y="T7"/>
              </a:cxn>
              <a:cxn ang="T14">
                <a:pos x="T8" y="T9"/>
              </a:cxn>
            </a:cxnLst>
            <a:rect l="T15" t="T16" r="T17" b="T18"/>
            <a:pathLst>
              <a:path w="1440180" h="344487">
                <a:moveTo>
                  <a:pt x="0" y="344487"/>
                </a:moveTo>
                <a:lnTo>
                  <a:pt x="1440180" y="344487"/>
                </a:lnTo>
                <a:lnTo>
                  <a:pt x="1440180" y="0"/>
                </a:lnTo>
                <a:lnTo>
                  <a:pt x="0" y="0"/>
                </a:lnTo>
                <a:lnTo>
                  <a:pt x="0" y="344487"/>
                </a:lnTo>
                <a:close/>
              </a:path>
            </a:pathLst>
          </a:custGeom>
          <a:solidFill>
            <a:srgbClr val="F4ECF8"/>
          </a:solidFill>
          <a:ln w="9525">
            <a:noFill/>
            <a:round/>
            <a:headEnd/>
            <a:tailEnd/>
          </a:ln>
        </p:spPr>
        <p:txBody>
          <a:bodyPr lIns="0" tIns="0" rIns="0" bIns="0">
            <a:spAutoFit/>
          </a:bodyPr>
          <a:lstStyle/>
          <a:p>
            <a:endParaRPr lang="ru-RU"/>
          </a:p>
        </p:txBody>
      </p:sp>
      <p:sp>
        <p:nvSpPr>
          <p:cNvPr id="12305" name="object 18"/>
          <p:cNvSpPr>
            <a:spLocks/>
          </p:cNvSpPr>
          <p:nvPr/>
        </p:nvSpPr>
        <p:spPr bwMode="auto">
          <a:xfrm>
            <a:off x="3708400" y="3575050"/>
            <a:ext cx="1368425" cy="344488"/>
          </a:xfrm>
          <a:custGeom>
            <a:avLst/>
            <a:gdLst>
              <a:gd name="T0" fmla="*/ 0 w 1368171"/>
              <a:gd name="T1" fmla="*/ 344494 h 344487"/>
              <a:gd name="T2" fmla="*/ 1369949 w 1368171"/>
              <a:gd name="T3" fmla="*/ 344494 h 344487"/>
              <a:gd name="T4" fmla="*/ 1369949 w 1368171"/>
              <a:gd name="T5" fmla="*/ 0 h 344487"/>
              <a:gd name="T6" fmla="*/ 0 w 1368171"/>
              <a:gd name="T7" fmla="*/ 0 h 344487"/>
              <a:gd name="T8" fmla="*/ 0 w 1368171"/>
              <a:gd name="T9" fmla="*/ 344494 h 344487"/>
              <a:gd name="T10" fmla="*/ 0 60000 65536"/>
              <a:gd name="T11" fmla="*/ 0 60000 65536"/>
              <a:gd name="T12" fmla="*/ 0 60000 65536"/>
              <a:gd name="T13" fmla="*/ 0 60000 65536"/>
              <a:gd name="T14" fmla="*/ 0 60000 65536"/>
              <a:gd name="T15" fmla="*/ 0 w 1368171"/>
              <a:gd name="T16" fmla="*/ 0 h 344487"/>
              <a:gd name="T17" fmla="*/ 1368171 w 1368171"/>
              <a:gd name="T18" fmla="*/ 344487 h 344487"/>
            </a:gdLst>
            <a:ahLst/>
            <a:cxnLst>
              <a:cxn ang="T10">
                <a:pos x="T0" y="T1"/>
              </a:cxn>
              <a:cxn ang="T11">
                <a:pos x="T2" y="T3"/>
              </a:cxn>
              <a:cxn ang="T12">
                <a:pos x="T4" y="T5"/>
              </a:cxn>
              <a:cxn ang="T13">
                <a:pos x="T6" y="T7"/>
              </a:cxn>
              <a:cxn ang="T14">
                <a:pos x="T8" y="T9"/>
              </a:cxn>
            </a:cxnLst>
            <a:rect l="T15" t="T16" r="T17" b="T18"/>
            <a:pathLst>
              <a:path w="1368171" h="344487">
                <a:moveTo>
                  <a:pt x="0" y="344487"/>
                </a:moveTo>
                <a:lnTo>
                  <a:pt x="1368171" y="344487"/>
                </a:lnTo>
                <a:lnTo>
                  <a:pt x="1368171" y="0"/>
                </a:lnTo>
                <a:lnTo>
                  <a:pt x="0" y="0"/>
                </a:lnTo>
                <a:lnTo>
                  <a:pt x="0" y="344487"/>
                </a:lnTo>
                <a:close/>
              </a:path>
            </a:pathLst>
          </a:custGeom>
          <a:solidFill>
            <a:srgbClr val="F4ECF8"/>
          </a:solidFill>
          <a:ln w="9525">
            <a:noFill/>
            <a:round/>
            <a:headEnd/>
            <a:tailEnd/>
          </a:ln>
        </p:spPr>
        <p:txBody>
          <a:bodyPr lIns="0" tIns="0" rIns="0" bIns="0">
            <a:spAutoFit/>
          </a:bodyPr>
          <a:lstStyle/>
          <a:p>
            <a:endParaRPr lang="ru-RU"/>
          </a:p>
        </p:txBody>
      </p:sp>
      <p:sp>
        <p:nvSpPr>
          <p:cNvPr id="12306" name="object 19"/>
          <p:cNvSpPr>
            <a:spLocks/>
          </p:cNvSpPr>
          <p:nvPr/>
        </p:nvSpPr>
        <p:spPr bwMode="auto">
          <a:xfrm>
            <a:off x="5076825" y="3575050"/>
            <a:ext cx="2663825" cy="344488"/>
          </a:xfrm>
          <a:custGeom>
            <a:avLst/>
            <a:gdLst>
              <a:gd name="T0" fmla="*/ 0 w 2664332"/>
              <a:gd name="T1" fmla="*/ 344494 h 344487"/>
              <a:gd name="T2" fmla="*/ 2660778 w 2664332"/>
              <a:gd name="T3" fmla="*/ 344494 h 344487"/>
              <a:gd name="T4" fmla="*/ 2660778 w 2664332"/>
              <a:gd name="T5" fmla="*/ 0 h 344487"/>
              <a:gd name="T6" fmla="*/ 0 w 2664332"/>
              <a:gd name="T7" fmla="*/ 0 h 344487"/>
              <a:gd name="T8" fmla="*/ 0 w 2664332"/>
              <a:gd name="T9" fmla="*/ 344494 h 344487"/>
              <a:gd name="T10" fmla="*/ 0 60000 65536"/>
              <a:gd name="T11" fmla="*/ 0 60000 65536"/>
              <a:gd name="T12" fmla="*/ 0 60000 65536"/>
              <a:gd name="T13" fmla="*/ 0 60000 65536"/>
              <a:gd name="T14" fmla="*/ 0 60000 65536"/>
              <a:gd name="T15" fmla="*/ 0 w 2664332"/>
              <a:gd name="T16" fmla="*/ 0 h 344487"/>
              <a:gd name="T17" fmla="*/ 2664332 w 2664332"/>
              <a:gd name="T18" fmla="*/ 344487 h 344487"/>
            </a:gdLst>
            <a:ahLst/>
            <a:cxnLst>
              <a:cxn ang="T10">
                <a:pos x="T0" y="T1"/>
              </a:cxn>
              <a:cxn ang="T11">
                <a:pos x="T2" y="T3"/>
              </a:cxn>
              <a:cxn ang="T12">
                <a:pos x="T4" y="T5"/>
              </a:cxn>
              <a:cxn ang="T13">
                <a:pos x="T6" y="T7"/>
              </a:cxn>
              <a:cxn ang="T14">
                <a:pos x="T8" y="T9"/>
              </a:cxn>
            </a:cxnLst>
            <a:rect l="T15" t="T16" r="T17" b="T18"/>
            <a:pathLst>
              <a:path w="2664332" h="344487">
                <a:moveTo>
                  <a:pt x="0" y="344487"/>
                </a:moveTo>
                <a:lnTo>
                  <a:pt x="2664333" y="344487"/>
                </a:lnTo>
                <a:lnTo>
                  <a:pt x="2664333" y="0"/>
                </a:lnTo>
                <a:lnTo>
                  <a:pt x="0" y="0"/>
                </a:lnTo>
                <a:lnTo>
                  <a:pt x="0" y="344487"/>
                </a:lnTo>
                <a:close/>
              </a:path>
            </a:pathLst>
          </a:custGeom>
          <a:solidFill>
            <a:srgbClr val="92D050"/>
          </a:solidFill>
          <a:ln w="9525">
            <a:noFill/>
            <a:round/>
            <a:headEnd/>
            <a:tailEnd/>
          </a:ln>
        </p:spPr>
        <p:txBody>
          <a:bodyPr lIns="0" tIns="0" rIns="0" bIns="0">
            <a:spAutoFit/>
          </a:bodyPr>
          <a:lstStyle/>
          <a:p>
            <a:endParaRPr lang="ru-RU"/>
          </a:p>
        </p:txBody>
      </p:sp>
      <p:sp>
        <p:nvSpPr>
          <p:cNvPr id="12307" name="object 20"/>
          <p:cNvSpPr>
            <a:spLocks/>
          </p:cNvSpPr>
          <p:nvPr/>
        </p:nvSpPr>
        <p:spPr bwMode="auto">
          <a:xfrm>
            <a:off x="7740650" y="3575050"/>
            <a:ext cx="1282700" cy="344488"/>
          </a:xfrm>
          <a:custGeom>
            <a:avLst/>
            <a:gdLst>
              <a:gd name="T0" fmla="*/ 0 w 1283716"/>
              <a:gd name="T1" fmla="*/ 344494 h 344487"/>
              <a:gd name="T2" fmla="*/ 1276621 w 1283716"/>
              <a:gd name="T3" fmla="*/ 344494 h 344487"/>
              <a:gd name="T4" fmla="*/ 1276621 w 1283716"/>
              <a:gd name="T5" fmla="*/ 0 h 344487"/>
              <a:gd name="T6" fmla="*/ 0 w 1283716"/>
              <a:gd name="T7" fmla="*/ 0 h 344487"/>
              <a:gd name="T8" fmla="*/ 0 w 1283716"/>
              <a:gd name="T9" fmla="*/ 344494 h 344487"/>
              <a:gd name="T10" fmla="*/ 0 60000 65536"/>
              <a:gd name="T11" fmla="*/ 0 60000 65536"/>
              <a:gd name="T12" fmla="*/ 0 60000 65536"/>
              <a:gd name="T13" fmla="*/ 0 60000 65536"/>
              <a:gd name="T14" fmla="*/ 0 60000 65536"/>
              <a:gd name="T15" fmla="*/ 0 w 1283716"/>
              <a:gd name="T16" fmla="*/ 0 h 344487"/>
              <a:gd name="T17" fmla="*/ 1283716 w 1283716"/>
              <a:gd name="T18" fmla="*/ 344487 h 344487"/>
            </a:gdLst>
            <a:ahLst/>
            <a:cxnLst>
              <a:cxn ang="T10">
                <a:pos x="T0" y="T1"/>
              </a:cxn>
              <a:cxn ang="T11">
                <a:pos x="T2" y="T3"/>
              </a:cxn>
              <a:cxn ang="T12">
                <a:pos x="T4" y="T5"/>
              </a:cxn>
              <a:cxn ang="T13">
                <a:pos x="T6" y="T7"/>
              </a:cxn>
              <a:cxn ang="T14">
                <a:pos x="T8" y="T9"/>
              </a:cxn>
            </a:cxnLst>
            <a:rect l="T15" t="T16" r="T17" b="T18"/>
            <a:pathLst>
              <a:path w="1283716" h="344487">
                <a:moveTo>
                  <a:pt x="0" y="344487"/>
                </a:moveTo>
                <a:lnTo>
                  <a:pt x="1283716" y="344487"/>
                </a:lnTo>
                <a:lnTo>
                  <a:pt x="1283716" y="0"/>
                </a:lnTo>
                <a:lnTo>
                  <a:pt x="0" y="0"/>
                </a:lnTo>
                <a:lnTo>
                  <a:pt x="0" y="344487"/>
                </a:lnTo>
                <a:close/>
              </a:path>
            </a:pathLst>
          </a:custGeom>
          <a:solidFill>
            <a:srgbClr val="F4ECF8"/>
          </a:solidFill>
          <a:ln w="9525">
            <a:noFill/>
            <a:round/>
            <a:headEnd/>
            <a:tailEnd/>
          </a:ln>
        </p:spPr>
        <p:txBody>
          <a:bodyPr lIns="0" tIns="0" rIns="0" bIns="0">
            <a:spAutoFit/>
          </a:bodyPr>
          <a:lstStyle/>
          <a:p>
            <a:endParaRPr lang="ru-RU"/>
          </a:p>
        </p:txBody>
      </p:sp>
      <p:sp>
        <p:nvSpPr>
          <p:cNvPr id="12308" name="object 21"/>
          <p:cNvSpPr>
            <a:spLocks/>
          </p:cNvSpPr>
          <p:nvPr/>
        </p:nvSpPr>
        <p:spPr bwMode="auto">
          <a:xfrm>
            <a:off x="2266950" y="3919538"/>
            <a:ext cx="1441450" cy="517525"/>
          </a:xfrm>
          <a:custGeom>
            <a:avLst/>
            <a:gdLst>
              <a:gd name="T0" fmla="*/ 0 w 1440180"/>
              <a:gd name="T1" fmla="*/ 513732 h 518160"/>
              <a:gd name="T2" fmla="*/ 1449093 w 1440180"/>
              <a:gd name="T3" fmla="*/ 513732 h 518160"/>
              <a:gd name="T4" fmla="*/ 1449093 w 1440180"/>
              <a:gd name="T5" fmla="*/ 0 h 518160"/>
              <a:gd name="T6" fmla="*/ 0 w 1440180"/>
              <a:gd name="T7" fmla="*/ 0 h 518160"/>
              <a:gd name="T8" fmla="*/ 0 w 1440180"/>
              <a:gd name="T9" fmla="*/ 513732 h 518160"/>
              <a:gd name="T10" fmla="*/ 0 60000 65536"/>
              <a:gd name="T11" fmla="*/ 0 60000 65536"/>
              <a:gd name="T12" fmla="*/ 0 60000 65536"/>
              <a:gd name="T13" fmla="*/ 0 60000 65536"/>
              <a:gd name="T14" fmla="*/ 0 60000 65536"/>
              <a:gd name="T15" fmla="*/ 0 w 1440180"/>
              <a:gd name="T16" fmla="*/ 0 h 518160"/>
              <a:gd name="T17" fmla="*/ 1440180 w 1440180"/>
              <a:gd name="T18" fmla="*/ 518160 h 518160"/>
            </a:gdLst>
            <a:ahLst/>
            <a:cxnLst>
              <a:cxn ang="T10">
                <a:pos x="T0" y="T1"/>
              </a:cxn>
              <a:cxn ang="T11">
                <a:pos x="T2" y="T3"/>
              </a:cxn>
              <a:cxn ang="T12">
                <a:pos x="T4" y="T5"/>
              </a:cxn>
              <a:cxn ang="T13">
                <a:pos x="T6" y="T7"/>
              </a:cxn>
              <a:cxn ang="T14">
                <a:pos x="T8" y="T9"/>
              </a:cxn>
            </a:cxnLst>
            <a:rect l="T15" t="T16" r="T17" b="T18"/>
            <a:pathLst>
              <a:path w="1440180" h="518160">
                <a:moveTo>
                  <a:pt x="0" y="518160"/>
                </a:moveTo>
                <a:lnTo>
                  <a:pt x="1440180" y="518160"/>
                </a:lnTo>
                <a:lnTo>
                  <a:pt x="1440180" y="0"/>
                </a:lnTo>
                <a:lnTo>
                  <a:pt x="0" y="0"/>
                </a:lnTo>
                <a:lnTo>
                  <a:pt x="0" y="518160"/>
                </a:lnTo>
                <a:close/>
              </a:path>
            </a:pathLst>
          </a:custGeom>
          <a:solidFill>
            <a:srgbClr val="F4ECF8"/>
          </a:solidFill>
          <a:ln w="9525">
            <a:noFill/>
            <a:round/>
            <a:headEnd/>
            <a:tailEnd/>
          </a:ln>
        </p:spPr>
        <p:txBody>
          <a:bodyPr lIns="0" tIns="0" rIns="0" bIns="0">
            <a:spAutoFit/>
          </a:bodyPr>
          <a:lstStyle/>
          <a:p>
            <a:endParaRPr lang="ru-RU"/>
          </a:p>
        </p:txBody>
      </p:sp>
      <p:sp>
        <p:nvSpPr>
          <p:cNvPr id="12309" name="object 22"/>
          <p:cNvSpPr>
            <a:spLocks/>
          </p:cNvSpPr>
          <p:nvPr/>
        </p:nvSpPr>
        <p:spPr bwMode="auto">
          <a:xfrm>
            <a:off x="3810000" y="3886200"/>
            <a:ext cx="1368425" cy="517525"/>
          </a:xfrm>
          <a:custGeom>
            <a:avLst/>
            <a:gdLst>
              <a:gd name="T0" fmla="*/ 0 w 1368171"/>
              <a:gd name="T1" fmla="*/ 513732 h 518160"/>
              <a:gd name="T2" fmla="*/ 1369949 w 1368171"/>
              <a:gd name="T3" fmla="*/ 513732 h 518160"/>
              <a:gd name="T4" fmla="*/ 1369949 w 1368171"/>
              <a:gd name="T5" fmla="*/ 0 h 518160"/>
              <a:gd name="T6" fmla="*/ 0 w 1368171"/>
              <a:gd name="T7" fmla="*/ 0 h 518160"/>
              <a:gd name="T8" fmla="*/ 0 w 1368171"/>
              <a:gd name="T9" fmla="*/ 513732 h 518160"/>
              <a:gd name="T10" fmla="*/ 0 60000 65536"/>
              <a:gd name="T11" fmla="*/ 0 60000 65536"/>
              <a:gd name="T12" fmla="*/ 0 60000 65536"/>
              <a:gd name="T13" fmla="*/ 0 60000 65536"/>
              <a:gd name="T14" fmla="*/ 0 60000 65536"/>
              <a:gd name="T15" fmla="*/ 0 w 1368171"/>
              <a:gd name="T16" fmla="*/ 0 h 518160"/>
              <a:gd name="T17" fmla="*/ 1368171 w 1368171"/>
              <a:gd name="T18" fmla="*/ 518160 h 518160"/>
            </a:gdLst>
            <a:ahLst/>
            <a:cxnLst>
              <a:cxn ang="T10">
                <a:pos x="T0" y="T1"/>
              </a:cxn>
              <a:cxn ang="T11">
                <a:pos x="T2" y="T3"/>
              </a:cxn>
              <a:cxn ang="T12">
                <a:pos x="T4" y="T5"/>
              </a:cxn>
              <a:cxn ang="T13">
                <a:pos x="T6" y="T7"/>
              </a:cxn>
              <a:cxn ang="T14">
                <a:pos x="T8" y="T9"/>
              </a:cxn>
            </a:cxnLst>
            <a:rect l="T15" t="T16" r="T17" b="T18"/>
            <a:pathLst>
              <a:path w="1368171" h="518160">
                <a:moveTo>
                  <a:pt x="0" y="518160"/>
                </a:moveTo>
                <a:lnTo>
                  <a:pt x="1368171" y="518160"/>
                </a:lnTo>
                <a:lnTo>
                  <a:pt x="1368171" y="0"/>
                </a:lnTo>
                <a:lnTo>
                  <a:pt x="0" y="0"/>
                </a:lnTo>
                <a:lnTo>
                  <a:pt x="0" y="518160"/>
                </a:lnTo>
                <a:close/>
              </a:path>
            </a:pathLst>
          </a:custGeom>
          <a:solidFill>
            <a:srgbClr val="F4ECF8"/>
          </a:solidFill>
          <a:ln w="9525">
            <a:noFill/>
            <a:round/>
            <a:headEnd/>
            <a:tailEnd/>
          </a:ln>
        </p:spPr>
        <p:txBody>
          <a:bodyPr lIns="0" tIns="0" rIns="0" bIns="0">
            <a:spAutoFit/>
          </a:bodyPr>
          <a:lstStyle/>
          <a:p>
            <a:endParaRPr lang="ru-RU"/>
          </a:p>
        </p:txBody>
      </p:sp>
      <p:sp>
        <p:nvSpPr>
          <p:cNvPr id="12310" name="object 23"/>
          <p:cNvSpPr>
            <a:spLocks/>
          </p:cNvSpPr>
          <p:nvPr/>
        </p:nvSpPr>
        <p:spPr bwMode="auto">
          <a:xfrm>
            <a:off x="5076825" y="3919538"/>
            <a:ext cx="1366838" cy="517525"/>
          </a:xfrm>
          <a:custGeom>
            <a:avLst/>
            <a:gdLst>
              <a:gd name="T0" fmla="*/ 0 w 1368171"/>
              <a:gd name="T1" fmla="*/ 513732 h 518160"/>
              <a:gd name="T2" fmla="*/ 1358867 w 1368171"/>
              <a:gd name="T3" fmla="*/ 513732 h 518160"/>
              <a:gd name="T4" fmla="*/ 1358867 w 1368171"/>
              <a:gd name="T5" fmla="*/ 0 h 518160"/>
              <a:gd name="T6" fmla="*/ 0 w 1368171"/>
              <a:gd name="T7" fmla="*/ 0 h 518160"/>
              <a:gd name="T8" fmla="*/ 0 w 1368171"/>
              <a:gd name="T9" fmla="*/ 513732 h 518160"/>
              <a:gd name="T10" fmla="*/ 0 60000 65536"/>
              <a:gd name="T11" fmla="*/ 0 60000 65536"/>
              <a:gd name="T12" fmla="*/ 0 60000 65536"/>
              <a:gd name="T13" fmla="*/ 0 60000 65536"/>
              <a:gd name="T14" fmla="*/ 0 60000 65536"/>
              <a:gd name="T15" fmla="*/ 0 w 1368171"/>
              <a:gd name="T16" fmla="*/ 0 h 518160"/>
              <a:gd name="T17" fmla="*/ 1368171 w 1368171"/>
              <a:gd name="T18" fmla="*/ 518160 h 518160"/>
            </a:gdLst>
            <a:ahLst/>
            <a:cxnLst>
              <a:cxn ang="T10">
                <a:pos x="T0" y="T1"/>
              </a:cxn>
              <a:cxn ang="T11">
                <a:pos x="T2" y="T3"/>
              </a:cxn>
              <a:cxn ang="T12">
                <a:pos x="T4" y="T5"/>
              </a:cxn>
              <a:cxn ang="T13">
                <a:pos x="T6" y="T7"/>
              </a:cxn>
              <a:cxn ang="T14">
                <a:pos x="T8" y="T9"/>
              </a:cxn>
            </a:cxnLst>
            <a:rect l="T15" t="T16" r="T17" b="T18"/>
            <a:pathLst>
              <a:path w="1368171" h="518160">
                <a:moveTo>
                  <a:pt x="0" y="518160"/>
                </a:moveTo>
                <a:lnTo>
                  <a:pt x="1368171" y="518160"/>
                </a:lnTo>
                <a:lnTo>
                  <a:pt x="1368171" y="0"/>
                </a:lnTo>
                <a:lnTo>
                  <a:pt x="0" y="0"/>
                </a:lnTo>
                <a:lnTo>
                  <a:pt x="0" y="518160"/>
                </a:lnTo>
                <a:close/>
              </a:path>
            </a:pathLst>
          </a:custGeom>
          <a:solidFill>
            <a:srgbClr val="6F2F9F"/>
          </a:solidFill>
          <a:ln w="9525">
            <a:noFill/>
            <a:round/>
            <a:headEnd/>
            <a:tailEnd/>
          </a:ln>
        </p:spPr>
        <p:txBody>
          <a:bodyPr lIns="0" tIns="0" rIns="0" bIns="0">
            <a:spAutoFit/>
          </a:bodyPr>
          <a:lstStyle/>
          <a:p>
            <a:endParaRPr lang="ru-RU"/>
          </a:p>
        </p:txBody>
      </p:sp>
      <p:sp>
        <p:nvSpPr>
          <p:cNvPr id="12311" name="object 24"/>
          <p:cNvSpPr>
            <a:spLocks/>
          </p:cNvSpPr>
          <p:nvPr/>
        </p:nvSpPr>
        <p:spPr bwMode="auto">
          <a:xfrm>
            <a:off x="6443663" y="3919538"/>
            <a:ext cx="2579687" cy="517525"/>
          </a:xfrm>
          <a:custGeom>
            <a:avLst/>
            <a:gdLst>
              <a:gd name="T0" fmla="*/ 0 w 2579750"/>
              <a:gd name="T1" fmla="*/ 513732 h 518160"/>
              <a:gd name="T2" fmla="*/ 2579303 w 2579750"/>
              <a:gd name="T3" fmla="*/ 513732 h 518160"/>
              <a:gd name="T4" fmla="*/ 2579303 w 2579750"/>
              <a:gd name="T5" fmla="*/ 0 h 518160"/>
              <a:gd name="T6" fmla="*/ 0 w 2579750"/>
              <a:gd name="T7" fmla="*/ 0 h 518160"/>
              <a:gd name="T8" fmla="*/ 0 w 2579750"/>
              <a:gd name="T9" fmla="*/ 513732 h 518160"/>
              <a:gd name="T10" fmla="*/ 0 60000 65536"/>
              <a:gd name="T11" fmla="*/ 0 60000 65536"/>
              <a:gd name="T12" fmla="*/ 0 60000 65536"/>
              <a:gd name="T13" fmla="*/ 0 60000 65536"/>
              <a:gd name="T14" fmla="*/ 0 60000 65536"/>
              <a:gd name="T15" fmla="*/ 0 w 2579750"/>
              <a:gd name="T16" fmla="*/ 0 h 518160"/>
              <a:gd name="T17" fmla="*/ 2579750 w 2579750"/>
              <a:gd name="T18" fmla="*/ 518160 h 518160"/>
            </a:gdLst>
            <a:ahLst/>
            <a:cxnLst>
              <a:cxn ang="T10">
                <a:pos x="T0" y="T1"/>
              </a:cxn>
              <a:cxn ang="T11">
                <a:pos x="T2" y="T3"/>
              </a:cxn>
              <a:cxn ang="T12">
                <a:pos x="T4" y="T5"/>
              </a:cxn>
              <a:cxn ang="T13">
                <a:pos x="T6" y="T7"/>
              </a:cxn>
              <a:cxn ang="T14">
                <a:pos x="T8" y="T9"/>
              </a:cxn>
            </a:cxnLst>
            <a:rect l="T15" t="T16" r="T17" b="T18"/>
            <a:pathLst>
              <a:path w="2579750" h="518160">
                <a:moveTo>
                  <a:pt x="0" y="518160"/>
                </a:moveTo>
                <a:lnTo>
                  <a:pt x="2579750" y="518160"/>
                </a:lnTo>
                <a:lnTo>
                  <a:pt x="2579750" y="0"/>
                </a:lnTo>
                <a:lnTo>
                  <a:pt x="0" y="0"/>
                </a:lnTo>
                <a:lnTo>
                  <a:pt x="0" y="518160"/>
                </a:lnTo>
                <a:close/>
              </a:path>
            </a:pathLst>
          </a:custGeom>
          <a:solidFill>
            <a:srgbClr val="9D86B7"/>
          </a:solidFill>
          <a:ln w="9525">
            <a:noFill/>
            <a:round/>
            <a:headEnd/>
            <a:tailEnd/>
          </a:ln>
        </p:spPr>
        <p:txBody>
          <a:bodyPr lIns="0" tIns="0" rIns="0" bIns="0">
            <a:spAutoFit/>
          </a:bodyPr>
          <a:lstStyle/>
          <a:p>
            <a:endParaRPr lang="ru-RU"/>
          </a:p>
        </p:txBody>
      </p:sp>
      <p:sp>
        <p:nvSpPr>
          <p:cNvPr id="12312" name="object 25"/>
          <p:cNvSpPr>
            <a:spLocks/>
          </p:cNvSpPr>
          <p:nvPr/>
        </p:nvSpPr>
        <p:spPr bwMode="auto">
          <a:xfrm>
            <a:off x="2266950" y="1295400"/>
            <a:ext cx="0" cy="3148013"/>
          </a:xfrm>
          <a:custGeom>
            <a:avLst/>
            <a:gdLst>
              <a:gd name="T0" fmla="*/ 0 h 3148711"/>
              <a:gd name="T1" fmla="*/ 3143830 h 3148711"/>
              <a:gd name="T2" fmla="*/ 0 60000 65536"/>
              <a:gd name="T3" fmla="*/ 0 60000 65536"/>
              <a:gd name="T4" fmla="*/ 0 h 3148711"/>
              <a:gd name="T5" fmla="*/ 3148711 h 3148711"/>
            </a:gdLst>
            <a:ahLst/>
            <a:cxnLst>
              <a:cxn ang="T2">
                <a:pos x="0" y="T0"/>
              </a:cxn>
              <a:cxn ang="T3">
                <a:pos x="0" y="T1"/>
              </a:cxn>
            </a:cxnLst>
            <a:rect l="0" t="T4" r="0" b="T5"/>
            <a:pathLst>
              <a:path h="3148711">
                <a:moveTo>
                  <a:pt x="0" y="0"/>
                </a:moveTo>
                <a:lnTo>
                  <a:pt x="0" y="3148711"/>
                </a:lnTo>
              </a:path>
            </a:pathLst>
          </a:custGeom>
          <a:noFill/>
          <a:ln w="12700">
            <a:solidFill>
              <a:srgbClr val="000000"/>
            </a:solidFill>
            <a:round/>
            <a:headEnd/>
            <a:tailEnd/>
          </a:ln>
        </p:spPr>
        <p:txBody>
          <a:bodyPr lIns="0" tIns="0" rIns="0" bIns="0">
            <a:spAutoFit/>
          </a:bodyPr>
          <a:lstStyle/>
          <a:p>
            <a:endParaRPr lang="ru-RU"/>
          </a:p>
        </p:txBody>
      </p:sp>
      <p:sp>
        <p:nvSpPr>
          <p:cNvPr id="12313" name="object 26"/>
          <p:cNvSpPr>
            <a:spLocks/>
          </p:cNvSpPr>
          <p:nvPr/>
        </p:nvSpPr>
        <p:spPr bwMode="auto">
          <a:xfrm>
            <a:off x="3708400" y="2198688"/>
            <a:ext cx="0" cy="504825"/>
          </a:xfrm>
          <a:custGeom>
            <a:avLst/>
            <a:gdLst>
              <a:gd name="T0" fmla="*/ 0 h 505459"/>
              <a:gd name="T1" fmla="*/ 501038 h 505459"/>
              <a:gd name="T2" fmla="*/ 0 60000 65536"/>
              <a:gd name="T3" fmla="*/ 0 60000 65536"/>
              <a:gd name="T4" fmla="*/ 0 h 505459"/>
              <a:gd name="T5" fmla="*/ 505459 h 505459"/>
            </a:gdLst>
            <a:ahLst/>
            <a:cxnLst>
              <a:cxn ang="T2">
                <a:pos x="0" y="T0"/>
              </a:cxn>
              <a:cxn ang="T3">
                <a:pos x="0" y="T1"/>
              </a:cxn>
            </a:cxnLst>
            <a:rect l="0" t="T4" r="0" b="T5"/>
            <a:pathLst>
              <a:path h="505459">
                <a:moveTo>
                  <a:pt x="0" y="0"/>
                </a:moveTo>
                <a:lnTo>
                  <a:pt x="0" y="505459"/>
                </a:lnTo>
              </a:path>
            </a:pathLst>
          </a:custGeom>
          <a:noFill/>
          <a:ln w="6350">
            <a:solidFill>
              <a:srgbClr val="B1B1B1"/>
            </a:solidFill>
            <a:round/>
            <a:headEnd/>
            <a:tailEnd/>
          </a:ln>
        </p:spPr>
        <p:txBody>
          <a:bodyPr lIns="0" tIns="0" rIns="0" bIns="0">
            <a:spAutoFit/>
          </a:bodyPr>
          <a:lstStyle/>
          <a:p>
            <a:endParaRPr lang="ru-RU"/>
          </a:p>
        </p:txBody>
      </p:sp>
      <p:sp>
        <p:nvSpPr>
          <p:cNvPr id="12314" name="object 27"/>
          <p:cNvSpPr>
            <a:spLocks/>
          </p:cNvSpPr>
          <p:nvPr/>
        </p:nvSpPr>
        <p:spPr bwMode="auto">
          <a:xfrm>
            <a:off x="3708400" y="2703513"/>
            <a:ext cx="0" cy="1739900"/>
          </a:xfrm>
          <a:custGeom>
            <a:avLst/>
            <a:gdLst>
              <a:gd name="T0" fmla="*/ 0 h 1739646"/>
              <a:gd name="T1" fmla="*/ 1741424 h 1739646"/>
              <a:gd name="T2" fmla="*/ 0 60000 65536"/>
              <a:gd name="T3" fmla="*/ 0 60000 65536"/>
              <a:gd name="T4" fmla="*/ 0 h 1739646"/>
              <a:gd name="T5" fmla="*/ 1739646 h 1739646"/>
            </a:gdLst>
            <a:ahLst/>
            <a:cxnLst>
              <a:cxn ang="T2">
                <a:pos x="0" y="T0"/>
              </a:cxn>
              <a:cxn ang="T3">
                <a:pos x="0" y="T1"/>
              </a:cxn>
            </a:cxnLst>
            <a:rect l="0" t="T4" r="0" b="T5"/>
            <a:pathLst>
              <a:path h="1739646">
                <a:moveTo>
                  <a:pt x="0" y="0"/>
                </a:moveTo>
                <a:lnTo>
                  <a:pt x="0" y="1739646"/>
                </a:lnTo>
              </a:path>
            </a:pathLst>
          </a:custGeom>
          <a:noFill/>
          <a:ln w="12700">
            <a:solidFill>
              <a:srgbClr val="000000"/>
            </a:solidFill>
            <a:round/>
            <a:headEnd/>
            <a:tailEnd/>
          </a:ln>
        </p:spPr>
        <p:txBody>
          <a:bodyPr lIns="0" tIns="0" rIns="0" bIns="0">
            <a:spAutoFit/>
          </a:bodyPr>
          <a:lstStyle/>
          <a:p>
            <a:endParaRPr lang="ru-RU"/>
          </a:p>
        </p:txBody>
      </p:sp>
      <p:sp>
        <p:nvSpPr>
          <p:cNvPr id="12315" name="object 28"/>
          <p:cNvSpPr>
            <a:spLocks/>
          </p:cNvSpPr>
          <p:nvPr/>
        </p:nvSpPr>
        <p:spPr bwMode="auto">
          <a:xfrm>
            <a:off x="5076825" y="3049588"/>
            <a:ext cx="0" cy="1393825"/>
          </a:xfrm>
          <a:custGeom>
            <a:avLst/>
            <a:gdLst>
              <a:gd name="T0" fmla="*/ 0 h 1393571"/>
              <a:gd name="T1" fmla="*/ 1395349 h 1393571"/>
              <a:gd name="T2" fmla="*/ 0 60000 65536"/>
              <a:gd name="T3" fmla="*/ 0 60000 65536"/>
              <a:gd name="T4" fmla="*/ 0 h 1393571"/>
              <a:gd name="T5" fmla="*/ 1393571 h 1393571"/>
            </a:gdLst>
            <a:ahLst/>
            <a:cxnLst>
              <a:cxn ang="T2">
                <a:pos x="0" y="T0"/>
              </a:cxn>
              <a:cxn ang="T3">
                <a:pos x="0" y="T1"/>
              </a:cxn>
            </a:cxnLst>
            <a:rect l="0" t="T4" r="0" b="T5"/>
            <a:pathLst>
              <a:path h="1393571">
                <a:moveTo>
                  <a:pt x="0" y="0"/>
                </a:moveTo>
                <a:lnTo>
                  <a:pt x="0" y="1393571"/>
                </a:lnTo>
              </a:path>
            </a:pathLst>
          </a:custGeom>
          <a:noFill/>
          <a:ln w="12700">
            <a:solidFill>
              <a:srgbClr val="000000"/>
            </a:solidFill>
            <a:round/>
            <a:headEnd/>
            <a:tailEnd/>
          </a:ln>
        </p:spPr>
        <p:txBody>
          <a:bodyPr lIns="0" tIns="0" rIns="0" bIns="0">
            <a:spAutoFit/>
          </a:bodyPr>
          <a:lstStyle/>
          <a:p>
            <a:endParaRPr lang="ru-RU"/>
          </a:p>
        </p:txBody>
      </p:sp>
      <p:sp>
        <p:nvSpPr>
          <p:cNvPr id="12316" name="object 29"/>
          <p:cNvSpPr>
            <a:spLocks/>
          </p:cNvSpPr>
          <p:nvPr/>
        </p:nvSpPr>
        <p:spPr bwMode="auto">
          <a:xfrm>
            <a:off x="6443663" y="1630363"/>
            <a:ext cx="0" cy="1431925"/>
          </a:xfrm>
          <a:custGeom>
            <a:avLst/>
            <a:gdLst>
              <a:gd name="T0" fmla="*/ 0 h 1432559"/>
              <a:gd name="T1" fmla="*/ 1428127 h 1432559"/>
              <a:gd name="T2" fmla="*/ 0 60000 65536"/>
              <a:gd name="T3" fmla="*/ 0 60000 65536"/>
              <a:gd name="T4" fmla="*/ 0 h 1432559"/>
              <a:gd name="T5" fmla="*/ 1432559 h 1432559"/>
            </a:gdLst>
            <a:ahLst/>
            <a:cxnLst>
              <a:cxn ang="T2">
                <a:pos x="0" y="T0"/>
              </a:cxn>
              <a:cxn ang="T3">
                <a:pos x="0" y="T1"/>
              </a:cxn>
            </a:cxnLst>
            <a:rect l="0" t="T4" r="0" b="T5"/>
            <a:pathLst>
              <a:path h="1432559">
                <a:moveTo>
                  <a:pt x="0" y="0"/>
                </a:moveTo>
                <a:lnTo>
                  <a:pt x="0" y="1432559"/>
                </a:lnTo>
              </a:path>
            </a:pathLst>
          </a:custGeom>
          <a:noFill/>
          <a:ln w="12700">
            <a:solidFill>
              <a:srgbClr val="000000"/>
            </a:solidFill>
            <a:round/>
            <a:headEnd/>
            <a:tailEnd/>
          </a:ln>
        </p:spPr>
        <p:txBody>
          <a:bodyPr lIns="0" tIns="0" rIns="0" bIns="0">
            <a:spAutoFit/>
          </a:bodyPr>
          <a:lstStyle/>
          <a:p>
            <a:endParaRPr lang="ru-RU"/>
          </a:p>
        </p:txBody>
      </p:sp>
      <p:sp>
        <p:nvSpPr>
          <p:cNvPr id="12317" name="object 30"/>
          <p:cNvSpPr>
            <a:spLocks/>
          </p:cNvSpPr>
          <p:nvPr/>
        </p:nvSpPr>
        <p:spPr bwMode="auto">
          <a:xfrm>
            <a:off x="6443663" y="3913188"/>
            <a:ext cx="0" cy="530225"/>
          </a:xfrm>
          <a:custGeom>
            <a:avLst/>
            <a:gdLst>
              <a:gd name="T0" fmla="*/ 0 h 530859"/>
              <a:gd name="T1" fmla="*/ 526438 h 530859"/>
              <a:gd name="T2" fmla="*/ 0 60000 65536"/>
              <a:gd name="T3" fmla="*/ 0 60000 65536"/>
              <a:gd name="T4" fmla="*/ 0 h 530859"/>
              <a:gd name="T5" fmla="*/ 530859 h 530859"/>
            </a:gdLst>
            <a:ahLst/>
            <a:cxnLst>
              <a:cxn ang="T2">
                <a:pos x="0" y="T0"/>
              </a:cxn>
              <a:cxn ang="T3">
                <a:pos x="0" y="T1"/>
              </a:cxn>
            </a:cxnLst>
            <a:rect l="0" t="T4" r="0" b="T5"/>
            <a:pathLst>
              <a:path h="530859">
                <a:moveTo>
                  <a:pt x="0" y="0"/>
                </a:moveTo>
                <a:lnTo>
                  <a:pt x="0" y="530859"/>
                </a:lnTo>
              </a:path>
            </a:pathLst>
          </a:custGeom>
          <a:noFill/>
          <a:ln w="12700">
            <a:solidFill>
              <a:srgbClr val="000000"/>
            </a:solidFill>
            <a:round/>
            <a:headEnd/>
            <a:tailEnd/>
          </a:ln>
        </p:spPr>
        <p:txBody>
          <a:bodyPr lIns="0" tIns="0" rIns="0" bIns="0">
            <a:spAutoFit/>
          </a:bodyPr>
          <a:lstStyle/>
          <a:p>
            <a:endParaRPr lang="ru-RU"/>
          </a:p>
        </p:txBody>
      </p:sp>
      <p:sp>
        <p:nvSpPr>
          <p:cNvPr id="12318" name="object 31"/>
          <p:cNvSpPr>
            <a:spLocks/>
          </p:cNvSpPr>
          <p:nvPr/>
        </p:nvSpPr>
        <p:spPr bwMode="auto">
          <a:xfrm>
            <a:off x="7740650" y="2703513"/>
            <a:ext cx="0" cy="1222375"/>
          </a:xfrm>
          <a:custGeom>
            <a:avLst/>
            <a:gdLst>
              <a:gd name="T0" fmla="*/ 0 h 1221486"/>
              <a:gd name="T1" fmla="*/ 1227723 h 1221486"/>
              <a:gd name="T2" fmla="*/ 0 60000 65536"/>
              <a:gd name="T3" fmla="*/ 0 60000 65536"/>
              <a:gd name="T4" fmla="*/ 0 h 1221486"/>
              <a:gd name="T5" fmla="*/ 1221486 h 1221486"/>
            </a:gdLst>
            <a:ahLst/>
            <a:cxnLst>
              <a:cxn ang="T2">
                <a:pos x="0" y="T0"/>
              </a:cxn>
              <a:cxn ang="T3">
                <a:pos x="0" y="T1"/>
              </a:cxn>
            </a:cxnLst>
            <a:rect l="0" t="T4" r="0" b="T5"/>
            <a:pathLst>
              <a:path h="1221486">
                <a:moveTo>
                  <a:pt x="0" y="0"/>
                </a:moveTo>
                <a:lnTo>
                  <a:pt x="0" y="1221486"/>
                </a:lnTo>
              </a:path>
            </a:pathLst>
          </a:custGeom>
          <a:noFill/>
          <a:ln w="12700">
            <a:solidFill>
              <a:srgbClr val="000000"/>
            </a:solidFill>
            <a:round/>
            <a:headEnd/>
            <a:tailEnd/>
          </a:ln>
        </p:spPr>
        <p:txBody>
          <a:bodyPr lIns="0" tIns="0" rIns="0" bIns="0">
            <a:spAutoFit/>
          </a:bodyPr>
          <a:lstStyle/>
          <a:p>
            <a:endParaRPr lang="ru-RU"/>
          </a:p>
        </p:txBody>
      </p:sp>
      <p:sp>
        <p:nvSpPr>
          <p:cNvPr id="12319" name="object 32"/>
          <p:cNvSpPr>
            <a:spLocks/>
          </p:cNvSpPr>
          <p:nvPr/>
        </p:nvSpPr>
        <p:spPr bwMode="auto">
          <a:xfrm>
            <a:off x="2260600" y="2709863"/>
            <a:ext cx="6769100" cy="0"/>
          </a:xfrm>
          <a:custGeom>
            <a:avLst/>
            <a:gdLst>
              <a:gd name="T0" fmla="*/ 0 w 6768973"/>
              <a:gd name="T1" fmla="*/ 6769868 w 6768973"/>
              <a:gd name="T2" fmla="*/ 0 60000 65536"/>
              <a:gd name="T3" fmla="*/ 0 60000 65536"/>
              <a:gd name="T4" fmla="*/ 0 w 6768973"/>
              <a:gd name="T5" fmla="*/ 6768973 w 6768973"/>
            </a:gdLst>
            <a:ahLst/>
            <a:cxnLst>
              <a:cxn ang="T2">
                <a:pos x="T0" y="0"/>
              </a:cxn>
              <a:cxn ang="T3">
                <a:pos x="T1" y="0"/>
              </a:cxn>
            </a:cxnLst>
            <a:rect l="T4" t="0" r="T5" b="0"/>
            <a:pathLst>
              <a:path w="6768973">
                <a:moveTo>
                  <a:pt x="0" y="0"/>
                </a:moveTo>
                <a:lnTo>
                  <a:pt x="6768973" y="0"/>
                </a:lnTo>
              </a:path>
            </a:pathLst>
          </a:custGeom>
          <a:noFill/>
          <a:ln w="12700">
            <a:solidFill>
              <a:srgbClr val="000000"/>
            </a:solidFill>
            <a:round/>
            <a:headEnd/>
            <a:tailEnd/>
          </a:ln>
        </p:spPr>
        <p:txBody>
          <a:bodyPr lIns="0" tIns="0" rIns="0" bIns="0">
            <a:spAutoFit/>
          </a:bodyPr>
          <a:lstStyle/>
          <a:p>
            <a:endParaRPr lang="ru-RU"/>
          </a:p>
        </p:txBody>
      </p:sp>
      <p:sp>
        <p:nvSpPr>
          <p:cNvPr id="12320" name="object 33"/>
          <p:cNvSpPr>
            <a:spLocks/>
          </p:cNvSpPr>
          <p:nvPr/>
        </p:nvSpPr>
        <p:spPr bwMode="auto">
          <a:xfrm>
            <a:off x="2260600" y="3055938"/>
            <a:ext cx="6769100" cy="0"/>
          </a:xfrm>
          <a:custGeom>
            <a:avLst/>
            <a:gdLst>
              <a:gd name="T0" fmla="*/ 0 w 6768973"/>
              <a:gd name="T1" fmla="*/ 6769868 w 6768973"/>
              <a:gd name="T2" fmla="*/ 0 60000 65536"/>
              <a:gd name="T3" fmla="*/ 0 60000 65536"/>
              <a:gd name="T4" fmla="*/ 0 w 6768973"/>
              <a:gd name="T5" fmla="*/ 6768973 w 6768973"/>
            </a:gdLst>
            <a:ahLst/>
            <a:cxnLst>
              <a:cxn ang="T2">
                <a:pos x="T0" y="0"/>
              </a:cxn>
              <a:cxn ang="T3">
                <a:pos x="T1" y="0"/>
              </a:cxn>
            </a:cxnLst>
            <a:rect l="T4" t="0" r="T5" b="0"/>
            <a:pathLst>
              <a:path w="6768973">
                <a:moveTo>
                  <a:pt x="0" y="0"/>
                </a:moveTo>
                <a:lnTo>
                  <a:pt x="6768973" y="0"/>
                </a:lnTo>
              </a:path>
            </a:pathLst>
          </a:custGeom>
          <a:noFill/>
          <a:ln w="12700">
            <a:solidFill>
              <a:srgbClr val="000000"/>
            </a:solidFill>
            <a:round/>
            <a:headEnd/>
            <a:tailEnd/>
          </a:ln>
        </p:spPr>
        <p:txBody>
          <a:bodyPr lIns="0" tIns="0" rIns="0" bIns="0">
            <a:spAutoFit/>
          </a:bodyPr>
          <a:lstStyle/>
          <a:p>
            <a:endParaRPr lang="ru-RU"/>
          </a:p>
        </p:txBody>
      </p:sp>
      <p:sp>
        <p:nvSpPr>
          <p:cNvPr id="12321" name="object 34"/>
          <p:cNvSpPr>
            <a:spLocks/>
          </p:cNvSpPr>
          <p:nvPr/>
        </p:nvSpPr>
        <p:spPr bwMode="auto">
          <a:xfrm>
            <a:off x="2260600" y="3575050"/>
            <a:ext cx="6769100" cy="0"/>
          </a:xfrm>
          <a:custGeom>
            <a:avLst/>
            <a:gdLst>
              <a:gd name="T0" fmla="*/ 0 w 6768973"/>
              <a:gd name="T1" fmla="*/ 6769868 w 6768973"/>
              <a:gd name="T2" fmla="*/ 0 60000 65536"/>
              <a:gd name="T3" fmla="*/ 0 60000 65536"/>
              <a:gd name="T4" fmla="*/ 0 w 6768973"/>
              <a:gd name="T5" fmla="*/ 6768973 w 6768973"/>
            </a:gdLst>
            <a:ahLst/>
            <a:cxnLst>
              <a:cxn ang="T2">
                <a:pos x="T0" y="0"/>
              </a:cxn>
              <a:cxn ang="T3">
                <a:pos x="T1" y="0"/>
              </a:cxn>
            </a:cxnLst>
            <a:rect l="T4" t="0" r="T5" b="0"/>
            <a:pathLst>
              <a:path w="6768973">
                <a:moveTo>
                  <a:pt x="0" y="0"/>
                </a:moveTo>
                <a:lnTo>
                  <a:pt x="6768973" y="0"/>
                </a:lnTo>
              </a:path>
            </a:pathLst>
          </a:custGeom>
          <a:noFill/>
          <a:ln w="12700">
            <a:solidFill>
              <a:srgbClr val="000000"/>
            </a:solidFill>
            <a:round/>
            <a:headEnd/>
            <a:tailEnd/>
          </a:ln>
        </p:spPr>
        <p:txBody>
          <a:bodyPr lIns="0" tIns="0" rIns="0" bIns="0">
            <a:spAutoFit/>
          </a:bodyPr>
          <a:lstStyle/>
          <a:p>
            <a:endParaRPr lang="ru-RU"/>
          </a:p>
        </p:txBody>
      </p:sp>
      <p:sp>
        <p:nvSpPr>
          <p:cNvPr id="12322" name="object 35"/>
          <p:cNvSpPr>
            <a:spLocks/>
          </p:cNvSpPr>
          <p:nvPr/>
        </p:nvSpPr>
        <p:spPr bwMode="auto">
          <a:xfrm>
            <a:off x="2260600" y="3919538"/>
            <a:ext cx="6769100" cy="0"/>
          </a:xfrm>
          <a:custGeom>
            <a:avLst/>
            <a:gdLst>
              <a:gd name="T0" fmla="*/ 0 w 6768973"/>
              <a:gd name="T1" fmla="*/ 6769868 w 6768973"/>
              <a:gd name="T2" fmla="*/ 0 60000 65536"/>
              <a:gd name="T3" fmla="*/ 0 60000 65536"/>
              <a:gd name="T4" fmla="*/ 0 w 6768973"/>
              <a:gd name="T5" fmla="*/ 6768973 w 6768973"/>
            </a:gdLst>
            <a:ahLst/>
            <a:cxnLst>
              <a:cxn ang="T2">
                <a:pos x="T0" y="0"/>
              </a:cxn>
              <a:cxn ang="T3">
                <a:pos x="T1" y="0"/>
              </a:cxn>
            </a:cxnLst>
            <a:rect l="T4" t="0" r="T5" b="0"/>
            <a:pathLst>
              <a:path w="6768973">
                <a:moveTo>
                  <a:pt x="0" y="0"/>
                </a:moveTo>
                <a:lnTo>
                  <a:pt x="6768973" y="0"/>
                </a:lnTo>
              </a:path>
            </a:pathLst>
          </a:custGeom>
          <a:noFill/>
          <a:ln w="12700">
            <a:solidFill>
              <a:srgbClr val="000000"/>
            </a:solidFill>
            <a:round/>
            <a:headEnd/>
            <a:tailEnd/>
          </a:ln>
        </p:spPr>
        <p:txBody>
          <a:bodyPr lIns="0" tIns="0" rIns="0" bIns="0">
            <a:spAutoFit/>
          </a:bodyPr>
          <a:lstStyle/>
          <a:p>
            <a:endParaRPr lang="ru-RU"/>
          </a:p>
        </p:txBody>
      </p:sp>
      <p:sp>
        <p:nvSpPr>
          <p:cNvPr id="12323" name="object 36"/>
          <p:cNvSpPr>
            <a:spLocks/>
          </p:cNvSpPr>
          <p:nvPr/>
        </p:nvSpPr>
        <p:spPr bwMode="auto">
          <a:xfrm>
            <a:off x="179388" y="1295400"/>
            <a:ext cx="0" cy="3148013"/>
          </a:xfrm>
          <a:custGeom>
            <a:avLst/>
            <a:gdLst>
              <a:gd name="T0" fmla="*/ 0 h 3148711"/>
              <a:gd name="T1" fmla="*/ 3143830 h 3148711"/>
              <a:gd name="T2" fmla="*/ 0 60000 65536"/>
              <a:gd name="T3" fmla="*/ 0 60000 65536"/>
              <a:gd name="T4" fmla="*/ 0 h 3148711"/>
              <a:gd name="T5" fmla="*/ 3148711 h 3148711"/>
            </a:gdLst>
            <a:ahLst/>
            <a:cxnLst>
              <a:cxn ang="T2">
                <a:pos x="0" y="T0"/>
              </a:cxn>
              <a:cxn ang="T3">
                <a:pos x="0" y="T1"/>
              </a:cxn>
            </a:cxnLst>
            <a:rect l="0" t="T4" r="0" b="T5"/>
            <a:pathLst>
              <a:path h="3148711">
                <a:moveTo>
                  <a:pt x="0" y="0"/>
                </a:moveTo>
                <a:lnTo>
                  <a:pt x="0" y="3148711"/>
                </a:lnTo>
              </a:path>
            </a:pathLst>
          </a:custGeom>
          <a:noFill/>
          <a:ln w="12700">
            <a:solidFill>
              <a:srgbClr val="000000"/>
            </a:solidFill>
            <a:round/>
            <a:headEnd/>
            <a:tailEnd/>
          </a:ln>
        </p:spPr>
        <p:txBody>
          <a:bodyPr lIns="0" tIns="0" rIns="0" bIns="0">
            <a:spAutoFit/>
          </a:bodyPr>
          <a:lstStyle/>
          <a:p>
            <a:endParaRPr lang="ru-RU"/>
          </a:p>
        </p:txBody>
      </p:sp>
      <p:sp>
        <p:nvSpPr>
          <p:cNvPr id="12324" name="object 37"/>
          <p:cNvSpPr>
            <a:spLocks/>
          </p:cNvSpPr>
          <p:nvPr/>
        </p:nvSpPr>
        <p:spPr bwMode="auto">
          <a:xfrm>
            <a:off x="9023350" y="1295400"/>
            <a:ext cx="0" cy="3148013"/>
          </a:xfrm>
          <a:custGeom>
            <a:avLst/>
            <a:gdLst>
              <a:gd name="T0" fmla="*/ 0 h 3148711"/>
              <a:gd name="T1" fmla="*/ 3143830 h 3148711"/>
              <a:gd name="T2" fmla="*/ 0 60000 65536"/>
              <a:gd name="T3" fmla="*/ 0 60000 65536"/>
              <a:gd name="T4" fmla="*/ 0 h 3148711"/>
              <a:gd name="T5" fmla="*/ 3148711 h 3148711"/>
            </a:gdLst>
            <a:ahLst/>
            <a:cxnLst>
              <a:cxn ang="T2">
                <a:pos x="0" y="T0"/>
              </a:cxn>
              <a:cxn ang="T3">
                <a:pos x="0" y="T1"/>
              </a:cxn>
            </a:cxnLst>
            <a:rect l="0" t="T4" r="0" b="T5"/>
            <a:pathLst>
              <a:path h="3148711">
                <a:moveTo>
                  <a:pt x="0" y="0"/>
                </a:moveTo>
                <a:lnTo>
                  <a:pt x="0" y="3148711"/>
                </a:lnTo>
              </a:path>
            </a:pathLst>
          </a:custGeom>
          <a:noFill/>
          <a:ln w="12700">
            <a:solidFill>
              <a:srgbClr val="000000"/>
            </a:solidFill>
            <a:round/>
            <a:headEnd/>
            <a:tailEnd/>
          </a:ln>
        </p:spPr>
        <p:txBody>
          <a:bodyPr lIns="0" tIns="0" rIns="0" bIns="0">
            <a:spAutoFit/>
          </a:bodyPr>
          <a:lstStyle/>
          <a:p>
            <a:endParaRPr lang="ru-RU"/>
          </a:p>
        </p:txBody>
      </p:sp>
      <p:sp>
        <p:nvSpPr>
          <p:cNvPr id="12325" name="object 38"/>
          <p:cNvSpPr>
            <a:spLocks/>
          </p:cNvSpPr>
          <p:nvPr/>
        </p:nvSpPr>
        <p:spPr bwMode="auto">
          <a:xfrm>
            <a:off x="173038" y="1301750"/>
            <a:ext cx="8856662" cy="0"/>
          </a:xfrm>
          <a:custGeom>
            <a:avLst/>
            <a:gdLst>
              <a:gd name="T0" fmla="*/ 0 w 8857170"/>
              <a:gd name="T1" fmla="*/ 8853590 w 8857170"/>
              <a:gd name="T2" fmla="*/ 0 60000 65536"/>
              <a:gd name="T3" fmla="*/ 0 60000 65536"/>
              <a:gd name="T4" fmla="*/ 0 w 8857170"/>
              <a:gd name="T5" fmla="*/ 8857170 w 8857170"/>
            </a:gdLst>
            <a:ahLst/>
            <a:cxnLst>
              <a:cxn ang="T2">
                <a:pos x="T0" y="0"/>
              </a:cxn>
              <a:cxn ang="T3">
                <a:pos x="T1" y="0"/>
              </a:cxn>
            </a:cxnLst>
            <a:rect l="T4" t="0" r="T5" b="0"/>
            <a:pathLst>
              <a:path w="8857170">
                <a:moveTo>
                  <a:pt x="0" y="0"/>
                </a:moveTo>
                <a:lnTo>
                  <a:pt x="8857170" y="0"/>
                </a:lnTo>
              </a:path>
            </a:pathLst>
          </a:custGeom>
          <a:noFill/>
          <a:ln w="12700">
            <a:solidFill>
              <a:srgbClr val="000000"/>
            </a:solidFill>
            <a:round/>
            <a:headEnd/>
            <a:tailEnd/>
          </a:ln>
        </p:spPr>
        <p:txBody>
          <a:bodyPr lIns="0" tIns="0" rIns="0" bIns="0">
            <a:spAutoFit/>
          </a:bodyPr>
          <a:lstStyle/>
          <a:p>
            <a:endParaRPr lang="ru-RU"/>
          </a:p>
        </p:txBody>
      </p:sp>
      <p:sp>
        <p:nvSpPr>
          <p:cNvPr id="12326" name="object 39"/>
          <p:cNvSpPr>
            <a:spLocks/>
          </p:cNvSpPr>
          <p:nvPr/>
        </p:nvSpPr>
        <p:spPr bwMode="auto">
          <a:xfrm>
            <a:off x="173038" y="4437063"/>
            <a:ext cx="8856662" cy="0"/>
          </a:xfrm>
          <a:custGeom>
            <a:avLst/>
            <a:gdLst>
              <a:gd name="T0" fmla="*/ 0 w 8857170"/>
              <a:gd name="T1" fmla="*/ 8853590 w 8857170"/>
              <a:gd name="T2" fmla="*/ 0 60000 65536"/>
              <a:gd name="T3" fmla="*/ 0 60000 65536"/>
              <a:gd name="T4" fmla="*/ 0 w 8857170"/>
              <a:gd name="T5" fmla="*/ 8857170 w 8857170"/>
            </a:gdLst>
            <a:ahLst/>
            <a:cxnLst>
              <a:cxn ang="T2">
                <a:pos x="T0" y="0"/>
              </a:cxn>
              <a:cxn ang="T3">
                <a:pos x="T1" y="0"/>
              </a:cxn>
            </a:cxnLst>
            <a:rect l="T4" t="0" r="T5" b="0"/>
            <a:pathLst>
              <a:path w="8857170">
                <a:moveTo>
                  <a:pt x="0" y="0"/>
                </a:moveTo>
                <a:lnTo>
                  <a:pt x="8857170" y="0"/>
                </a:lnTo>
              </a:path>
            </a:pathLst>
          </a:custGeom>
          <a:noFill/>
          <a:ln w="12700">
            <a:solidFill>
              <a:srgbClr val="000000"/>
            </a:solidFill>
            <a:round/>
            <a:headEnd/>
            <a:tailEnd/>
          </a:ln>
        </p:spPr>
        <p:txBody>
          <a:bodyPr lIns="0" tIns="0" rIns="0" bIns="0">
            <a:spAutoFit/>
          </a:bodyPr>
          <a:lstStyle/>
          <a:p>
            <a:endParaRPr lang="ru-RU"/>
          </a:p>
        </p:txBody>
      </p:sp>
      <p:sp>
        <p:nvSpPr>
          <p:cNvPr id="12327" name="object 41"/>
          <p:cNvSpPr txBox="1">
            <a:spLocks noChangeArrowheads="1"/>
          </p:cNvSpPr>
          <p:nvPr/>
        </p:nvSpPr>
        <p:spPr bwMode="auto">
          <a:xfrm>
            <a:off x="349250" y="2452688"/>
            <a:ext cx="1749425" cy="833437"/>
          </a:xfrm>
          <a:prstGeom prst="rect">
            <a:avLst/>
          </a:prstGeom>
          <a:noFill/>
          <a:ln w="9525">
            <a:noFill/>
            <a:miter lim="800000"/>
            <a:headEnd/>
            <a:tailEnd/>
          </a:ln>
        </p:spPr>
        <p:txBody>
          <a:bodyPr lIns="0" tIns="0" rIns="0" bIns="0">
            <a:spAutoFit/>
          </a:bodyPr>
          <a:lstStyle/>
          <a:p>
            <a:pPr marL="12700" indent="-1588" algn="ctr"/>
            <a:r>
              <a:rPr lang="ru-RU" b="1">
                <a:latin typeface="Arial" charset="0"/>
              </a:rPr>
              <a:t>Разработка бюджета на 3-х летний период</a:t>
            </a:r>
            <a:endParaRPr lang="ru-RU">
              <a:latin typeface="Arial" charset="0"/>
            </a:endParaRPr>
          </a:p>
        </p:txBody>
      </p:sp>
      <p:sp>
        <p:nvSpPr>
          <p:cNvPr id="12328" name="object 42"/>
          <p:cNvSpPr txBox="1">
            <a:spLocks noChangeArrowheads="1"/>
          </p:cNvSpPr>
          <p:nvPr/>
        </p:nvSpPr>
        <p:spPr bwMode="auto">
          <a:xfrm>
            <a:off x="2481263" y="2233613"/>
            <a:ext cx="1014412" cy="438150"/>
          </a:xfrm>
          <a:prstGeom prst="rect">
            <a:avLst/>
          </a:prstGeom>
          <a:noFill/>
          <a:ln w="9525">
            <a:noFill/>
            <a:miter lim="800000"/>
            <a:headEnd/>
            <a:tailEnd/>
          </a:ln>
        </p:spPr>
        <p:txBody>
          <a:bodyPr lIns="0" tIns="0" rIns="0" bIns="0">
            <a:spAutoFit/>
          </a:bodyPr>
          <a:lstStyle/>
          <a:p>
            <a:pPr marL="361950" indent="-349250"/>
            <a:r>
              <a:rPr lang="ru-RU" sz="1400" b="1">
                <a:solidFill>
                  <a:srgbClr val="FFFFFF"/>
                </a:solidFill>
                <a:latin typeface="Arial" charset="0"/>
              </a:rPr>
              <a:t>Очередной год</a:t>
            </a:r>
            <a:endParaRPr lang="ru-RU" sz="1400">
              <a:latin typeface="Arial" charset="0"/>
            </a:endParaRPr>
          </a:p>
        </p:txBody>
      </p:sp>
      <p:sp>
        <p:nvSpPr>
          <p:cNvPr id="43" name="object 43"/>
          <p:cNvSpPr txBox="1"/>
          <p:nvPr/>
        </p:nvSpPr>
        <p:spPr>
          <a:xfrm>
            <a:off x="3937000" y="2339975"/>
            <a:ext cx="2278063" cy="223838"/>
          </a:xfrm>
          <a:prstGeom prst="rect">
            <a:avLst/>
          </a:prstGeom>
        </p:spPr>
        <p:txBody>
          <a:bodyPr lIns="0" tIns="0" rIns="0" bIns="0">
            <a:spAutoFit/>
          </a:bodyPr>
          <a:lstStyle/>
          <a:p>
            <a:pPr marL="12700">
              <a:defRPr/>
            </a:pPr>
            <a:r>
              <a:rPr sz="1400" b="1" dirty="0">
                <a:solidFill>
                  <a:srgbClr val="FFFFFF"/>
                </a:solidFill>
                <a:latin typeface="Arial"/>
                <a:cs typeface="Arial"/>
              </a:rPr>
              <a:t>П</a:t>
            </a:r>
            <a:r>
              <a:rPr sz="1400" b="1" spc="-10" dirty="0">
                <a:solidFill>
                  <a:srgbClr val="FFFFFF"/>
                </a:solidFill>
                <a:latin typeface="Arial"/>
                <a:cs typeface="Arial"/>
              </a:rPr>
              <a:t>л</a:t>
            </a:r>
            <a:r>
              <a:rPr sz="1400" b="1" dirty="0">
                <a:solidFill>
                  <a:srgbClr val="FFFFFF"/>
                </a:solidFill>
                <a:latin typeface="Arial"/>
                <a:cs typeface="Arial"/>
              </a:rPr>
              <a:t>ановый</a:t>
            </a:r>
            <a:r>
              <a:rPr sz="1400" b="1" spc="-10" dirty="0">
                <a:solidFill>
                  <a:srgbClr val="FFFFFF"/>
                </a:solidFill>
                <a:latin typeface="Arial"/>
                <a:cs typeface="Arial"/>
              </a:rPr>
              <a:t> </a:t>
            </a:r>
            <a:r>
              <a:rPr sz="1400" b="1" dirty="0">
                <a:solidFill>
                  <a:srgbClr val="FFFFFF"/>
                </a:solidFill>
                <a:latin typeface="Arial"/>
                <a:cs typeface="Arial"/>
              </a:rPr>
              <a:t>пери</a:t>
            </a:r>
            <a:r>
              <a:rPr sz="1400" b="1" spc="-35" dirty="0">
                <a:solidFill>
                  <a:srgbClr val="FFFFFF"/>
                </a:solidFill>
                <a:latin typeface="Arial"/>
                <a:cs typeface="Arial"/>
              </a:rPr>
              <a:t>о</a:t>
            </a:r>
            <a:r>
              <a:rPr sz="1400" b="1" dirty="0">
                <a:solidFill>
                  <a:srgbClr val="FFFFFF"/>
                </a:solidFill>
                <a:latin typeface="Arial"/>
                <a:cs typeface="Arial"/>
              </a:rPr>
              <a:t>д,</a:t>
            </a:r>
            <a:r>
              <a:rPr sz="1400" b="1" spc="-20" dirty="0">
                <a:solidFill>
                  <a:srgbClr val="FFFFFF"/>
                </a:solidFill>
                <a:latin typeface="Arial"/>
                <a:cs typeface="Arial"/>
              </a:rPr>
              <a:t> </a:t>
            </a:r>
            <a:r>
              <a:rPr sz="1400" b="1" dirty="0">
                <a:solidFill>
                  <a:srgbClr val="FFFFFF"/>
                </a:solidFill>
                <a:latin typeface="Arial"/>
                <a:cs typeface="Arial"/>
              </a:rPr>
              <a:t>2</a:t>
            </a:r>
            <a:r>
              <a:rPr sz="1400" b="1" spc="-20" dirty="0">
                <a:solidFill>
                  <a:srgbClr val="FFFFFF"/>
                </a:solidFill>
                <a:latin typeface="Arial"/>
                <a:cs typeface="Arial"/>
              </a:rPr>
              <a:t> </a:t>
            </a:r>
            <a:r>
              <a:rPr sz="1400" b="1" spc="-25" dirty="0">
                <a:solidFill>
                  <a:srgbClr val="FFFFFF"/>
                </a:solidFill>
                <a:latin typeface="Arial"/>
                <a:cs typeface="Arial"/>
              </a:rPr>
              <a:t>г</a:t>
            </a:r>
            <a:r>
              <a:rPr sz="1400" b="1" spc="-30" dirty="0">
                <a:solidFill>
                  <a:srgbClr val="FFFFFF"/>
                </a:solidFill>
                <a:latin typeface="Arial"/>
                <a:cs typeface="Arial"/>
              </a:rPr>
              <a:t>о</a:t>
            </a:r>
            <a:r>
              <a:rPr sz="1400" b="1" dirty="0">
                <a:solidFill>
                  <a:srgbClr val="FFFFFF"/>
                </a:solidFill>
                <a:latin typeface="Arial"/>
                <a:cs typeface="Arial"/>
              </a:rPr>
              <a:t>да</a:t>
            </a:r>
            <a:endParaRPr sz="1400">
              <a:latin typeface="Arial"/>
              <a:cs typeface="Arial"/>
            </a:endParaRPr>
          </a:p>
        </p:txBody>
      </p:sp>
      <p:sp>
        <p:nvSpPr>
          <p:cNvPr id="44" name="object 44"/>
          <p:cNvSpPr txBox="1"/>
          <p:nvPr/>
        </p:nvSpPr>
        <p:spPr>
          <a:xfrm>
            <a:off x="7223125" y="2339975"/>
            <a:ext cx="1025525" cy="223838"/>
          </a:xfrm>
          <a:prstGeom prst="rect">
            <a:avLst/>
          </a:prstGeom>
        </p:spPr>
        <p:txBody>
          <a:bodyPr lIns="0" tIns="0" rIns="0" bIns="0">
            <a:spAutoFit/>
          </a:bodyPr>
          <a:lstStyle/>
          <a:p>
            <a:pPr marL="12700">
              <a:defRPr/>
            </a:pPr>
            <a:r>
              <a:rPr sz="1400" b="1" spc="-25" dirty="0">
                <a:latin typeface="Arial"/>
                <a:cs typeface="Arial"/>
              </a:rPr>
              <a:t>Р</a:t>
            </a:r>
            <a:r>
              <a:rPr sz="1400" b="1" spc="5" dirty="0">
                <a:latin typeface="Arial"/>
                <a:cs typeface="Arial"/>
              </a:rPr>
              <a:t>а</a:t>
            </a:r>
            <a:r>
              <a:rPr sz="1400" b="1" dirty="0">
                <a:latin typeface="Arial"/>
                <a:cs typeface="Arial"/>
              </a:rPr>
              <a:t>з</a:t>
            </a:r>
            <a:r>
              <a:rPr sz="1400" b="1" spc="-10" dirty="0">
                <a:latin typeface="Arial"/>
                <a:cs typeface="Arial"/>
              </a:rPr>
              <a:t>р</a:t>
            </a:r>
            <a:r>
              <a:rPr sz="1400" b="1" dirty="0">
                <a:latin typeface="Arial"/>
                <a:cs typeface="Arial"/>
              </a:rPr>
              <a:t>а</a:t>
            </a:r>
            <a:r>
              <a:rPr sz="1400" b="1" spc="-5" dirty="0">
                <a:latin typeface="Arial"/>
                <a:cs typeface="Arial"/>
              </a:rPr>
              <a:t>б</a:t>
            </a:r>
            <a:r>
              <a:rPr sz="1400" b="1" spc="-45" dirty="0">
                <a:latin typeface="Arial"/>
                <a:cs typeface="Arial"/>
              </a:rPr>
              <a:t>о</a:t>
            </a:r>
            <a:r>
              <a:rPr sz="1400" b="1" spc="-20" dirty="0">
                <a:latin typeface="Arial"/>
                <a:cs typeface="Arial"/>
              </a:rPr>
              <a:t>т</a:t>
            </a:r>
            <a:r>
              <a:rPr sz="1400" b="1" dirty="0">
                <a:latin typeface="Arial"/>
                <a:cs typeface="Arial"/>
              </a:rPr>
              <a:t>ка</a:t>
            </a:r>
            <a:endParaRPr sz="1400">
              <a:latin typeface="Arial"/>
              <a:cs typeface="Arial"/>
            </a:endParaRPr>
          </a:p>
        </p:txBody>
      </p:sp>
      <p:sp>
        <p:nvSpPr>
          <p:cNvPr id="45" name="object 45"/>
          <p:cNvSpPr txBox="1"/>
          <p:nvPr/>
        </p:nvSpPr>
        <p:spPr>
          <a:xfrm>
            <a:off x="4494213" y="2787650"/>
            <a:ext cx="1163637" cy="195263"/>
          </a:xfrm>
          <a:prstGeom prst="rect">
            <a:avLst/>
          </a:prstGeom>
        </p:spPr>
        <p:txBody>
          <a:bodyPr lIns="0" tIns="0" rIns="0" bIns="0">
            <a:spAutoFit/>
          </a:bodyPr>
          <a:lstStyle/>
          <a:p>
            <a:pPr marL="12700">
              <a:defRPr/>
            </a:pPr>
            <a:r>
              <a:rPr sz="1200" b="1" dirty="0">
                <a:latin typeface="Arial"/>
                <a:cs typeface="Arial"/>
              </a:rPr>
              <a:t>Кор</a:t>
            </a:r>
            <a:r>
              <a:rPr sz="1200" b="1" spc="-5" dirty="0">
                <a:latin typeface="Arial"/>
                <a:cs typeface="Arial"/>
              </a:rPr>
              <a:t>р</a:t>
            </a:r>
            <a:r>
              <a:rPr sz="1200" b="1" dirty="0">
                <a:latin typeface="Arial"/>
                <a:cs typeface="Arial"/>
              </a:rPr>
              <a:t>ек</a:t>
            </a:r>
            <a:r>
              <a:rPr sz="1200" b="1" spc="-15" dirty="0">
                <a:latin typeface="Arial"/>
                <a:cs typeface="Arial"/>
              </a:rPr>
              <a:t>т</a:t>
            </a:r>
            <a:r>
              <a:rPr sz="1200" b="1" spc="-10" dirty="0">
                <a:latin typeface="Arial"/>
                <a:cs typeface="Arial"/>
              </a:rPr>
              <a:t>и</a:t>
            </a:r>
            <a:r>
              <a:rPr sz="1200" b="1" dirty="0">
                <a:latin typeface="Arial"/>
                <a:cs typeface="Arial"/>
              </a:rPr>
              <a:t>ро</a:t>
            </a:r>
            <a:r>
              <a:rPr sz="1200" b="1" spc="-10" dirty="0">
                <a:latin typeface="Arial"/>
                <a:cs typeface="Arial"/>
              </a:rPr>
              <a:t>в</a:t>
            </a:r>
            <a:r>
              <a:rPr sz="1200" b="1" dirty="0">
                <a:latin typeface="Arial"/>
                <a:cs typeface="Arial"/>
              </a:rPr>
              <a:t>ка</a:t>
            </a:r>
            <a:endParaRPr sz="1200">
              <a:latin typeface="Arial"/>
              <a:cs typeface="Arial"/>
            </a:endParaRPr>
          </a:p>
        </p:txBody>
      </p:sp>
      <p:sp>
        <p:nvSpPr>
          <p:cNvPr id="12332" name="object 46"/>
          <p:cNvSpPr txBox="1">
            <a:spLocks noChangeArrowheads="1"/>
          </p:cNvSpPr>
          <p:nvPr/>
        </p:nvSpPr>
        <p:spPr bwMode="auto">
          <a:xfrm>
            <a:off x="3886200" y="3097213"/>
            <a:ext cx="1012825" cy="438150"/>
          </a:xfrm>
          <a:prstGeom prst="rect">
            <a:avLst/>
          </a:prstGeom>
          <a:noFill/>
          <a:ln w="9525">
            <a:noFill/>
            <a:miter lim="800000"/>
            <a:headEnd/>
            <a:tailEnd/>
          </a:ln>
        </p:spPr>
        <p:txBody>
          <a:bodyPr lIns="0" tIns="0" rIns="0" bIns="0">
            <a:spAutoFit/>
          </a:bodyPr>
          <a:lstStyle/>
          <a:p>
            <a:pPr marL="360363" indent="-349250"/>
            <a:r>
              <a:rPr lang="ru-RU" sz="1400" b="1">
                <a:solidFill>
                  <a:srgbClr val="FFFFFF"/>
                </a:solidFill>
                <a:latin typeface="Arial" charset="0"/>
              </a:rPr>
              <a:t>Очередной год</a:t>
            </a:r>
            <a:endParaRPr lang="ru-RU" sz="1400">
              <a:latin typeface="Arial" charset="0"/>
            </a:endParaRPr>
          </a:p>
        </p:txBody>
      </p:sp>
      <p:sp>
        <p:nvSpPr>
          <p:cNvPr id="47" name="object 47"/>
          <p:cNvSpPr txBox="1"/>
          <p:nvPr/>
        </p:nvSpPr>
        <p:spPr>
          <a:xfrm>
            <a:off x="5270500" y="3203575"/>
            <a:ext cx="2278063" cy="225425"/>
          </a:xfrm>
          <a:prstGeom prst="rect">
            <a:avLst/>
          </a:prstGeom>
        </p:spPr>
        <p:txBody>
          <a:bodyPr lIns="0" tIns="0" rIns="0" bIns="0">
            <a:spAutoFit/>
          </a:bodyPr>
          <a:lstStyle/>
          <a:p>
            <a:pPr marL="12700">
              <a:defRPr/>
            </a:pPr>
            <a:r>
              <a:rPr sz="1400" b="1" dirty="0">
                <a:solidFill>
                  <a:srgbClr val="FFFFFF"/>
                </a:solidFill>
                <a:latin typeface="Arial"/>
                <a:cs typeface="Arial"/>
              </a:rPr>
              <a:t>П</a:t>
            </a:r>
            <a:r>
              <a:rPr sz="1400" b="1" spc="-10" dirty="0">
                <a:solidFill>
                  <a:srgbClr val="FFFFFF"/>
                </a:solidFill>
                <a:latin typeface="Arial"/>
                <a:cs typeface="Arial"/>
              </a:rPr>
              <a:t>л</a:t>
            </a:r>
            <a:r>
              <a:rPr sz="1400" b="1" dirty="0">
                <a:solidFill>
                  <a:srgbClr val="FFFFFF"/>
                </a:solidFill>
                <a:latin typeface="Arial"/>
                <a:cs typeface="Arial"/>
              </a:rPr>
              <a:t>ановый</a:t>
            </a:r>
            <a:r>
              <a:rPr sz="1400" b="1" spc="-10" dirty="0">
                <a:solidFill>
                  <a:srgbClr val="FFFFFF"/>
                </a:solidFill>
                <a:latin typeface="Arial"/>
                <a:cs typeface="Arial"/>
              </a:rPr>
              <a:t> </a:t>
            </a:r>
            <a:r>
              <a:rPr sz="1400" b="1" dirty="0">
                <a:solidFill>
                  <a:srgbClr val="FFFFFF"/>
                </a:solidFill>
                <a:latin typeface="Arial"/>
                <a:cs typeface="Arial"/>
              </a:rPr>
              <a:t>пери</a:t>
            </a:r>
            <a:r>
              <a:rPr sz="1400" b="1" spc="-35" dirty="0">
                <a:solidFill>
                  <a:srgbClr val="FFFFFF"/>
                </a:solidFill>
                <a:latin typeface="Arial"/>
                <a:cs typeface="Arial"/>
              </a:rPr>
              <a:t>о</a:t>
            </a:r>
            <a:r>
              <a:rPr sz="1400" b="1" dirty="0">
                <a:solidFill>
                  <a:srgbClr val="FFFFFF"/>
                </a:solidFill>
                <a:latin typeface="Arial"/>
                <a:cs typeface="Arial"/>
              </a:rPr>
              <a:t>д,</a:t>
            </a:r>
            <a:r>
              <a:rPr sz="1400" b="1" spc="-20" dirty="0">
                <a:solidFill>
                  <a:srgbClr val="FFFFFF"/>
                </a:solidFill>
                <a:latin typeface="Arial"/>
                <a:cs typeface="Arial"/>
              </a:rPr>
              <a:t> </a:t>
            </a:r>
            <a:r>
              <a:rPr sz="1400" b="1" dirty="0">
                <a:solidFill>
                  <a:srgbClr val="FFFFFF"/>
                </a:solidFill>
                <a:latin typeface="Arial"/>
                <a:cs typeface="Arial"/>
              </a:rPr>
              <a:t>2</a:t>
            </a:r>
            <a:r>
              <a:rPr sz="1400" b="1" spc="-20" dirty="0">
                <a:solidFill>
                  <a:srgbClr val="FFFFFF"/>
                </a:solidFill>
                <a:latin typeface="Arial"/>
                <a:cs typeface="Arial"/>
              </a:rPr>
              <a:t> </a:t>
            </a:r>
            <a:r>
              <a:rPr sz="1400" b="1" spc="-25" dirty="0">
                <a:solidFill>
                  <a:srgbClr val="FFFFFF"/>
                </a:solidFill>
                <a:latin typeface="Arial"/>
                <a:cs typeface="Arial"/>
              </a:rPr>
              <a:t>г</a:t>
            </a:r>
            <a:r>
              <a:rPr sz="1400" b="1" spc="-30" dirty="0">
                <a:solidFill>
                  <a:srgbClr val="FFFFFF"/>
                </a:solidFill>
                <a:latin typeface="Arial"/>
                <a:cs typeface="Arial"/>
              </a:rPr>
              <a:t>о</a:t>
            </a:r>
            <a:r>
              <a:rPr sz="1400" b="1" dirty="0">
                <a:solidFill>
                  <a:srgbClr val="FFFFFF"/>
                </a:solidFill>
                <a:latin typeface="Arial"/>
                <a:cs typeface="Arial"/>
              </a:rPr>
              <a:t>да</a:t>
            </a:r>
            <a:endParaRPr sz="1400">
              <a:latin typeface="Arial"/>
              <a:cs typeface="Arial"/>
            </a:endParaRPr>
          </a:p>
        </p:txBody>
      </p:sp>
      <p:sp>
        <p:nvSpPr>
          <p:cNvPr id="48" name="object 48"/>
          <p:cNvSpPr txBox="1"/>
          <p:nvPr/>
        </p:nvSpPr>
        <p:spPr>
          <a:xfrm>
            <a:off x="5826125" y="3651250"/>
            <a:ext cx="1165225" cy="195263"/>
          </a:xfrm>
          <a:prstGeom prst="rect">
            <a:avLst/>
          </a:prstGeom>
        </p:spPr>
        <p:txBody>
          <a:bodyPr lIns="0" tIns="0" rIns="0" bIns="0">
            <a:spAutoFit/>
          </a:bodyPr>
          <a:lstStyle/>
          <a:p>
            <a:pPr marL="12700">
              <a:defRPr/>
            </a:pPr>
            <a:r>
              <a:rPr sz="1200" b="1" dirty="0">
                <a:latin typeface="Arial"/>
                <a:cs typeface="Arial"/>
              </a:rPr>
              <a:t>Кор</a:t>
            </a:r>
            <a:r>
              <a:rPr sz="1200" b="1" spc="-5" dirty="0">
                <a:latin typeface="Arial"/>
                <a:cs typeface="Arial"/>
              </a:rPr>
              <a:t>р</a:t>
            </a:r>
            <a:r>
              <a:rPr sz="1200" b="1" dirty="0">
                <a:latin typeface="Arial"/>
                <a:cs typeface="Arial"/>
              </a:rPr>
              <a:t>ек</a:t>
            </a:r>
            <a:r>
              <a:rPr sz="1200" b="1" spc="-15" dirty="0">
                <a:latin typeface="Arial"/>
                <a:cs typeface="Arial"/>
              </a:rPr>
              <a:t>т</a:t>
            </a:r>
            <a:r>
              <a:rPr sz="1200" b="1" spc="-10" dirty="0">
                <a:latin typeface="Arial"/>
                <a:cs typeface="Arial"/>
              </a:rPr>
              <a:t>и</a:t>
            </a:r>
            <a:r>
              <a:rPr sz="1200" b="1" dirty="0">
                <a:latin typeface="Arial"/>
                <a:cs typeface="Arial"/>
              </a:rPr>
              <a:t>ро</a:t>
            </a:r>
            <a:r>
              <a:rPr sz="1200" b="1" spc="-10" dirty="0">
                <a:latin typeface="Arial"/>
                <a:cs typeface="Arial"/>
              </a:rPr>
              <a:t>в</a:t>
            </a:r>
            <a:r>
              <a:rPr sz="1200" b="1" dirty="0">
                <a:latin typeface="Arial"/>
                <a:cs typeface="Arial"/>
              </a:rPr>
              <a:t>ка</a:t>
            </a:r>
            <a:endParaRPr sz="1200">
              <a:latin typeface="Arial"/>
              <a:cs typeface="Arial"/>
            </a:endParaRPr>
          </a:p>
        </p:txBody>
      </p:sp>
      <p:sp>
        <p:nvSpPr>
          <p:cNvPr id="49" name="object 49"/>
          <p:cNvSpPr txBox="1"/>
          <p:nvPr/>
        </p:nvSpPr>
        <p:spPr>
          <a:xfrm>
            <a:off x="5253038" y="3960813"/>
            <a:ext cx="1014412" cy="438150"/>
          </a:xfrm>
          <a:prstGeom prst="rect">
            <a:avLst/>
          </a:prstGeom>
        </p:spPr>
        <p:txBody>
          <a:bodyPr lIns="0" tIns="0" rIns="0" bIns="0">
            <a:spAutoFit/>
          </a:bodyPr>
          <a:lstStyle/>
          <a:p>
            <a:pPr algn="ctr">
              <a:defRPr/>
            </a:pPr>
            <a:r>
              <a:rPr sz="1400" b="1" dirty="0">
                <a:solidFill>
                  <a:srgbClr val="FFFFFF"/>
                </a:solidFill>
                <a:latin typeface="Arial"/>
                <a:cs typeface="Arial"/>
              </a:rPr>
              <a:t>Оч</a:t>
            </a:r>
            <a:r>
              <a:rPr sz="1400" b="1" spc="-10" dirty="0">
                <a:solidFill>
                  <a:srgbClr val="FFFFFF"/>
                </a:solidFill>
                <a:latin typeface="Arial"/>
                <a:cs typeface="Arial"/>
              </a:rPr>
              <a:t>ер</a:t>
            </a:r>
            <a:r>
              <a:rPr sz="1400" b="1" dirty="0">
                <a:solidFill>
                  <a:srgbClr val="FFFFFF"/>
                </a:solidFill>
                <a:latin typeface="Arial"/>
                <a:cs typeface="Arial"/>
              </a:rPr>
              <a:t>е</a:t>
            </a:r>
            <a:r>
              <a:rPr sz="1400" b="1" spc="-10" dirty="0">
                <a:solidFill>
                  <a:srgbClr val="FFFFFF"/>
                </a:solidFill>
                <a:latin typeface="Arial"/>
                <a:cs typeface="Arial"/>
              </a:rPr>
              <a:t>д</a:t>
            </a:r>
            <a:r>
              <a:rPr sz="1400" b="1" dirty="0">
                <a:solidFill>
                  <a:srgbClr val="FFFFFF"/>
                </a:solidFill>
                <a:latin typeface="Arial"/>
                <a:cs typeface="Arial"/>
              </a:rPr>
              <a:t>н</a:t>
            </a:r>
            <a:r>
              <a:rPr sz="1400" b="1" spc="-5" dirty="0">
                <a:solidFill>
                  <a:srgbClr val="FFFFFF"/>
                </a:solidFill>
                <a:latin typeface="Arial"/>
                <a:cs typeface="Arial"/>
              </a:rPr>
              <a:t>о</a:t>
            </a:r>
            <a:r>
              <a:rPr sz="1400" b="1" dirty="0">
                <a:solidFill>
                  <a:srgbClr val="FFFFFF"/>
                </a:solidFill>
                <a:latin typeface="Arial"/>
                <a:cs typeface="Arial"/>
              </a:rPr>
              <a:t>й</a:t>
            </a:r>
            <a:endParaRPr sz="1400">
              <a:latin typeface="Arial"/>
              <a:cs typeface="Arial"/>
            </a:endParaRPr>
          </a:p>
          <a:p>
            <a:pPr algn="ctr">
              <a:defRPr/>
            </a:pPr>
            <a:r>
              <a:rPr sz="1400" b="1" spc="-25" dirty="0">
                <a:solidFill>
                  <a:srgbClr val="FFFFFF"/>
                </a:solidFill>
                <a:latin typeface="Arial"/>
                <a:cs typeface="Arial"/>
              </a:rPr>
              <a:t>г</a:t>
            </a:r>
            <a:r>
              <a:rPr sz="1400" b="1" spc="-30" dirty="0">
                <a:solidFill>
                  <a:srgbClr val="FFFFFF"/>
                </a:solidFill>
                <a:latin typeface="Arial"/>
                <a:cs typeface="Arial"/>
              </a:rPr>
              <a:t>о</a:t>
            </a:r>
            <a:r>
              <a:rPr sz="1400" b="1" dirty="0">
                <a:solidFill>
                  <a:srgbClr val="FFFFFF"/>
                </a:solidFill>
                <a:latin typeface="Arial"/>
                <a:cs typeface="Arial"/>
              </a:rPr>
              <a:t>д</a:t>
            </a:r>
            <a:endParaRPr sz="1400">
              <a:latin typeface="Arial"/>
              <a:cs typeface="Arial"/>
            </a:endParaRPr>
          </a:p>
        </p:txBody>
      </p:sp>
      <p:sp>
        <p:nvSpPr>
          <p:cNvPr id="50" name="object 50"/>
          <p:cNvSpPr txBox="1"/>
          <p:nvPr/>
        </p:nvSpPr>
        <p:spPr>
          <a:xfrm>
            <a:off x="6596063" y="4067175"/>
            <a:ext cx="2278062" cy="223838"/>
          </a:xfrm>
          <a:prstGeom prst="rect">
            <a:avLst/>
          </a:prstGeom>
        </p:spPr>
        <p:txBody>
          <a:bodyPr lIns="0" tIns="0" rIns="0" bIns="0">
            <a:spAutoFit/>
          </a:bodyPr>
          <a:lstStyle/>
          <a:p>
            <a:pPr marL="12700">
              <a:defRPr/>
            </a:pPr>
            <a:r>
              <a:rPr sz="1400" b="1" dirty="0">
                <a:solidFill>
                  <a:srgbClr val="FFFFFF"/>
                </a:solidFill>
                <a:latin typeface="Arial"/>
                <a:cs typeface="Arial"/>
              </a:rPr>
              <a:t>П</a:t>
            </a:r>
            <a:r>
              <a:rPr sz="1400" b="1" spc="-10" dirty="0">
                <a:solidFill>
                  <a:srgbClr val="FFFFFF"/>
                </a:solidFill>
                <a:latin typeface="Arial"/>
                <a:cs typeface="Arial"/>
              </a:rPr>
              <a:t>л</a:t>
            </a:r>
            <a:r>
              <a:rPr sz="1400" b="1" dirty="0">
                <a:solidFill>
                  <a:srgbClr val="FFFFFF"/>
                </a:solidFill>
                <a:latin typeface="Arial"/>
                <a:cs typeface="Arial"/>
              </a:rPr>
              <a:t>ановый</a:t>
            </a:r>
            <a:r>
              <a:rPr sz="1400" b="1" spc="-10" dirty="0">
                <a:solidFill>
                  <a:srgbClr val="FFFFFF"/>
                </a:solidFill>
                <a:latin typeface="Arial"/>
                <a:cs typeface="Arial"/>
              </a:rPr>
              <a:t> </a:t>
            </a:r>
            <a:r>
              <a:rPr sz="1400" b="1" dirty="0">
                <a:solidFill>
                  <a:srgbClr val="FFFFFF"/>
                </a:solidFill>
                <a:latin typeface="Arial"/>
                <a:cs typeface="Arial"/>
              </a:rPr>
              <a:t>пери</a:t>
            </a:r>
            <a:r>
              <a:rPr sz="1400" b="1" spc="-35" dirty="0">
                <a:solidFill>
                  <a:srgbClr val="FFFFFF"/>
                </a:solidFill>
                <a:latin typeface="Arial"/>
                <a:cs typeface="Arial"/>
              </a:rPr>
              <a:t>о</a:t>
            </a:r>
            <a:r>
              <a:rPr sz="1400" b="1" dirty="0">
                <a:solidFill>
                  <a:srgbClr val="FFFFFF"/>
                </a:solidFill>
                <a:latin typeface="Arial"/>
                <a:cs typeface="Arial"/>
              </a:rPr>
              <a:t>д,</a:t>
            </a:r>
            <a:r>
              <a:rPr sz="1400" b="1" spc="-20" dirty="0">
                <a:solidFill>
                  <a:srgbClr val="FFFFFF"/>
                </a:solidFill>
                <a:latin typeface="Arial"/>
                <a:cs typeface="Arial"/>
              </a:rPr>
              <a:t> </a:t>
            </a:r>
            <a:r>
              <a:rPr sz="1400" b="1" dirty="0">
                <a:solidFill>
                  <a:srgbClr val="FFFFFF"/>
                </a:solidFill>
                <a:latin typeface="Arial"/>
                <a:cs typeface="Arial"/>
              </a:rPr>
              <a:t>2</a:t>
            </a:r>
            <a:r>
              <a:rPr sz="1400" b="1" spc="-20" dirty="0">
                <a:solidFill>
                  <a:srgbClr val="FFFFFF"/>
                </a:solidFill>
                <a:latin typeface="Arial"/>
                <a:cs typeface="Arial"/>
              </a:rPr>
              <a:t> </a:t>
            </a:r>
            <a:r>
              <a:rPr sz="1400" b="1" spc="-25" dirty="0">
                <a:solidFill>
                  <a:srgbClr val="FFFFFF"/>
                </a:solidFill>
                <a:latin typeface="Arial"/>
                <a:cs typeface="Arial"/>
              </a:rPr>
              <a:t>г</a:t>
            </a:r>
            <a:r>
              <a:rPr sz="1400" b="1" spc="-30" dirty="0">
                <a:solidFill>
                  <a:srgbClr val="FFFFFF"/>
                </a:solidFill>
                <a:latin typeface="Arial"/>
                <a:cs typeface="Arial"/>
              </a:rPr>
              <a:t>о</a:t>
            </a:r>
            <a:r>
              <a:rPr sz="1400" b="1" dirty="0">
                <a:solidFill>
                  <a:srgbClr val="FFFFFF"/>
                </a:solidFill>
                <a:latin typeface="Arial"/>
                <a:cs typeface="Arial"/>
              </a:rPr>
              <a:t>да</a:t>
            </a:r>
            <a:endParaRPr sz="1400">
              <a:latin typeface="Arial"/>
              <a:cs typeface="Arial"/>
            </a:endParaRPr>
          </a:p>
        </p:txBody>
      </p:sp>
      <p:sp>
        <p:nvSpPr>
          <p:cNvPr id="12337" name="object 51"/>
          <p:cNvSpPr>
            <a:spLocks noChangeArrowheads="1"/>
          </p:cNvSpPr>
          <p:nvPr/>
        </p:nvSpPr>
        <p:spPr bwMode="auto">
          <a:xfrm>
            <a:off x="4076700" y="2692400"/>
            <a:ext cx="346075" cy="398463"/>
          </a:xfrm>
          <a:prstGeom prst="rect">
            <a:avLst/>
          </a:prstGeom>
          <a:blipFill dpi="0" rotWithShape="1">
            <a:blip r:embed="rId3" cstate="print"/>
            <a:srcRect/>
            <a:stretch>
              <a:fillRect/>
            </a:stretch>
          </a:blipFill>
          <a:ln w="9525">
            <a:noFill/>
            <a:miter lim="800000"/>
            <a:headEnd/>
            <a:tailEnd/>
          </a:ln>
        </p:spPr>
        <p:txBody>
          <a:bodyPr lIns="0" tIns="0" rIns="0" bIns="0">
            <a:spAutoFit/>
          </a:bodyPr>
          <a:lstStyle/>
          <a:p>
            <a:endParaRPr lang="ru-RU"/>
          </a:p>
        </p:txBody>
      </p:sp>
      <p:sp>
        <p:nvSpPr>
          <p:cNvPr id="12338" name="object 52"/>
          <p:cNvSpPr>
            <a:spLocks noChangeArrowheads="1"/>
          </p:cNvSpPr>
          <p:nvPr/>
        </p:nvSpPr>
        <p:spPr bwMode="auto">
          <a:xfrm>
            <a:off x="5699125" y="2703513"/>
            <a:ext cx="347663" cy="398462"/>
          </a:xfrm>
          <a:prstGeom prst="rect">
            <a:avLst/>
          </a:prstGeom>
          <a:blipFill dpi="0" rotWithShape="1">
            <a:blip r:embed="rId3" cstate="print"/>
            <a:srcRect/>
            <a:stretch>
              <a:fillRect/>
            </a:stretch>
          </a:blipFill>
          <a:ln w="9525">
            <a:noFill/>
            <a:miter lim="800000"/>
            <a:headEnd/>
            <a:tailEnd/>
          </a:ln>
        </p:spPr>
        <p:txBody>
          <a:bodyPr lIns="0" tIns="0" rIns="0" bIns="0">
            <a:spAutoFit/>
          </a:bodyPr>
          <a:lstStyle/>
          <a:p>
            <a:endParaRPr lang="ru-RU"/>
          </a:p>
        </p:txBody>
      </p:sp>
      <p:sp>
        <p:nvSpPr>
          <p:cNvPr id="12339" name="object 53"/>
          <p:cNvSpPr>
            <a:spLocks noChangeArrowheads="1"/>
          </p:cNvSpPr>
          <p:nvPr/>
        </p:nvSpPr>
        <p:spPr bwMode="auto">
          <a:xfrm>
            <a:off x="5386388" y="3557588"/>
            <a:ext cx="347662" cy="396875"/>
          </a:xfrm>
          <a:prstGeom prst="rect">
            <a:avLst/>
          </a:prstGeom>
          <a:blipFill dpi="0" rotWithShape="1">
            <a:blip r:embed="rId3" cstate="print"/>
            <a:srcRect/>
            <a:stretch>
              <a:fillRect/>
            </a:stretch>
          </a:blipFill>
          <a:ln w="9525">
            <a:noFill/>
            <a:miter lim="800000"/>
            <a:headEnd/>
            <a:tailEnd/>
          </a:ln>
        </p:spPr>
        <p:txBody>
          <a:bodyPr lIns="0" tIns="0" rIns="0" bIns="0">
            <a:spAutoFit/>
          </a:bodyPr>
          <a:lstStyle/>
          <a:p>
            <a:endParaRPr lang="ru-RU"/>
          </a:p>
        </p:txBody>
      </p:sp>
      <p:sp>
        <p:nvSpPr>
          <p:cNvPr id="12340" name="object 54"/>
          <p:cNvSpPr>
            <a:spLocks noChangeArrowheads="1"/>
          </p:cNvSpPr>
          <p:nvPr/>
        </p:nvSpPr>
        <p:spPr bwMode="auto">
          <a:xfrm>
            <a:off x="7129463" y="3557588"/>
            <a:ext cx="347662" cy="396875"/>
          </a:xfrm>
          <a:prstGeom prst="rect">
            <a:avLst/>
          </a:prstGeom>
          <a:blipFill dpi="0" rotWithShape="1">
            <a:blip r:embed="rId3" cstate="print"/>
            <a:srcRect/>
            <a:stretch>
              <a:fillRect/>
            </a:stretch>
          </a:blipFill>
          <a:ln w="9525">
            <a:noFill/>
            <a:miter lim="800000"/>
            <a:headEnd/>
            <a:tailEnd/>
          </a:ln>
        </p:spPr>
        <p:txBody>
          <a:bodyPr lIns="0" tIns="0" rIns="0" bIns="0">
            <a:spAutoFit/>
          </a:bodyPr>
          <a:lstStyle/>
          <a:p>
            <a:endParaRPr lang="ru-RU"/>
          </a:p>
        </p:txBody>
      </p:sp>
      <p:sp>
        <p:nvSpPr>
          <p:cNvPr id="12341" name="object 55"/>
          <p:cNvSpPr>
            <a:spLocks noChangeArrowheads="1"/>
          </p:cNvSpPr>
          <p:nvPr/>
        </p:nvSpPr>
        <p:spPr bwMode="auto">
          <a:xfrm>
            <a:off x="8210550" y="2692400"/>
            <a:ext cx="344488" cy="1262063"/>
          </a:xfrm>
          <a:prstGeom prst="rect">
            <a:avLst/>
          </a:prstGeom>
          <a:blipFill dpi="0" rotWithShape="1">
            <a:blip r:embed="rId4" cstate="print"/>
            <a:srcRect/>
            <a:stretch>
              <a:fillRect/>
            </a:stretch>
          </a:blipFill>
          <a:ln w="9525">
            <a:noFill/>
            <a:miter lim="800000"/>
            <a:headEnd/>
            <a:tailEnd/>
          </a:ln>
        </p:spPr>
        <p:txBody>
          <a:bodyPr lIns="0" tIns="0" rIns="0" bIns="0">
            <a:spAutoFit/>
          </a:bodyPr>
          <a:lstStyle/>
          <a:p>
            <a:endParaRPr lang="ru-RU"/>
          </a:p>
        </p:txBody>
      </p:sp>
      <p:sp>
        <p:nvSpPr>
          <p:cNvPr id="12342" name="object 56"/>
          <p:cNvSpPr>
            <a:spLocks noChangeArrowheads="1"/>
          </p:cNvSpPr>
          <p:nvPr/>
        </p:nvSpPr>
        <p:spPr bwMode="auto">
          <a:xfrm>
            <a:off x="6915150" y="2703513"/>
            <a:ext cx="344488" cy="398462"/>
          </a:xfrm>
          <a:prstGeom prst="rect">
            <a:avLst/>
          </a:prstGeom>
          <a:blipFill dpi="0" rotWithShape="1">
            <a:blip r:embed="rId5" cstate="print"/>
            <a:srcRect/>
            <a:stretch>
              <a:fillRect/>
            </a:stretch>
          </a:blipFill>
          <a:ln w="9525">
            <a:noFill/>
            <a:miter lim="800000"/>
            <a:headEnd/>
            <a:tailEnd/>
          </a:ln>
        </p:spPr>
        <p:txBody>
          <a:bodyPr lIns="0" tIns="0" rIns="0" bIns="0">
            <a:spAutoFit/>
          </a:bodyPr>
          <a:lstStyle/>
          <a:p>
            <a:endParaRPr lang="ru-RU"/>
          </a:p>
        </p:txBody>
      </p:sp>
      <p:sp>
        <p:nvSpPr>
          <p:cNvPr id="12343" name="object 57"/>
          <p:cNvSpPr txBox="1">
            <a:spLocks noChangeArrowheads="1"/>
          </p:cNvSpPr>
          <p:nvPr/>
        </p:nvSpPr>
        <p:spPr bwMode="auto">
          <a:xfrm>
            <a:off x="5081588" y="1300163"/>
            <a:ext cx="947737" cy="298450"/>
          </a:xfrm>
          <a:prstGeom prst="rect">
            <a:avLst/>
          </a:prstGeom>
          <a:noFill/>
          <a:ln w="9525">
            <a:noFill/>
            <a:miter lim="800000"/>
            <a:headEnd/>
            <a:tailEnd/>
          </a:ln>
        </p:spPr>
        <p:txBody>
          <a:bodyPr lIns="0" tIns="0" rIns="0" bIns="0">
            <a:spAutoFit/>
          </a:bodyPr>
          <a:lstStyle/>
          <a:p>
            <a:pPr marL="12700"/>
            <a:r>
              <a:rPr lang="ru-RU" b="1">
                <a:latin typeface="Calibri" pitchFamily="34" charset="0"/>
              </a:rPr>
              <a:t>Периоды</a:t>
            </a:r>
            <a:endParaRPr lang="ru-RU">
              <a:latin typeface="Calibri" pitchFamily="34" charset="0"/>
            </a:endParaRPr>
          </a:p>
        </p:txBody>
      </p:sp>
      <p:sp>
        <p:nvSpPr>
          <p:cNvPr id="12344" name="object 58"/>
          <p:cNvSpPr txBox="1">
            <a:spLocks noChangeArrowheads="1"/>
          </p:cNvSpPr>
          <p:nvPr/>
        </p:nvSpPr>
        <p:spPr bwMode="auto">
          <a:xfrm>
            <a:off x="149225" y="4470400"/>
            <a:ext cx="8882063" cy="2286000"/>
          </a:xfrm>
          <a:prstGeom prst="rect">
            <a:avLst/>
          </a:prstGeom>
          <a:noFill/>
          <a:ln w="9525">
            <a:noFill/>
            <a:miter lim="800000"/>
            <a:headEnd/>
            <a:tailEnd/>
          </a:ln>
        </p:spPr>
        <p:txBody>
          <a:bodyPr lIns="0" tIns="0" rIns="0" bIns="0">
            <a:spAutoFit/>
          </a:bodyPr>
          <a:lstStyle/>
          <a:p>
            <a:pPr marL="12700" indent="212725" algn="just">
              <a:lnSpc>
                <a:spcPct val="110000"/>
              </a:lnSpc>
            </a:pPr>
            <a:r>
              <a:rPr lang="ru-RU" sz="1500">
                <a:latin typeface="Calibri" pitchFamily="34" charset="0"/>
              </a:rPr>
              <a:t>Каждый год 3-летний период бюджетного планирования сдвигается на 1 год вперед, т.е. корректируются ранее утвержденные параметры 1 и 2-го года, добавляются параметры 3-го года.</a:t>
            </a:r>
          </a:p>
          <a:p>
            <a:pPr marL="12700" indent="212725" algn="just">
              <a:lnSpc>
                <a:spcPct val="110000"/>
              </a:lnSpc>
            </a:pPr>
            <a:r>
              <a:rPr lang="ru-RU" sz="1500">
                <a:latin typeface="Calibri" pitchFamily="34" charset="0"/>
              </a:rPr>
              <a:t>При  этом  в  составе  бюджета  на  плановый  период  закладываются  «условно  утверждаемые»  расходы, которые не распределяются по статьям, в объеме не менее 2,5 процента общего объема расходов бюджета (без  учета  расходов  бюджета,  предусмотренных  за  счет межбюджетных  трансфертов из  других  бюджетов бюджетной  системы  Российской  Федерации,  имеющих  целевое  назначение)  на  первый  год  планового периода и не менее 5 процентов (без учета  расходов бюджета, предусмотренных за счет межбюджетных трансфертов   из   других   бюджетов   бюджетной   системы   Российской   Федерации,   имеющих   целевое назначение) - на второй год планового периода.</a:t>
            </a:r>
          </a:p>
        </p:txBody>
      </p:sp>
      <p:graphicFrame>
        <p:nvGraphicFramePr>
          <p:cNvPr id="40" name="object 40"/>
          <p:cNvGraphicFramePr>
            <a:graphicFrameLocks noGrp="1"/>
          </p:cNvGraphicFramePr>
          <p:nvPr/>
        </p:nvGraphicFramePr>
        <p:xfrm>
          <a:off x="2286000" y="1676400"/>
          <a:ext cx="6858001" cy="555624"/>
        </p:xfrm>
        <a:graphic>
          <a:graphicData uri="http://schemas.openxmlformats.org/drawingml/2006/table">
            <a:tbl>
              <a:tblPr firstRow="1" bandRow="1">
                <a:tableStyleId>{2D5ABB26-0587-4C30-8999-92F81FD0307C}</a:tableStyleId>
              </a:tblPr>
              <a:tblGrid>
                <a:gridCol w="1461864"/>
                <a:gridCol w="1424998"/>
                <a:gridCol w="1352545"/>
                <a:gridCol w="1315678"/>
                <a:gridCol w="1302916"/>
              </a:tblGrid>
              <a:tr h="277875">
                <a:tc>
                  <a:txBody>
                    <a:bodyPr/>
                    <a:lstStyle/>
                    <a:p>
                      <a:pPr algn="ctr">
                        <a:lnSpc>
                          <a:spcPct val="100000"/>
                        </a:lnSpc>
                      </a:pPr>
                      <a:r>
                        <a:rPr sz="1200" b="1" dirty="0">
                          <a:latin typeface="Arial"/>
                          <a:cs typeface="Arial"/>
                        </a:rPr>
                        <a:t>T</a:t>
                      </a:r>
                      <a:endParaRPr sz="1200" dirty="0">
                        <a:latin typeface="Arial"/>
                        <a:cs typeface="Arial"/>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solidFill>
                      <a:srgbClr val="D9D9D9"/>
                    </a:solidFill>
                  </a:tcPr>
                </a:tc>
                <a:tc>
                  <a:txBody>
                    <a:bodyPr/>
                    <a:lstStyle/>
                    <a:p>
                      <a:pPr marL="635" algn="ctr">
                        <a:lnSpc>
                          <a:spcPct val="100000"/>
                        </a:lnSpc>
                      </a:pPr>
                      <a:r>
                        <a:rPr sz="1200" b="1" spc="-5" dirty="0">
                          <a:latin typeface="Arial"/>
                          <a:cs typeface="Arial"/>
                        </a:rPr>
                        <a:t>T+</a:t>
                      </a:r>
                      <a:r>
                        <a:rPr sz="1200" b="1" dirty="0">
                          <a:latin typeface="Arial"/>
                          <a:cs typeface="Arial"/>
                        </a:rPr>
                        <a:t>1</a:t>
                      </a:r>
                      <a:endParaRPr sz="1200">
                        <a:latin typeface="Arial"/>
                        <a:cs typeface="Arial"/>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solidFill>
                      <a:srgbClr val="D9D9D9"/>
                    </a:solidFill>
                  </a:tcPr>
                </a:tc>
                <a:tc>
                  <a:txBody>
                    <a:bodyPr/>
                    <a:lstStyle/>
                    <a:p>
                      <a:pPr marL="635" algn="ctr">
                        <a:lnSpc>
                          <a:spcPct val="100000"/>
                        </a:lnSpc>
                      </a:pPr>
                      <a:r>
                        <a:rPr sz="1200" b="1" spc="-5" dirty="0">
                          <a:latin typeface="Arial"/>
                          <a:cs typeface="Arial"/>
                        </a:rPr>
                        <a:t>T+</a:t>
                      </a:r>
                      <a:r>
                        <a:rPr sz="1200" b="1" dirty="0">
                          <a:latin typeface="Arial"/>
                          <a:cs typeface="Arial"/>
                        </a:rPr>
                        <a:t>2</a:t>
                      </a:r>
                      <a:endParaRPr sz="1200">
                        <a:latin typeface="Arial"/>
                        <a:cs typeface="Arial"/>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solidFill>
                      <a:srgbClr val="D9D9D9"/>
                    </a:solidFill>
                  </a:tcPr>
                </a:tc>
                <a:tc>
                  <a:txBody>
                    <a:bodyPr/>
                    <a:lstStyle/>
                    <a:p>
                      <a:pPr algn="ctr">
                        <a:lnSpc>
                          <a:spcPct val="100000"/>
                        </a:lnSpc>
                      </a:pPr>
                      <a:r>
                        <a:rPr sz="1200" b="1" spc="-5" dirty="0">
                          <a:latin typeface="Arial"/>
                          <a:cs typeface="Arial"/>
                        </a:rPr>
                        <a:t>T+</a:t>
                      </a:r>
                      <a:r>
                        <a:rPr sz="1200" b="1" dirty="0">
                          <a:latin typeface="Arial"/>
                          <a:cs typeface="Arial"/>
                        </a:rPr>
                        <a:t>3</a:t>
                      </a:r>
                      <a:endParaRPr sz="1200">
                        <a:latin typeface="Arial"/>
                        <a:cs typeface="Arial"/>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solidFill>
                      <a:srgbClr val="D9D9D9"/>
                    </a:solidFill>
                  </a:tcPr>
                </a:tc>
                <a:tc>
                  <a:txBody>
                    <a:bodyPr/>
                    <a:lstStyle/>
                    <a:p>
                      <a:pPr marL="0" algn="ctr">
                        <a:lnSpc>
                          <a:spcPct val="100000"/>
                        </a:lnSpc>
                      </a:pPr>
                      <a:r>
                        <a:rPr sz="1200" b="1" spc="-5" dirty="0">
                          <a:latin typeface="Arial"/>
                          <a:cs typeface="Arial"/>
                        </a:rPr>
                        <a:t>T+</a:t>
                      </a:r>
                      <a:r>
                        <a:rPr sz="1200" b="1" dirty="0">
                          <a:latin typeface="Arial"/>
                          <a:cs typeface="Arial"/>
                        </a:rPr>
                        <a:t>4</a:t>
                      </a:r>
                      <a:endParaRPr sz="1200">
                        <a:latin typeface="Arial"/>
                        <a:cs typeface="Arial"/>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solidFill>
                      <a:srgbClr val="D9D9D9"/>
                    </a:solidFill>
                  </a:tcPr>
                </a:tc>
              </a:tr>
              <a:tr h="277749">
                <a:tc>
                  <a:txBody>
                    <a:bodyPr/>
                    <a:lstStyle/>
                    <a:p>
                      <a:pPr marL="635" algn="ctr">
                        <a:lnSpc>
                          <a:spcPct val="100000"/>
                        </a:lnSpc>
                      </a:pPr>
                      <a:r>
                        <a:rPr sz="1200" b="1" dirty="0" smtClean="0">
                          <a:latin typeface="Arial"/>
                          <a:cs typeface="Arial"/>
                        </a:rPr>
                        <a:t>201</a:t>
                      </a:r>
                      <a:r>
                        <a:rPr lang="ru-RU" sz="1200" b="1" dirty="0" smtClean="0">
                          <a:latin typeface="Arial"/>
                          <a:cs typeface="Arial"/>
                        </a:rPr>
                        <a:t>5</a:t>
                      </a:r>
                      <a:endParaRPr sz="1200" dirty="0">
                        <a:latin typeface="Arial"/>
                        <a:cs typeface="Arial"/>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solidFill>
                      <a:srgbClr val="D9D9D9"/>
                    </a:solidFill>
                  </a:tcPr>
                </a:tc>
                <a:tc>
                  <a:txBody>
                    <a:bodyPr/>
                    <a:lstStyle/>
                    <a:p>
                      <a:pPr algn="ctr">
                        <a:lnSpc>
                          <a:spcPct val="100000"/>
                        </a:lnSpc>
                      </a:pPr>
                      <a:r>
                        <a:rPr sz="1200" b="1" dirty="0" smtClean="0">
                          <a:latin typeface="Arial"/>
                          <a:cs typeface="Arial"/>
                        </a:rPr>
                        <a:t>201</a:t>
                      </a:r>
                      <a:r>
                        <a:rPr lang="ru-RU" sz="1200" b="1" dirty="0" smtClean="0">
                          <a:latin typeface="Arial"/>
                          <a:cs typeface="Arial"/>
                        </a:rPr>
                        <a:t>6</a:t>
                      </a:r>
                      <a:endParaRPr sz="1200" dirty="0">
                        <a:latin typeface="Arial"/>
                        <a:cs typeface="Arial"/>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solidFill>
                      <a:srgbClr val="D9D9D9"/>
                    </a:solidFill>
                  </a:tcPr>
                </a:tc>
                <a:tc>
                  <a:txBody>
                    <a:bodyPr/>
                    <a:lstStyle/>
                    <a:p>
                      <a:pPr algn="ctr">
                        <a:lnSpc>
                          <a:spcPct val="100000"/>
                        </a:lnSpc>
                      </a:pPr>
                      <a:r>
                        <a:rPr sz="1200" b="1" dirty="0" smtClean="0">
                          <a:latin typeface="Arial"/>
                          <a:cs typeface="Arial"/>
                        </a:rPr>
                        <a:t>201</a:t>
                      </a:r>
                      <a:r>
                        <a:rPr lang="ru-RU" sz="1200" b="1" dirty="0" smtClean="0">
                          <a:latin typeface="Arial"/>
                          <a:cs typeface="Arial"/>
                        </a:rPr>
                        <a:t>7</a:t>
                      </a:r>
                      <a:endParaRPr sz="1200" dirty="0">
                        <a:latin typeface="Arial"/>
                        <a:cs typeface="Arial"/>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solidFill>
                      <a:srgbClr val="D9D9D9"/>
                    </a:solidFill>
                  </a:tcPr>
                </a:tc>
                <a:tc>
                  <a:txBody>
                    <a:bodyPr/>
                    <a:lstStyle/>
                    <a:p>
                      <a:pPr marL="1270" algn="ctr">
                        <a:lnSpc>
                          <a:spcPct val="100000"/>
                        </a:lnSpc>
                      </a:pPr>
                      <a:r>
                        <a:rPr sz="1200" b="1" dirty="0" smtClean="0">
                          <a:latin typeface="Arial"/>
                          <a:cs typeface="Arial"/>
                        </a:rPr>
                        <a:t>201</a:t>
                      </a:r>
                      <a:r>
                        <a:rPr lang="ru-RU" sz="1200" b="1" dirty="0" smtClean="0">
                          <a:latin typeface="Arial"/>
                          <a:cs typeface="Arial"/>
                        </a:rPr>
                        <a:t>8</a:t>
                      </a:r>
                      <a:endParaRPr sz="1200" dirty="0">
                        <a:latin typeface="Arial"/>
                        <a:cs typeface="Arial"/>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solidFill>
                      <a:srgbClr val="D9D9D9"/>
                    </a:solidFill>
                  </a:tcPr>
                </a:tc>
                <a:tc>
                  <a:txBody>
                    <a:bodyPr/>
                    <a:lstStyle/>
                    <a:p>
                      <a:pPr marL="1905" algn="ctr">
                        <a:lnSpc>
                          <a:spcPct val="100000"/>
                        </a:lnSpc>
                      </a:pPr>
                      <a:r>
                        <a:rPr sz="1200" b="1" dirty="0" smtClean="0">
                          <a:latin typeface="Arial"/>
                          <a:cs typeface="Arial"/>
                        </a:rPr>
                        <a:t>201</a:t>
                      </a:r>
                      <a:r>
                        <a:rPr lang="ru-RU" sz="1200" b="1" dirty="0" smtClean="0">
                          <a:latin typeface="Arial"/>
                          <a:cs typeface="Arial"/>
                        </a:rPr>
                        <a:t>9</a:t>
                      </a:r>
                      <a:endParaRPr sz="1200" dirty="0">
                        <a:latin typeface="Arial"/>
                        <a:cs typeface="Arial"/>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solidFill>
                      <a:srgbClr val="D9D9D9"/>
                    </a:solidFill>
                  </a:tcPr>
                </a:tc>
              </a:tr>
            </a:tbl>
          </a:graphicData>
        </a:graphic>
      </p:graphicFrame>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object 6"/>
          <p:cNvSpPr>
            <a:spLocks noChangeArrowheads="1"/>
          </p:cNvSpPr>
          <p:nvPr/>
        </p:nvSpPr>
        <p:spPr bwMode="auto">
          <a:xfrm>
            <a:off x="174625" y="2363788"/>
            <a:ext cx="8794750" cy="636587"/>
          </a:xfrm>
          <a:prstGeom prst="rect">
            <a:avLst/>
          </a:prstGeom>
          <a:blipFill dpi="0" rotWithShape="1">
            <a:blip r:embed="rId2"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13314" name="object 7"/>
          <p:cNvSpPr txBox="1">
            <a:spLocks noChangeArrowheads="1"/>
          </p:cNvSpPr>
          <p:nvPr/>
        </p:nvSpPr>
        <p:spPr bwMode="auto">
          <a:xfrm>
            <a:off x="2516188" y="2446338"/>
            <a:ext cx="5880100" cy="492125"/>
          </a:xfrm>
          <a:prstGeom prst="rect">
            <a:avLst/>
          </a:prstGeom>
          <a:noFill/>
          <a:ln w="9525">
            <a:noFill/>
            <a:miter lim="800000"/>
            <a:headEnd/>
            <a:tailEnd/>
          </a:ln>
        </p:spPr>
        <p:txBody>
          <a:bodyPr lIns="0" tIns="0" rIns="0" bIns="0">
            <a:spAutoFit/>
          </a:bodyPr>
          <a:lstStyle/>
          <a:p>
            <a:pPr marL="12700"/>
            <a:r>
              <a:rPr lang="ru-RU" sz="1600">
                <a:latin typeface="Calibri" pitchFamily="34" charset="0"/>
              </a:rPr>
              <a:t>Работа структурных подразделений администрации  района по подготовке и обоснованию  бюджетных ассигнований</a:t>
            </a:r>
          </a:p>
        </p:txBody>
      </p:sp>
      <p:sp>
        <p:nvSpPr>
          <p:cNvPr id="13315" name="object 8"/>
          <p:cNvSpPr txBox="1">
            <a:spLocks noChangeArrowheads="1"/>
          </p:cNvSpPr>
          <p:nvPr/>
        </p:nvSpPr>
        <p:spPr bwMode="auto">
          <a:xfrm>
            <a:off x="2524125" y="1657350"/>
            <a:ext cx="6391275" cy="488950"/>
          </a:xfrm>
          <a:prstGeom prst="rect">
            <a:avLst/>
          </a:prstGeom>
          <a:gradFill rotWithShape="1">
            <a:gsLst>
              <a:gs pos="0">
                <a:schemeClr val="bg1">
                  <a:alpha val="28000"/>
                </a:schemeClr>
              </a:gs>
              <a:gs pos="100000">
                <a:srgbClr val="3399FF">
                  <a:alpha val="42000"/>
                </a:srgbClr>
              </a:gs>
            </a:gsLst>
            <a:path path="rect">
              <a:fillToRect r="100000" b="100000"/>
            </a:path>
          </a:gradFill>
          <a:ln w="9525">
            <a:noFill/>
            <a:miter lim="800000"/>
            <a:headEnd/>
            <a:tailEnd/>
          </a:ln>
        </p:spPr>
        <p:txBody>
          <a:bodyPr lIns="0" tIns="0" rIns="0" bIns="0">
            <a:spAutoFit/>
          </a:bodyPr>
          <a:lstStyle/>
          <a:p>
            <a:pPr marL="12700"/>
            <a:r>
              <a:rPr lang="ru-RU" sz="1600">
                <a:latin typeface="Calibri" pitchFamily="34" charset="0"/>
              </a:rPr>
              <a:t>Основные показатели прогноза социально-экономического развития  Бобровского муниципального района</a:t>
            </a:r>
          </a:p>
        </p:txBody>
      </p:sp>
      <p:sp>
        <p:nvSpPr>
          <p:cNvPr id="13316" name="object 10"/>
          <p:cNvSpPr>
            <a:spLocks noChangeArrowheads="1"/>
          </p:cNvSpPr>
          <p:nvPr/>
        </p:nvSpPr>
        <p:spPr bwMode="auto">
          <a:xfrm>
            <a:off x="174625" y="1628775"/>
            <a:ext cx="2168525" cy="584200"/>
          </a:xfrm>
          <a:prstGeom prst="rect">
            <a:avLst/>
          </a:prstGeom>
          <a:blipFill dpi="0" rotWithShape="1">
            <a:blip r:embed="rId3"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13317" name="object 11"/>
          <p:cNvSpPr txBox="1">
            <a:spLocks noChangeArrowheads="1"/>
          </p:cNvSpPr>
          <p:nvPr/>
        </p:nvSpPr>
        <p:spPr bwMode="auto">
          <a:xfrm>
            <a:off x="685800" y="1768475"/>
            <a:ext cx="768350" cy="277813"/>
          </a:xfrm>
          <a:prstGeom prst="rect">
            <a:avLst/>
          </a:prstGeom>
          <a:noFill/>
          <a:ln w="9525">
            <a:noFill/>
            <a:miter lim="800000"/>
            <a:headEnd/>
            <a:tailEnd/>
          </a:ln>
        </p:spPr>
        <p:txBody>
          <a:bodyPr lIns="0" tIns="0" rIns="0" bIns="0">
            <a:spAutoFit/>
          </a:bodyPr>
          <a:lstStyle/>
          <a:p>
            <a:pPr marL="12700"/>
            <a:r>
              <a:rPr lang="ru-RU">
                <a:latin typeface="Calibri" pitchFamily="34" charset="0"/>
              </a:rPr>
              <a:t>Август</a:t>
            </a:r>
          </a:p>
        </p:txBody>
      </p:sp>
      <p:sp>
        <p:nvSpPr>
          <p:cNvPr id="13318" name="object 12"/>
          <p:cNvSpPr>
            <a:spLocks noChangeArrowheads="1"/>
          </p:cNvSpPr>
          <p:nvPr/>
        </p:nvSpPr>
        <p:spPr bwMode="auto">
          <a:xfrm>
            <a:off x="174625" y="2382838"/>
            <a:ext cx="2168525" cy="584200"/>
          </a:xfrm>
          <a:prstGeom prst="rect">
            <a:avLst/>
          </a:prstGeom>
          <a:blipFill dpi="0" rotWithShape="1">
            <a:blip r:embed="rId3"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13319" name="object 13"/>
          <p:cNvSpPr txBox="1">
            <a:spLocks noChangeArrowheads="1"/>
          </p:cNvSpPr>
          <p:nvPr/>
        </p:nvSpPr>
        <p:spPr bwMode="auto">
          <a:xfrm>
            <a:off x="381000" y="2514600"/>
            <a:ext cx="1530350" cy="244475"/>
          </a:xfrm>
          <a:prstGeom prst="rect">
            <a:avLst/>
          </a:prstGeom>
          <a:noFill/>
          <a:ln w="9525">
            <a:noFill/>
            <a:miter lim="800000"/>
            <a:headEnd/>
            <a:tailEnd/>
          </a:ln>
        </p:spPr>
        <p:txBody>
          <a:bodyPr lIns="0" tIns="0" rIns="0" bIns="0">
            <a:spAutoFit/>
          </a:bodyPr>
          <a:lstStyle/>
          <a:p>
            <a:pPr marL="12700"/>
            <a:r>
              <a:rPr lang="ru-RU" sz="1600"/>
              <a:t>Август-Октябрь</a:t>
            </a:r>
          </a:p>
        </p:txBody>
      </p:sp>
      <p:sp>
        <p:nvSpPr>
          <p:cNvPr id="13320" name="object 14"/>
          <p:cNvSpPr>
            <a:spLocks noChangeArrowheads="1"/>
          </p:cNvSpPr>
          <p:nvPr/>
        </p:nvSpPr>
        <p:spPr bwMode="auto">
          <a:xfrm>
            <a:off x="174625" y="3127375"/>
            <a:ext cx="8794750" cy="871538"/>
          </a:xfrm>
          <a:prstGeom prst="rect">
            <a:avLst/>
          </a:prstGeom>
          <a:blipFill dpi="0" rotWithShape="1">
            <a:blip r:embed="rId4"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13321" name="object 15"/>
          <p:cNvSpPr txBox="1">
            <a:spLocks noChangeArrowheads="1"/>
          </p:cNvSpPr>
          <p:nvPr/>
        </p:nvSpPr>
        <p:spPr bwMode="auto">
          <a:xfrm>
            <a:off x="2516188" y="3175000"/>
            <a:ext cx="6151562" cy="733425"/>
          </a:xfrm>
          <a:prstGeom prst="rect">
            <a:avLst/>
          </a:prstGeom>
          <a:noFill/>
          <a:ln w="9525">
            <a:noFill/>
            <a:miter lim="800000"/>
            <a:headEnd/>
            <a:tailEnd/>
          </a:ln>
        </p:spPr>
        <p:txBody>
          <a:bodyPr lIns="0" tIns="0" rIns="0" bIns="0">
            <a:spAutoFit/>
          </a:bodyPr>
          <a:lstStyle/>
          <a:p>
            <a:pPr marL="12700"/>
            <a:r>
              <a:rPr lang="ru-RU" sz="1600">
                <a:latin typeface="Calibri" pitchFamily="34" charset="0"/>
              </a:rPr>
              <a:t>Одобрение администрацией района проекта решения  Совета народных депутатов о бюджете на очередной финансовый год (</a:t>
            </a:r>
            <a:r>
              <a:rPr lang="ru-RU" sz="1600" i="1">
                <a:latin typeface="Calibri" pitchFamily="34" charset="0"/>
              </a:rPr>
              <a:t>не позднее 01 декабря</a:t>
            </a:r>
            <a:r>
              <a:rPr lang="ru-RU" sz="1600">
                <a:latin typeface="Calibri" pitchFamily="34" charset="0"/>
              </a:rPr>
              <a:t>)</a:t>
            </a:r>
          </a:p>
        </p:txBody>
      </p:sp>
      <p:sp>
        <p:nvSpPr>
          <p:cNvPr id="13322" name="object 16"/>
          <p:cNvSpPr>
            <a:spLocks noChangeArrowheads="1"/>
          </p:cNvSpPr>
          <p:nvPr/>
        </p:nvSpPr>
        <p:spPr bwMode="auto">
          <a:xfrm>
            <a:off x="174625" y="3271838"/>
            <a:ext cx="2168525" cy="584200"/>
          </a:xfrm>
          <a:prstGeom prst="rect">
            <a:avLst/>
          </a:prstGeom>
          <a:blipFill dpi="0" rotWithShape="1">
            <a:blip r:embed="rId3"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13323" name="object 17"/>
          <p:cNvSpPr txBox="1">
            <a:spLocks noChangeArrowheads="1"/>
          </p:cNvSpPr>
          <p:nvPr/>
        </p:nvSpPr>
        <p:spPr bwMode="auto">
          <a:xfrm>
            <a:off x="762000" y="3411538"/>
            <a:ext cx="828675" cy="277812"/>
          </a:xfrm>
          <a:prstGeom prst="rect">
            <a:avLst/>
          </a:prstGeom>
          <a:noFill/>
          <a:ln w="9525">
            <a:noFill/>
            <a:miter lim="800000"/>
            <a:headEnd/>
            <a:tailEnd/>
          </a:ln>
        </p:spPr>
        <p:txBody>
          <a:bodyPr lIns="0" tIns="0" rIns="0" bIns="0">
            <a:spAutoFit/>
          </a:bodyPr>
          <a:lstStyle/>
          <a:p>
            <a:pPr marL="12700"/>
            <a:r>
              <a:rPr lang="ru-RU">
                <a:latin typeface="Calibri" pitchFamily="34" charset="0"/>
              </a:rPr>
              <a:t>Ноябрь</a:t>
            </a:r>
          </a:p>
        </p:txBody>
      </p:sp>
      <p:sp>
        <p:nvSpPr>
          <p:cNvPr id="13324" name="object 18"/>
          <p:cNvSpPr>
            <a:spLocks noChangeArrowheads="1"/>
          </p:cNvSpPr>
          <p:nvPr/>
        </p:nvSpPr>
        <p:spPr bwMode="auto">
          <a:xfrm>
            <a:off x="174625" y="4111625"/>
            <a:ext cx="8794750" cy="1089025"/>
          </a:xfrm>
          <a:prstGeom prst="rect">
            <a:avLst/>
          </a:prstGeom>
          <a:blipFill dpi="0" rotWithShape="1">
            <a:blip r:embed="rId5"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13325" name="object 19"/>
          <p:cNvSpPr txBox="1">
            <a:spLocks noChangeArrowheads="1"/>
          </p:cNvSpPr>
          <p:nvPr/>
        </p:nvSpPr>
        <p:spPr bwMode="auto">
          <a:xfrm>
            <a:off x="2516188" y="4156075"/>
            <a:ext cx="6407150" cy="977900"/>
          </a:xfrm>
          <a:prstGeom prst="rect">
            <a:avLst/>
          </a:prstGeom>
          <a:noFill/>
          <a:ln w="9525">
            <a:noFill/>
            <a:miter lim="800000"/>
            <a:headEnd/>
            <a:tailEnd/>
          </a:ln>
        </p:spPr>
        <p:txBody>
          <a:bodyPr lIns="0" tIns="0" rIns="0" bIns="0">
            <a:spAutoFit/>
          </a:bodyPr>
          <a:lstStyle/>
          <a:p>
            <a:pPr marL="12700"/>
            <a:r>
              <a:rPr lang="ru-RU" sz="1600">
                <a:latin typeface="Calibri" pitchFamily="34" charset="0"/>
              </a:rPr>
              <a:t>Проект решения о бюджете рассматривается комиссиями  Совета народных депутатов (</a:t>
            </a:r>
            <a:r>
              <a:rPr lang="ru-RU" sz="1600" i="1">
                <a:latin typeface="Calibri" pitchFamily="34" charset="0"/>
              </a:rPr>
              <a:t>основные характеристики бюджета, распределение расходов по разделам бюджетной классификации и муниципальным программам района</a:t>
            </a:r>
            <a:r>
              <a:rPr lang="ru-RU" sz="1600">
                <a:latin typeface="Calibri" pitchFamily="34" charset="0"/>
              </a:rPr>
              <a:t>)</a:t>
            </a:r>
          </a:p>
        </p:txBody>
      </p:sp>
      <p:sp>
        <p:nvSpPr>
          <p:cNvPr id="13326" name="object 20"/>
          <p:cNvSpPr>
            <a:spLocks noChangeArrowheads="1"/>
          </p:cNvSpPr>
          <p:nvPr/>
        </p:nvSpPr>
        <p:spPr bwMode="auto">
          <a:xfrm>
            <a:off x="174625" y="4365625"/>
            <a:ext cx="2168525" cy="584200"/>
          </a:xfrm>
          <a:prstGeom prst="rect">
            <a:avLst/>
          </a:prstGeom>
          <a:blipFill dpi="0" rotWithShape="1">
            <a:blip r:embed="rId3"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13327" name="object 21"/>
          <p:cNvSpPr txBox="1">
            <a:spLocks noChangeArrowheads="1"/>
          </p:cNvSpPr>
          <p:nvPr/>
        </p:nvSpPr>
        <p:spPr bwMode="auto">
          <a:xfrm>
            <a:off x="381000" y="4506913"/>
            <a:ext cx="1589088" cy="274637"/>
          </a:xfrm>
          <a:prstGeom prst="rect">
            <a:avLst/>
          </a:prstGeom>
          <a:noFill/>
          <a:ln w="9525">
            <a:noFill/>
            <a:miter lim="800000"/>
            <a:headEnd/>
            <a:tailEnd/>
          </a:ln>
        </p:spPr>
        <p:txBody>
          <a:bodyPr lIns="0" tIns="0" rIns="0" bIns="0">
            <a:spAutoFit/>
          </a:bodyPr>
          <a:lstStyle/>
          <a:p>
            <a:pPr marL="12700" algn="ctr"/>
            <a:r>
              <a:rPr lang="ru-RU">
                <a:latin typeface="Calibri" pitchFamily="34" charset="0"/>
              </a:rPr>
              <a:t>Ноябрь</a:t>
            </a:r>
          </a:p>
        </p:txBody>
      </p:sp>
      <p:sp>
        <p:nvSpPr>
          <p:cNvPr id="13328" name="object 26"/>
          <p:cNvSpPr>
            <a:spLocks noChangeArrowheads="1"/>
          </p:cNvSpPr>
          <p:nvPr/>
        </p:nvSpPr>
        <p:spPr bwMode="auto">
          <a:xfrm>
            <a:off x="152400" y="5334000"/>
            <a:ext cx="8793163" cy="863600"/>
          </a:xfrm>
          <a:prstGeom prst="rect">
            <a:avLst/>
          </a:prstGeom>
          <a:blipFill dpi="0" rotWithShape="1">
            <a:blip r:embed="rId6"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13329" name="object 27"/>
          <p:cNvSpPr txBox="1">
            <a:spLocks noChangeArrowheads="1"/>
          </p:cNvSpPr>
          <p:nvPr/>
        </p:nvSpPr>
        <p:spPr bwMode="auto">
          <a:xfrm>
            <a:off x="2438400" y="5410200"/>
            <a:ext cx="6169025" cy="488950"/>
          </a:xfrm>
          <a:prstGeom prst="rect">
            <a:avLst/>
          </a:prstGeom>
          <a:noFill/>
          <a:ln w="9525">
            <a:noFill/>
            <a:miter lim="800000"/>
            <a:headEnd/>
            <a:tailEnd/>
          </a:ln>
        </p:spPr>
        <p:txBody>
          <a:bodyPr lIns="0" tIns="0" rIns="0" bIns="0">
            <a:spAutoFit/>
          </a:bodyPr>
          <a:lstStyle/>
          <a:p>
            <a:pPr marL="12700"/>
            <a:r>
              <a:rPr lang="ru-RU" sz="1600">
                <a:latin typeface="Calibri" pitchFamily="34" charset="0"/>
              </a:rPr>
              <a:t>Утверждение Решением Совета народных депутатов бюджета  муниципального района на очередной финансовый год</a:t>
            </a:r>
          </a:p>
        </p:txBody>
      </p:sp>
      <p:sp>
        <p:nvSpPr>
          <p:cNvPr id="13330" name="object 28"/>
          <p:cNvSpPr>
            <a:spLocks noChangeArrowheads="1"/>
          </p:cNvSpPr>
          <p:nvPr/>
        </p:nvSpPr>
        <p:spPr bwMode="auto">
          <a:xfrm>
            <a:off x="228600" y="5410200"/>
            <a:ext cx="2168525" cy="584200"/>
          </a:xfrm>
          <a:prstGeom prst="rect">
            <a:avLst/>
          </a:prstGeom>
          <a:blipFill dpi="0" rotWithShape="1">
            <a:blip r:embed="rId3"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13331" name="object 29"/>
          <p:cNvSpPr txBox="1">
            <a:spLocks noChangeArrowheads="1"/>
          </p:cNvSpPr>
          <p:nvPr/>
        </p:nvSpPr>
        <p:spPr bwMode="auto">
          <a:xfrm>
            <a:off x="381000" y="5562600"/>
            <a:ext cx="1636713" cy="274638"/>
          </a:xfrm>
          <a:prstGeom prst="rect">
            <a:avLst/>
          </a:prstGeom>
          <a:noFill/>
          <a:ln w="9525">
            <a:noFill/>
            <a:miter lim="800000"/>
            <a:headEnd/>
            <a:tailEnd/>
          </a:ln>
        </p:spPr>
        <p:txBody>
          <a:bodyPr lIns="0" tIns="0" rIns="0" bIns="0">
            <a:spAutoFit/>
          </a:bodyPr>
          <a:lstStyle/>
          <a:p>
            <a:pPr marL="12700"/>
            <a:r>
              <a:rPr lang="ru-RU">
                <a:latin typeface="Calibri" pitchFamily="34" charset="0"/>
              </a:rPr>
              <a:t>Конец декабря</a:t>
            </a:r>
          </a:p>
        </p:txBody>
      </p:sp>
      <p:sp>
        <p:nvSpPr>
          <p:cNvPr id="34" name="Прямоугольник 33"/>
          <p:cNvSpPr/>
          <p:nvPr/>
        </p:nvSpPr>
        <p:spPr>
          <a:xfrm>
            <a:off x="533400" y="304800"/>
            <a:ext cx="8382000" cy="762000"/>
          </a:xfrm>
          <a:prstGeom prst="rect">
            <a:avLst/>
          </a:prstGeom>
          <a:solidFill>
            <a:schemeClr val="bg1">
              <a:lumMod val="85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ru-RU" sz="2400" b="1">
                <a:solidFill>
                  <a:srgbClr val="953735"/>
                </a:solidFill>
                <a:latin typeface="Times New Roman" pitchFamily="18" charset="0"/>
                <a:cs typeface="Arial" charset="0"/>
              </a:rPr>
              <a:t>Основные этапы подготовки бюджета муниципального района</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object 2"/>
          <p:cNvSpPr>
            <a:spLocks noChangeArrowheads="1"/>
          </p:cNvSpPr>
          <p:nvPr/>
        </p:nvSpPr>
        <p:spPr bwMode="auto">
          <a:xfrm>
            <a:off x="142875" y="0"/>
            <a:ext cx="9001125" cy="1238250"/>
          </a:xfrm>
          <a:prstGeom prst="rect">
            <a:avLst/>
          </a:prstGeom>
          <a:blipFill dpi="0" rotWithShape="1">
            <a:blip r:embed="rId2"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14338" name="object 3"/>
          <p:cNvSpPr>
            <a:spLocks/>
          </p:cNvSpPr>
          <p:nvPr/>
        </p:nvSpPr>
        <p:spPr bwMode="auto">
          <a:xfrm>
            <a:off x="6721475" y="1096963"/>
            <a:ext cx="2027238" cy="917575"/>
          </a:xfrm>
          <a:custGeom>
            <a:avLst/>
            <a:gdLst>
              <a:gd name="T0" fmla="*/ 364584 w 2027047"/>
              <a:gd name="T1" fmla="*/ 0 h 917575"/>
              <a:gd name="T2" fmla="*/ 642204 w 2027047"/>
              <a:gd name="T3" fmla="*/ 0 h 917575"/>
              <a:gd name="T4" fmla="*/ 1058421 w 2027047"/>
              <a:gd name="T5" fmla="*/ 0 h 917575"/>
              <a:gd name="T6" fmla="*/ 2029721 w 2027047"/>
              <a:gd name="T7" fmla="*/ 0 h 917575"/>
              <a:gd name="T8" fmla="*/ 2029721 w 2027047"/>
              <a:gd name="T9" fmla="*/ 384810 h 917575"/>
              <a:gd name="T10" fmla="*/ 2029721 w 2027047"/>
              <a:gd name="T11" fmla="*/ 549782 h 917575"/>
              <a:gd name="T12" fmla="*/ 2029721 w 2027047"/>
              <a:gd name="T13" fmla="*/ 659764 h 917575"/>
              <a:gd name="T14" fmla="*/ 1058421 w 2027047"/>
              <a:gd name="T15" fmla="*/ 659764 h 917575"/>
              <a:gd name="T16" fmla="*/ 0 w 2027047"/>
              <a:gd name="T17" fmla="*/ 917575 h 917575"/>
              <a:gd name="T18" fmla="*/ 642204 w 2027047"/>
              <a:gd name="T19" fmla="*/ 659764 h 917575"/>
              <a:gd name="T20" fmla="*/ 364584 w 2027047"/>
              <a:gd name="T21" fmla="*/ 659764 h 917575"/>
              <a:gd name="T22" fmla="*/ 364584 w 2027047"/>
              <a:gd name="T23" fmla="*/ 549782 h 917575"/>
              <a:gd name="T24" fmla="*/ 364584 w 2027047"/>
              <a:gd name="T25" fmla="*/ 384810 h 917575"/>
              <a:gd name="T26" fmla="*/ 364584 w 2027047"/>
              <a:gd name="T27" fmla="*/ 0 h 917575"/>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027047"/>
              <a:gd name="T43" fmla="*/ 0 h 917575"/>
              <a:gd name="T44" fmla="*/ 2027047 w 2027047"/>
              <a:gd name="T45" fmla="*/ 917575 h 917575"/>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027047" h="917575">
                <a:moveTo>
                  <a:pt x="364108" y="0"/>
                </a:moveTo>
                <a:lnTo>
                  <a:pt x="641350" y="0"/>
                </a:lnTo>
                <a:lnTo>
                  <a:pt x="1057021" y="0"/>
                </a:lnTo>
                <a:lnTo>
                  <a:pt x="2027047" y="0"/>
                </a:lnTo>
                <a:lnTo>
                  <a:pt x="2027047" y="384810"/>
                </a:lnTo>
                <a:lnTo>
                  <a:pt x="2027047" y="549782"/>
                </a:lnTo>
                <a:lnTo>
                  <a:pt x="2027047" y="659764"/>
                </a:lnTo>
                <a:lnTo>
                  <a:pt x="1057021" y="659764"/>
                </a:lnTo>
                <a:lnTo>
                  <a:pt x="0" y="917575"/>
                </a:lnTo>
                <a:lnTo>
                  <a:pt x="641350" y="659764"/>
                </a:lnTo>
                <a:lnTo>
                  <a:pt x="364108" y="659764"/>
                </a:lnTo>
                <a:lnTo>
                  <a:pt x="364108" y="549782"/>
                </a:lnTo>
                <a:lnTo>
                  <a:pt x="364108" y="384810"/>
                </a:lnTo>
                <a:lnTo>
                  <a:pt x="364108" y="0"/>
                </a:lnTo>
                <a:close/>
              </a:path>
            </a:pathLst>
          </a:custGeom>
          <a:noFill/>
          <a:ln w="12700">
            <a:solidFill>
              <a:srgbClr val="9BBA58"/>
            </a:solidFill>
            <a:prstDash val="dash"/>
            <a:round/>
            <a:headEnd/>
            <a:tailEnd/>
          </a:ln>
        </p:spPr>
        <p:txBody>
          <a:bodyPr lIns="0" tIns="0" rIns="0" bIns="0">
            <a:spAutoFit/>
          </a:bodyPr>
          <a:lstStyle/>
          <a:p>
            <a:endParaRPr lang="ru-RU"/>
          </a:p>
        </p:txBody>
      </p:sp>
      <p:sp>
        <p:nvSpPr>
          <p:cNvPr id="14339" name="object 4"/>
          <p:cNvSpPr>
            <a:spLocks noChangeArrowheads="1"/>
          </p:cNvSpPr>
          <p:nvPr/>
        </p:nvSpPr>
        <p:spPr bwMode="auto">
          <a:xfrm>
            <a:off x="5003800" y="1077913"/>
            <a:ext cx="1779588" cy="3481387"/>
          </a:xfrm>
          <a:prstGeom prst="rect">
            <a:avLst/>
          </a:prstGeom>
          <a:blipFill dpi="0" rotWithShape="1">
            <a:blip r:embed="rId3"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14340" name="object 5"/>
          <p:cNvSpPr>
            <a:spLocks noChangeArrowheads="1"/>
          </p:cNvSpPr>
          <p:nvPr/>
        </p:nvSpPr>
        <p:spPr bwMode="auto">
          <a:xfrm>
            <a:off x="5143500" y="1484313"/>
            <a:ext cx="1466850" cy="1085850"/>
          </a:xfrm>
          <a:prstGeom prst="rect">
            <a:avLst/>
          </a:prstGeom>
          <a:blipFill dpi="0" rotWithShape="1">
            <a:blip r:embed="rId4"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14341" name="object 6"/>
          <p:cNvSpPr txBox="1">
            <a:spLocks noChangeArrowheads="1"/>
          </p:cNvSpPr>
          <p:nvPr/>
        </p:nvSpPr>
        <p:spPr bwMode="auto">
          <a:xfrm>
            <a:off x="5268913" y="1520825"/>
            <a:ext cx="1216025" cy="998538"/>
          </a:xfrm>
          <a:prstGeom prst="rect">
            <a:avLst/>
          </a:prstGeom>
          <a:noFill/>
          <a:ln w="9525">
            <a:noFill/>
            <a:miter lim="800000"/>
            <a:headEnd/>
            <a:tailEnd/>
          </a:ln>
        </p:spPr>
        <p:txBody>
          <a:bodyPr lIns="0" tIns="0" rIns="0" bIns="0">
            <a:spAutoFit/>
          </a:bodyPr>
          <a:lstStyle/>
          <a:p>
            <a:pPr marL="12700" algn="ctr"/>
            <a:r>
              <a:rPr lang="ru-RU" sz="1600" b="1">
                <a:latin typeface="Calibri" pitchFamily="34" charset="0"/>
              </a:rPr>
              <a:t>Утверждение бюджета очередного года</a:t>
            </a:r>
            <a:endParaRPr lang="ru-RU" sz="1600">
              <a:latin typeface="Calibri" pitchFamily="34" charset="0"/>
            </a:endParaRPr>
          </a:p>
        </p:txBody>
      </p:sp>
      <p:sp>
        <p:nvSpPr>
          <p:cNvPr id="14342" name="object 7"/>
          <p:cNvSpPr>
            <a:spLocks noChangeArrowheads="1"/>
          </p:cNvSpPr>
          <p:nvPr/>
        </p:nvSpPr>
        <p:spPr bwMode="auto">
          <a:xfrm>
            <a:off x="6511925" y="4670425"/>
            <a:ext cx="1363663" cy="1354138"/>
          </a:xfrm>
          <a:prstGeom prst="rect">
            <a:avLst/>
          </a:prstGeom>
          <a:blipFill dpi="0" rotWithShape="1">
            <a:blip r:embed="rId5"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14343" name="object 8"/>
          <p:cNvSpPr>
            <a:spLocks noChangeArrowheads="1"/>
          </p:cNvSpPr>
          <p:nvPr/>
        </p:nvSpPr>
        <p:spPr bwMode="auto">
          <a:xfrm>
            <a:off x="6731000" y="2979738"/>
            <a:ext cx="1781175" cy="3481387"/>
          </a:xfrm>
          <a:prstGeom prst="rect">
            <a:avLst/>
          </a:prstGeom>
          <a:blipFill dpi="0" rotWithShape="1">
            <a:blip r:embed="rId6"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14344" name="object 9"/>
          <p:cNvSpPr txBox="1">
            <a:spLocks noChangeArrowheads="1"/>
          </p:cNvSpPr>
          <p:nvPr/>
        </p:nvSpPr>
        <p:spPr bwMode="auto">
          <a:xfrm>
            <a:off x="6983413" y="3509963"/>
            <a:ext cx="1238250" cy="755650"/>
          </a:xfrm>
          <a:prstGeom prst="rect">
            <a:avLst/>
          </a:prstGeom>
          <a:noFill/>
          <a:ln w="9525">
            <a:noFill/>
            <a:miter lim="800000"/>
            <a:headEnd/>
            <a:tailEnd/>
          </a:ln>
        </p:spPr>
        <p:txBody>
          <a:bodyPr lIns="0" tIns="0" rIns="0" bIns="0">
            <a:spAutoFit/>
          </a:bodyPr>
          <a:lstStyle/>
          <a:p>
            <a:pPr marL="12700" indent="-1588" algn="ctr"/>
            <a:r>
              <a:rPr lang="ru-RU" sz="1600" b="1">
                <a:latin typeface="Calibri" pitchFamily="34" charset="0"/>
              </a:rPr>
              <a:t>Исполнение бюджета в текущем году</a:t>
            </a:r>
            <a:endParaRPr lang="ru-RU" sz="1600">
              <a:latin typeface="Calibri" pitchFamily="34" charset="0"/>
            </a:endParaRPr>
          </a:p>
        </p:txBody>
      </p:sp>
      <p:sp>
        <p:nvSpPr>
          <p:cNvPr id="14345" name="object 10"/>
          <p:cNvSpPr>
            <a:spLocks noChangeArrowheads="1"/>
          </p:cNvSpPr>
          <p:nvPr/>
        </p:nvSpPr>
        <p:spPr bwMode="auto">
          <a:xfrm>
            <a:off x="5013325" y="4967288"/>
            <a:ext cx="1781175" cy="1890712"/>
          </a:xfrm>
          <a:prstGeom prst="rect">
            <a:avLst/>
          </a:prstGeom>
          <a:blipFill dpi="0" rotWithShape="1">
            <a:blip r:embed="rId7"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14346" name="object 11"/>
          <p:cNvSpPr txBox="1">
            <a:spLocks noChangeArrowheads="1"/>
          </p:cNvSpPr>
          <p:nvPr/>
        </p:nvSpPr>
        <p:spPr bwMode="auto">
          <a:xfrm>
            <a:off x="5270500" y="5297488"/>
            <a:ext cx="1225550" cy="1301750"/>
          </a:xfrm>
          <a:prstGeom prst="rect">
            <a:avLst/>
          </a:prstGeom>
          <a:noFill/>
          <a:ln w="9525">
            <a:noFill/>
            <a:miter lim="800000"/>
            <a:headEnd/>
            <a:tailEnd/>
          </a:ln>
        </p:spPr>
        <p:txBody>
          <a:bodyPr lIns="0" tIns="0" rIns="0" bIns="0">
            <a:spAutoFit/>
          </a:bodyPr>
          <a:lstStyle/>
          <a:p>
            <a:pPr marL="12700" algn="ctr"/>
            <a:r>
              <a:rPr lang="ru-RU" sz="1400" b="1">
                <a:latin typeface="Calibri" pitchFamily="34" charset="0"/>
              </a:rPr>
              <a:t>Формирование отчета об исполнении бюджета предыдущего года</a:t>
            </a:r>
            <a:endParaRPr lang="ru-RU" sz="1400">
              <a:latin typeface="Calibri" pitchFamily="34" charset="0"/>
            </a:endParaRPr>
          </a:p>
        </p:txBody>
      </p:sp>
      <p:sp>
        <p:nvSpPr>
          <p:cNvPr id="14347" name="object 12"/>
          <p:cNvSpPr>
            <a:spLocks noChangeArrowheads="1"/>
          </p:cNvSpPr>
          <p:nvPr/>
        </p:nvSpPr>
        <p:spPr bwMode="auto">
          <a:xfrm>
            <a:off x="2505075" y="4945063"/>
            <a:ext cx="1781175" cy="1912937"/>
          </a:xfrm>
          <a:prstGeom prst="rect">
            <a:avLst/>
          </a:prstGeom>
          <a:blipFill dpi="0" rotWithShape="1">
            <a:blip r:embed="rId8"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14348" name="object 13"/>
          <p:cNvSpPr txBox="1">
            <a:spLocks noChangeArrowheads="1"/>
          </p:cNvSpPr>
          <p:nvPr/>
        </p:nvSpPr>
        <p:spPr bwMode="auto">
          <a:xfrm>
            <a:off x="2838450" y="5246688"/>
            <a:ext cx="1104900" cy="1303337"/>
          </a:xfrm>
          <a:prstGeom prst="rect">
            <a:avLst/>
          </a:prstGeom>
          <a:noFill/>
          <a:ln w="9525">
            <a:noFill/>
            <a:miter lim="800000"/>
            <a:headEnd/>
            <a:tailEnd/>
          </a:ln>
        </p:spPr>
        <p:txBody>
          <a:bodyPr lIns="0" tIns="0" rIns="0" bIns="0">
            <a:spAutoFit/>
          </a:bodyPr>
          <a:lstStyle/>
          <a:p>
            <a:pPr marL="12700" algn="ctr"/>
            <a:r>
              <a:rPr lang="ru-RU" sz="1400" b="1">
                <a:latin typeface="Calibri" pitchFamily="34" charset="0"/>
              </a:rPr>
              <a:t>Утверждение отчета об исполнении бюджета предыдущего года</a:t>
            </a:r>
            <a:endParaRPr lang="ru-RU" sz="1400">
              <a:latin typeface="Calibri" pitchFamily="34" charset="0"/>
            </a:endParaRPr>
          </a:p>
        </p:txBody>
      </p:sp>
      <p:sp>
        <p:nvSpPr>
          <p:cNvPr id="14349" name="object 14"/>
          <p:cNvSpPr>
            <a:spLocks noChangeArrowheads="1"/>
          </p:cNvSpPr>
          <p:nvPr/>
        </p:nvSpPr>
        <p:spPr bwMode="auto">
          <a:xfrm>
            <a:off x="827088" y="3025775"/>
            <a:ext cx="1779587" cy="3479800"/>
          </a:xfrm>
          <a:prstGeom prst="rect">
            <a:avLst/>
          </a:prstGeom>
          <a:blipFill dpi="0" rotWithShape="1">
            <a:blip r:embed="rId9"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14350" name="object 15"/>
          <p:cNvSpPr txBox="1">
            <a:spLocks noChangeArrowheads="1"/>
          </p:cNvSpPr>
          <p:nvPr/>
        </p:nvSpPr>
        <p:spPr bwMode="auto">
          <a:xfrm>
            <a:off x="1125538" y="3373438"/>
            <a:ext cx="1139825" cy="1243012"/>
          </a:xfrm>
          <a:prstGeom prst="rect">
            <a:avLst/>
          </a:prstGeom>
          <a:noFill/>
          <a:ln w="9525">
            <a:noFill/>
            <a:miter lim="800000"/>
            <a:headEnd/>
            <a:tailEnd/>
          </a:ln>
        </p:spPr>
        <p:txBody>
          <a:bodyPr lIns="0" tIns="0" rIns="0" bIns="0">
            <a:spAutoFit/>
          </a:bodyPr>
          <a:lstStyle/>
          <a:p>
            <a:pPr marL="12700" algn="ctr"/>
            <a:r>
              <a:rPr lang="ru-RU" sz="1600" b="1">
                <a:latin typeface="Calibri" pitchFamily="34" charset="0"/>
              </a:rPr>
              <a:t>Составление проекта бюджета очередного года</a:t>
            </a:r>
            <a:endParaRPr lang="ru-RU" sz="1600">
              <a:latin typeface="Calibri" pitchFamily="34" charset="0"/>
            </a:endParaRPr>
          </a:p>
        </p:txBody>
      </p:sp>
      <p:sp>
        <p:nvSpPr>
          <p:cNvPr id="14351" name="object 16"/>
          <p:cNvSpPr>
            <a:spLocks noChangeArrowheads="1"/>
          </p:cNvSpPr>
          <p:nvPr/>
        </p:nvSpPr>
        <p:spPr bwMode="auto">
          <a:xfrm>
            <a:off x="2493963" y="1077913"/>
            <a:ext cx="1779587" cy="3481387"/>
          </a:xfrm>
          <a:prstGeom prst="rect">
            <a:avLst/>
          </a:prstGeom>
          <a:blipFill dpi="0" rotWithShape="1">
            <a:blip r:embed="rId10"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14352" name="object 17"/>
          <p:cNvSpPr txBox="1">
            <a:spLocks noChangeArrowheads="1"/>
          </p:cNvSpPr>
          <p:nvPr/>
        </p:nvSpPr>
        <p:spPr bwMode="auto">
          <a:xfrm>
            <a:off x="2727325" y="1460500"/>
            <a:ext cx="1271588" cy="1243013"/>
          </a:xfrm>
          <a:prstGeom prst="rect">
            <a:avLst/>
          </a:prstGeom>
          <a:noFill/>
          <a:ln w="9525">
            <a:noFill/>
            <a:miter lim="800000"/>
            <a:headEnd/>
            <a:tailEnd/>
          </a:ln>
        </p:spPr>
        <p:txBody>
          <a:bodyPr lIns="0" tIns="0" rIns="0" bIns="0">
            <a:spAutoFit/>
          </a:bodyPr>
          <a:lstStyle/>
          <a:p>
            <a:pPr marL="12700" algn="ctr"/>
            <a:r>
              <a:rPr lang="ru-RU" sz="1600" b="1">
                <a:latin typeface="Calibri" pitchFamily="34" charset="0"/>
              </a:rPr>
              <a:t>Рассмотрение проекта бюджета очередного года</a:t>
            </a:r>
            <a:endParaRPr lang="ru-RU" sz="1600">
              <a:latin typeface="Calibri" pitchFamily="34" charset="0"/>
            </a:endParaRPr>
          </a:p>
        </p:txBody>
      </p:sp>
      <p:sp>
        <p:nvSpPr>
          <p:cNvPr id="14353" name="object 18"/>
          <p:cNvSpPr>
            <a:spLocks noChangeArrowheads="1"/>
          </p:cNvSpPr>
          <p:nvPr/>
        </p:nvSpPr>
        <p:spPr bwMode="auto">
          <a:xfrm>
            <a:off x="1398588" y="4678363"/>
            <a:ext cx="1108075" cy="1411287"/>
          </a:xfrm>
          <a:prstGeom prst="rect">
            <a:avLst/>
          </a:prstGeom>
          <a:blipFill dpi="0" rotWithShape="1">
            <a:blip r:embed="rId11"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14354" name="object 19"/>
          <p:cNvSpPr>
            <a:spLocks noChangeArrowheads="1"/>
          </p:cNvSpPr>
          <p:nvPr/>
        </p:nvSpPr>
        <p:spPr bwMode="auto">
          <a:xfrm>
            <a:off x="1322388" y="1849438"/>
            <a:ext cx="1381125" cy="1222375"/>
          </a:xfrm>
          <a:prstGeom prst="rect">
            <a:avLst/>
          </a:prstGeom>
          <a:blipFill dpi="0" rotWithShape="1">
            <a:blip r:embed="rId12"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14355" name="object 20"/>
          <p:cNvSpPr>
            <a:spLocks noChangeArrowheads="1"/>
          </p:cNvSpPr>
          <p:nvPr/>
        </p:nvSpPr>
        <p:spPr bwMode="auto">
          <a:xfrm>
            <a:off x="6656388" y="1801813"/>
            <a:ext cx="1152525" cy="1403350"/>
          </a:xfrm>
          <a:prstGeom prst="rect">
            <a:avLst/>
          </a:prstGeom>
          <a:blipFill dpi="0" rotWithShape="1">
            <a:blip r:embed="rId13"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14356" name="object 21"/>
          <p:cNvSpPr>
            <a:spLocks noChangeArrowheads="1"/>
          </p:cNvSpPr>
          <p:nvPr/>
        </p:nvSpPr>
        <p:spPr bwMode="auto">
          <a:xfrm>
            <a:off x="4103688" y="1098550"/>
            <a:ext cx="1079500" cy="790575"/>
          </a:xfrm>
          <a:prstGeom prst="rect">
            <a:avLst/>
          </a:prstGeom>
          <a:blipFill dpi="0" rotWithShape="1">
            <a:blip r:embed="rId14"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14357" name="object 22"/>
          <p:cNvSpPr>
            <a:spLocks noChangeArrowheads="1"/>
          </p:cNvSpPr>
          <p:nvPr/>
        </p:nvSpPr>
        <p:spPr bwMode="auto">
          <a:xfrm>
            <a:off x="4064000" y="5929313"/>
            <a:ext cx="1109663" cy="887412"/>
          </a:xfrm>
          <a:prstGeom prst="rect">
            <a:avLst/>
          </a:prstGeom>
          <a:blipFill dpi="0" rotWithShape="1">
            <a:blip r:embed="rId15"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14358" name="object 23"/>
          <p:cNvSpPr txBox="1">
            <a:spLocks noChangeArrowheads="1"/>
          </p:cNvSpPr>
          <p:nvPr/>
        </p:nvSpPr>
        <p:spPr bwMode="auto">
          <a:xfrm>
            <a:off x="7208838" y="1079500"/>
            <a:ext cx="1706562" cy="638175"/>
          </a:xfrm>
          <a:prstGeom prst="rect">
            <a:avLst/>
          </a:prstGeom>
          <a:noFill/>
          <a:ln w="9525">
            <a:noFill/>
            <a:miter lim="800000"/>
            <a:headEnd/>
            <a:tailEnd/>
          </a:ln>
        </p:spPr>
        <p:txBody>
          <a:bodyPr lIns="0" tIns="0" rIns="0" bIns="0">
            <a:spAutoFit/>
          </a:bodyPr>
          <a:lstStyle/>
          <a:p>
            <a:pPr marL="12700" indent="1588" algn="ctr"/>
            <a:r>
              <a:rPr lang="ru-RU" sz="1400" b="1">
                <a:solidFill>
                  <a:srgbClr val="1515FF"/>
                </a:solidFill>
                <a:latin typeface="Calibri" pitchFamily="34" charset="0"/>
              </a:rPr>
              <a:t>Законодательные, представительные органы власти</a:t>
            </a:r>
            <a:endParaRPr lang="ru-RU" sz="1400">
              <a:latin typeface="Calibri" pitchFamily="34" charset="0"/>
            </a:endParaRPr>
          </a:p>
        </p:txBody>
      </p:sp>
      <p:sp>
        <p:nvSpPr>
          <p:cNvPr id="14359" name="object 24"/>
          <p:cNvSpPr>
            <a:spLocks/>
          </p:cNvSpPr>
          <p:nvPr/>
        </p:nvSpPr>
        <p:spPr bwMode="auto">
          <a:xfrm>
            <a:off x="323850" y="5915025"/>
            <a:ext cx="2209800" cy="800100"/>
          </a:xfrm>
          <a:custGeom>
            <a:avLst/>
            <a:gdLst>
              <a:gd name="T0" fmla="*/ 0 w 2209736"/>
              <a:gd name="T1" fmla="*/ 139734 h 800506"/>
              <a:gd name="T2" fmla="*/ 970354 w 2209736"/>
              <a:gd name="T3" fmla="*/ 139734 h 800506"/>
              <a:gd name="T4" fmla="*/ 1386193 w 2209736"/>
              <a:gd name="T5" fmla="*/ 139734 h 800506"/>
              <a:gd name="T6" fmla="*/ 1663546 w 2209736"/>
              <a:gd name="T7" fmla="*/ 139734 h 800506"/>
              <a:gd name="T8" fmla="*/ 1663546 w 2209736"/>
              <a:gd name="T9" fmla="*/ 248922 h 800506"/>
              <a:gd name="T10" fmla="*/ 2210632 w 2209736"/>
              <a:gd name="T11" fmla="*/ 0 h 800506"/>
              <a:gd name="T12" fmla="*/ 1663546 w 2209736"/>
              <a:gd name="T13" fmla="*/ 412690 h 800506"/>
              <a:gd name="T14" fmla="*/ 1663546 w 2209736"/>
              <a:gd name="T15" fmla="*/ 794840 h 800506"/>
              <a:gd name="T16" fmla="*/ 1386193 w 2209736"/>
              <a:gd name="T17" fmla="*/ 794840 h 800506"/>
              <a:gd name="T18" fmla="*/ 970354 w 2209736"/>
              <a:gd name="T19" fmla="*/ 794840 h 800506"/>
              <a:gd name="T20" fmla="*/ 0 w 2209736"/>
              <a:gd name="T21" fmla="*/ 794840 h 800506"/>
              <a:gd name="T22" fmla="*/ 0 w 2209736"/>
              <a:gd name="T23" fmla="*/ 412690 h 800506"/>
              <a:gd name="T24" fmla="*/ 0 w 2209736"/>
              <a:gd name="T25" fmla="*/ 248922 h 800506"/>
              <a:gd name="T26" fmla="*/ 0 w 2209736"/>
              <a:gd name="T27" fmla="*/ 139734 h 80050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209736"/>
              <a:gd name="T43" fmla="*/ 0 h 800506"/>
              <a:gd name="T44" fmla="*/ 2209736 w 2209736"/>
              <a:gd name="T45" fmla="*/ 800506 h 80050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209736" h="800506">
                <a:moveTo>
                  <a:pt x="0" y="140728"/>
                </a:moveTo>
                <a:lnTo>
                  <a:pt x="969962" y="140728"/>
                </a:lnTo>
                <a:lnTo>
                  <a:pt x="1385633" y="140728"/>
                </a:lnTo>
                <a:lnTo>
                  <a:pt x="1662874" y="140728"/>
                </a:lnTo>
                <a:lnTo>
                  <a:pt x="1662874" y="250697"/>
                </a:lnTo>
                <a:lnTo>
                  <a:pt x="2209736" y="0"/>
                </a:lnTo>
                <a:lnTo>
                  <a:pt x="1662874" y="415632"/>
                </a:lnTo>
                <a:lnTo>
                  <a:pt x="1662874" y="800506"/>
                </a:lnTo>
                <a:lnTo>
                  <a:pt x="1385633" y="800506"/>
                </a:lnTo>
                <a:lnTo>
                  <a:pt x="969962" y="800506"/>
                </a:lnTo>
                <a:lnTo>
                  <a:pt x="0" y="800506"/>
                </a:lnTo>
                <a:lnTo>
                  <a:pt x="0" y="415632"/>
                </a:lnTo>
                <a:lnTo>
                  <a:pt x="0" y="250697"/>
                </a:lnTo>
                <a:lnTo>
                  <a:pt x="0" y="140728"/>
                </a:lnTo>
                <a:close/>
              </a:path>
            </a:pathLst>
          </a:custGeom>
          <a:noFill/>
          <a:ln w="12700">
            <a:solidFill>
              <a:srgbClr val="375F92"/>
            </a:solidFill>
            <a:prstDash val="dash"/>
            <a:round/>
            <a:headEnd/>
            <a:tailEnd/>
          </a:ln>
        </p:spPr>
        <p:txBody>
          <a:bodyPr lIns="0" tIns="0" rIns="0" bIns="0">
            <a:spAutoFit/>
          </a:bodyPr>
          <a:lstStyle/>
          <a:p>
            <a:endParaRPr lang="ru-RU"/>
          </a:p>
        </p:txBody>
      </p:sp>
      <p:sp>
        <p:nvSpPr>
          <p:cNvPr id="14360" name="object 25"/>
          <p:cNvSpPr txBox="1">
            <a:spLocks noChangeArrowheads="1"/>
          </p:cNvSpPr>
          <p:nvPr/>
        </p:nvSpPr>
        <p:spPr bwMode="auto">
          <a:xfrm>
            <a:off x="0" y="6037263"/>
            <a:ext cx="1919288" cy="638175"/>
          </a:xfrm>
          <a:prstGeom prst="rect">
            <a:avLst/>
          </a:prstGeom>
          <a:noFill/>
          <a:ln w="9525">
            <a:noFill/>
            <a:miter lim="800000"/>
            <a:headEnd/>
            <a:tailEnd/>
          </a:ln>
        </p:spPr>
        <p:txBody>
          <a:bodyPr lIns="0" tIns="0" rIns="0" bIns="0">
            <a:spAutoFit/>
          </a:bodyPr>
          <a:lstStyle/>
          <a:p>
            <a:pPr marL="12700" indent="1588" algn="ctr"/>
            <a:r>
              <a:rPr lang="ru-RU" sz="1400" b="1">
                <a:solidFill>
                  <a:srgbClr val="1515FF"/>
                </a:solidFill>
                <a:latin typeface="Calibri" pitchFamily="34" charset="0"/>
              </a:rPr>
              <a:t>Законодательные, представительные органы власти</a:t>
            </a:r>
            <a:endParaRPr lang="ru-RU" sz="1400">
              <a:latin typeface="Calibri" pitchFamily="34" charset="0"/>
            </a:endParaRPr>
          </a:p>
        </p:txBody>
      </p:sp>
      <p:sp>
        <p:nvSpPr>
          <p:cNvPr id="14361" name="object 26"/>
          <p:cNvSpPr>
            <a:spLocks/>
          </p:cNvSpPr>
          <p:nvPr/>
        </p:nvSpPr>
        <p:spPr bwMode="auto">
          <a:xfrm>
            <a:off x="371475" y="1149350"/>
            <a:ext cx="2124075" cy="765175"/>
          </a:xfrm>
          <a:custGeom>
            <a:avLst/>
            <a:gdLst>
              <a:gd name="T0" fmla="*/ 0 w 2125052"/>
              <a:gd name="T1" fmla="*/ 0 h 765175"/>
              <a:gd name="T2" fmla="*/ 963759 w 2125052"/>
              <a:gd name="T3" fmla="*/ 0 h 765175"/>
              <a:gd name="T4" fmla="*/ 1376764 w 2125052"/>
              <a:gd name="T5" fmla="*/ 0 h 765175"/>
              <a:gd name="T6" fmla="*/ 1652097 w 2125052"/>
              <a:gd name="T7" fmla="*/ 0 h 765175"/>
              <a:gd name="T8" fmla="*/ 1652097 w 2125052"/>
              <a:gd name="T9" fmla="*/ 384810 h 765175"/>
              <a:gd name="T10" fmla="*/ 2111407 w 2125052"/>
              <a:gd name="T11" fmla="*/ 765175 h 765175"/>
              <a:gd name="T12" fmla="*/ 1652097 w 2125052"/>
              <a:gd name="T13" fmla="*/ 549783 h 765175"/>
              <a:gd name="T14" fmla="*/ 1652097 w 2125052"/>
              <a:gd name="T15" fmla="*/ 659764 h 765175"/>
              <a:gd name="T16" fmla="*/ 1376764 w 2125052"/>
              <a:gd name="T17" fmla="*/ 659764 h 765175"/>
              <a:gd name="T18" fmla="*/ 963759 w 2125052"/>
              <a:gd name="T19" fmla="*/ 659764 h 765175"/>
              <a:gd name="T20" fmla="*/ 0 w 2125052"/>
              <a:gd name="T21" fmla="*/ 659764 h 765175"/>
              <a:gd name="T22" fmla="*/ 0 w 2125052"/>
              <a:gd name="T23" fmla="*/ 549783 h 765175"/>
              <a:gd name="T24" fmla="*/ 0 w 2125052"/>
              <a:gd name="T25" fmla="*/ 384810 h 765175"/>
              <a:gd name="T26" fmla="*/ 0 w 2125052"/>
              <a:gd name="T27" fmla="*/ 0 h 765175"/>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125052"/>
              <a:gd name="T43" fmla="*/ 0 h 765175"/>
              <a:gd name="T44" fmla="*/ 2125052 w 2125052"/>
              <a:gd name="T45" fmla="*/ 765175 h 765175"/>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125052" h="765175">
                <a:moveTo>
                  <a:pt x="0" y="0"/>
                </a:moveTo>
                <a:lnTo>
                  <a:pt x="969987" y="0"/>
                </a:lnTo>
                <a:lnTo>
                  <a:pt x="1385658" y="0"/>
                </a:lnTo>
                <a:lnTo>
                  <a:pt x="1662772" y="0"/>
                </a:lnTo>
                <a:lnTo>
                  <a:pt x="1662772" y="384810"/>
                </a:lnTo>
                <a:lnTo>
                  <a:pt x="2125052" y="765175"/>
                </a:lnTo>
                <a:lnTo>
                  <a:pt x="1662772" y="549783"/>
                </a:lnTo>
                <a:lnTo>
                  <a:pt x="1662772" y="659764"/>
                </a:lnTo>
                <a:lnTo>
                  <a:pt x="1385658" y="659764"/>
                </a:lnTo>
                <a:lnTo>
                  <a:pt x="969987" y="659764"/>
                </a:lnTo>
                <a:lnTo>
                  <a:pt x="0" y="659764"/>
                </a:lnTo>
                <a:lnTo>
                  <a:pt x="0" y="549783"/>
                </a:lnTo>
                <a:lnTo>
                  <a:pt x="0" y="384810"/>
                </a:lnTo>
                <a:lnTo>
                  <a:pt x="0" y="0"/>
                </a:lnTo>
                <a:close/>
              </a:path>
            </a:pathLst>
          </a:custGeom>
          <a:noFill/>
          <a:ln w="12700">
            <a:solidFill>
              <a:srgbClr val="FF0000"/>
            </a:solidFill>
            <a:prstDash val="dash"/>
            <a:round/>
            <a:headEnd/>
            <a:tailEnd/>
          </a:ln>
        </p:spPr>
        <p:txBody>
          <a:bodyPr lIns="0" tIns="0" rIns="0" bIns="0">
            <a:spAutoFit/>
          </a:bodyPr>
          <a:lstStyle/>
          <a:p>
            <a:endParaRPr lang="ru-RU"/>
          </a:p>
        </p:txBody>
      </p:sp>
      <p:sp>
        <p:nvSpPr>
          <p:cNvPr id="14362" name="object 27"/>
          <p:cNvSpPr txBox="1">
            <a:spLocks noChangeArrowheads="1"/>
          </p:cNvSpPr>
          <p:nvPr/>
        </p:nvSpPr>
        <p:spPr bwMode="auto">
          <a:xfrm>
            <a:off x="152400" y="1131888"/>
            <a:ext cx="1814513" cy="638175"/>
          </a:xfrm>
          <a:prstGeom prst="rect">
            <a:avLst/>
          </a:prstGeom>
          <a:noFill/>
          <a:ln w="9525">
            <a:noFill/>
            <a:miter lim="800000"/>
            <a:headEnd/>
            <a:tailEnd/>
          </a:ln>
        </p:spPr>
        <p:txBody>
          <a:bodyPr lIns="0" tIns="0" rIns="0" bIns="0">
            <a:spAutoFit/>
          </a:bodyPr>
          <a:lstStyle/>
          <a:p>
            <a:pPr marL="12700" indent="1588" algn="ctr"/>
            <a:r>
              <a:rPr lang="ru-RU" sz="1400" b="1">
                <a:solidFill>
                  <a:srgbClr val="1515FF"/>
                </a:solidFill>
                <a:latin typeface="Calibri" pitchFamily="34" charset="0"/>
              </a:rPr>
              <a:t>Законодательные, представительные органы власти</a:t>
            </a:r>
            <a:endParaRPr lang="ru-RU" sz="1400">
              <a:latin typeface="Calibri" pitchFamily="34" charset="0"/>
            </a:endParaRPr>
          </a:p>
        </p:txBody>
      </p:sp>
      <p:sp>
        <p:nvSpPr>
          <p:cNvPr id="14363" name="object 28"/>
          <p:cNvSpPr>
            <a:spLocks/>
          </p:cNvSpPr>
          <p:nvPr/>
        </p:nvSpPr>
        <p:spPr bwMode="auto">
          <a:xfrm>
            <a:off x="4986338" y="3105150"/>
            <a:ext cx="1851025" cy="1331913"/>
          </a:xfrm>
          <a:custGeom>
            <a:avLst/>
            <a:gdLst>
              <a:gd name="T0" fmla="*/ 0 w 1850517"/>
              <a:gd name="T1" fmla="*/ 0 h 1332484"/>
              <a:gd name="T2" fmla="*/ 853284 w 1850517"/>
              <a:gd name="T3" fmla="*/ 0 h 1332484"/>
              <a:gd name="T4" fmla="*/ 1219053 w 1850517"/>
              <a:gd name="T5" fmla="*/ 0 h 1332484"/>
              <a:gd name="T6" fmla="*/ 1462936 w 1850517"/>
              <a:gd name="T7" fmla="*/ 0 h 1332484"/>
              <a:gd name="T8" fmla="*/ 1462936 w 1850517"/>
              <a:gd name="T9" fmla="*/ 220793 h 1332484"/>
              <a:gd name="T10" fmla="*/ 1857641 w 1850517"/>
              <a:gd name="T11" fmla="*/ 470370 h 1332484"/>
              <a:gd name="T12" fmla="*/ 1462936 w 1850517"/>
              <a:gd name="T13" fmla="*/ 551922 h 1332484"/>
              <a:gd name="T14" fmla="*/ 1462936 w 1850517"/>
              <a:gd name="T15" fmla="*/ 1324511 h 1332484"/>
              <a:gd name="T16" fmla="*/ 1219053 w 1850517"/>
              <a:gd name="T17" fmla="*/ 1324511 h 1332484"/>
              <a:gd name="T18" fmla="*/ 853284 w 1850517"/>
              <a:gd name="T19" fmla="*/ 1324511 h 1332484"/>
              <a:gd name="T20" fmla="*/ 0 w 1850517"/>
              <a:gd name="T21" fmla="*/ 1324511 h 1332484"/>
              <a:gd name="T22" fmla="*/ 0 w 1850517"/>
              <a:gd name="T23" fmla="*/ 551922 h 1332484"/>
              <a:gd name="T24" fmla="*/ 0 w 1850517"/>
              <a:gd name="T25" fmla="*/ 220793 h 1332484"/>
              <a:gd name="T26" fmla="*/ 0 w 1850517"/>
              <a:gd name="T27" fmla="*/ 0 h 133248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850517"/>
              <a:gd name="T43" fmla="*/ 0 h 1332484"/>
              <a:gd name="T44" fmla="*/ 1850517 w 1850517"/>
              <a:gd name="T45" fmla="*/ 1332484 h 133248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850517" h="1332484">
                <a:moveTo>
                  <a:pt x="0" y="0"/>
                </a:moveTo>
                <a:lnTo>
                  <a:pt x="850011" y="0"/>
                </a:lnTo>
                <a:lnTo>
                  <a:pt x="1214374" y="0"/>
                </a:lnTo>
                <a:lnTo>
                  <a:pt x="1457325" y="0"/>
                </a:lnTo>
                <a:lnTo>
                  <a:pt x="1457325" y="222123"/>
                </a:lnTo>
                <a:lnTo>
                  <a:pt x="1850516" y="473202"/>
                </a:lnTo>
                <a:lnTo>
                  <a:pt x="1457325" y="555244"/>
                </a:lnTo>
                <a:lnTo>
                  <a:pt x="1457325" y="1332484"/>
                </a:lnTo>
                <a:lnTo>
                  <a:pt x="1214374" y="1332484"/>
                </a:lnTo>
                <a:lnTo>
                  <a:pt x="850011" y="1332484"/>
                </a:lnTo>
                <a:lnTo>
                  <a:pt x="0" y="1332484"/>
                </a:lnTo>
                <a:lnTo>
                  <a:pt x="0" y="555244"/>
                </a:lnTo>
                <a:lnTo>
                  <a:pt x="0" y="222123"/>
                </a:lnTo>
                <a:lnTo>
                  <a:pt x="0" y="0"/>
                </a:lnTo>
                <a:close/>
              </a:path>
            </a:pathLst>
          </a:custGeom>
          <a:noFill/>
          <a:ln w="12700">
            <a:solidFill>
              <a:srgbClr val="375F92"/>
            </a:solidFill>
            <a:prstDash val="dash"/>
            <a:round/>
            <a:headEnd/>
            <a:tailEnd/>
          </a:ln>
        </p:spPr>
        <p:txBody>
          <a:bodyPr lIns="0" tIns="0" rIns="0" bIns="0">
            <a:spAutoFit/>
          </a:bodyPr>
          <a:lstStyle/>
          <a:p>
            <a:endParaRPr lang="ru-RU"/>
          </a:p>
        </p:txBody>
      </p:sp>
      <p:sp>
        <p:nvSpPr>
          <p:cNvPr id="14364" name="object 29"/>
          <p:cNvSpPr txBox="1">
            <a:spLocks noChangeArrowheads="1"/>
          </p:cNvSpPr>
          <p:nvPr/>
        </p:nvSpPr>
        <p:spPr bwMode="auto">
          <a:xfrm>
            <a:off x="4648200" y="3086100"/>
            <a:ext cx="1725613" cy="1276350"/>
          </a:xfrm>
          <a:prstGeom prst="rect">
            <a:avLst/>
          </a:prstGeom>
          <a:noFill/>
          <a:ln w="9525">
            <a:noFill/>
            <a:miter lim="800000"/>
            <a:headEnd/>
            <a:tailEnd/>
          </a:ln>
        </p:spPr>
        <p:txBody>
          <a:bodyPr lIns="0" tIns="0" rIns="0" bIns="0">
            <a:spAutoFit/>
          </a:bodyPr>
          <a:lstStyle/>
          <a:p>
            <a:pPr marL="12700" algn="ctr"/>
            <a:r>
              <a:rPr lang="ru-RU" sz="1400" b="1">
                <a:solidFill>
                  <a:srgbClr val="1515FF"/>
                </a:solidFill>
                <a:latin typeface="Calibri" pitchFamily="34" charset="0"/>
              </a:rPr>
              <a:t>Органы исполнительной власти, местная администрация, финансовые органы</a:t>
            </a:r>
            <a:endParaRPr lang="ru-RU" sz="1400">
              <a:latin typeface="Calibri" pitchFamily="34" charset="0"/>
            </a:endParaRPr>
          </a:p>
        </p:txBody>
      </p:sp>
      <p:sp>
        <p:nvSpPr>
          <p:cNvPr id="14365" name="object 30"/>
          <p:cNvSpPr>
            <a:spLocks/>
          </p:cNvSpPr>
          <p:nvPr/>
        </p:nvSpPr>
        <p:spPr bwMode="auto">
          <a:xfrm>
            <a:off x="6743700" y="5911850"/>
            <a:ext cx="2060575" cy="757238"/>
          </a:xfrm>
          <a:custGeom>
            <a:avLst/>
            <a:gdLst>
              <a:gd name="T0" fmla="*/ 397332 w 2060828"/>
              <a:gd name="T1" fmla="*/ 96719 h 758177"/>
              <a:gd name="T2" fmla="*/ 673970 w 2060828"/>
              <a:gd name="T3" fmla="*/ 96719 h 758177"/>
              <a:gd name="T4" fmla="*/ 1088929 w 2060828"/>
              <a:gd name="T5" fmla="*/ 96719 h 758177"/>
              <a:gd name="T6" fmla="*/ 2057286 w 2060828"/>
              <a:gd name="T7" fmla="*/ 96719 h 758177"/>
              <a:gd name="T8" fmla="*/ 2057286 w 2060828"/>
              <a:gd name="T9" fmla="*/ 204797 h 758177"/>
              <a:gd name="T10" fmla="*/ 2057286 w 2060828"/>
              <a:gd name="T11" fmla="*/ 366895 h 758177"/>
              <a:gd name="T12" fmla="*/ 2057286 w 2060828"/>
              <a:gd name="T13" fmla="*/ 745136 h 758177"/>
              <a:gd name="T14" fmla="*/ 1088929 w 2060828"/>
              <a:gd name="T15" fmla="*/ 745136 h 758177"/>
              <a:gd name="T16" fmla="*/ 673970 w 2060828"/>
              <a:gd name="T17" fmla="*/ 745136 h 758177"/>
              <a:gd name="T18" fmla="*/ 397332 w 2060828"/>
              <a:gd name="T19" fmla="*/ 745136 h 758177"/>
              <a:gd name="T20" fmla="*/ 397332 w 2060828"/>
              <a:gd name="T21" fmla="*/ 366895 h 758177"/>
              <a:gd name="T22" fmla="*/ 0 w 2060828"/>
              <a:gd name="T23" fmla="*/ 0 h 758177"/>
              <a:gd name="T24" fmla="*/ 397332 w 2060828"/>
              <a:gd name="T25" fmla="*/ 204797 h 758177"/>
              <a:gd name="T26" fmla="*/ 397332 w 2060828"/>
              <a:gd name="T27" fmla="*/ 96719 h 758177"/>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060828"/>
              <a:gd name="T43" fmla="*/ 0 h 758177"/>
              <a:gd name="T44" fmla="*/ 2060828 w 2060828"/>
              <a:gd name="T45" fmla="*/ 758177 h 758177"/>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060828" h="758177">
                <a:moveTo>
                  <a:pt x="398018" y="98412"/>
                </a:moveTo>
                <a:lnTo>
                  <a:pt x="675132" y="98412"/>
                </a:lnTo>
                <a:lnTo>
                  <a:pt x="1090802" y="98412"/>
                </a:lnTo>
                <a:lnTo>
                  <a:pt x="2060828" y="98412"/>
                </a:lnTo>
                <a:lnTo>
                  <a:pt x="2060828" y="208381"/>
                </a:lnTo>
                <a:lnTo>
                  <a:pt x="2060828" y="373316"/>
                </a:lnTo>
                <a:lnTo>
                  <a:pt x="2060828" y="758177"/>
                </a:lnTo>
                <a:lnTo>
                  <a:pt x="1090802" y="758177"/>
                </a:lnTo>
                <a:lnTo>
                  <a:pt x="675132" y="758177"/>
                </a:lnTo>
                <a:lnTo>
                  <a:pt x="398018" y="758177"/>
                </a:lnTo>
                <a:lnTo>
                  <a:pt x="398018" y="373316"/>
                </a:lnTo>
                <a:lnTo>
                  <a:pt x="0" y="0"/>
                </a:lnTo>
                <a:lnTo>
                  <a:pt x="398018" y="208381"/>
                </a:lnTo>
                <a:lnTo>
                  <a:pt x="398018" y="98412"/>
                </a:lnTo>
                <a:close/>
              </a:path>
            </a:pathLst>
          </a:custGeom>
          <a:noFill/>
          <a:ln w="12700">
            <a:solidFill>
              <a:srgbClr val="375F92"/>
            </a:solidFill>
            <a:prstDash val="dash"/>
            <a:round/>
            <a:headEnd/>
            <a:tailEnd/>
          </a:ln>
        </p:spPr>
        <p:txBody>
          <a:bodyPr lIns="0" tIns="0" rIns="0" bIns="0">
            <a:spAutoFit/>
          </a:bodyPr>
          <a:lstStyle/>
          <a:p>
            <a:endParaRPr lang="ru-RU"/>
          </a:p>
        </p:txBody>
      </p:sp>
      <p:sp>
        <p:nvSpPr>
          <p:cNvPr id="14366" name="object 31"/>
          <p:cNvSpPr txBox="1">
            <a:spLocks noChangeArrowheads="1"/>
          </p:cNvSpPr>
          <p:nvPr/>
        </p:nvSpPr>
        <p:spPr bwMode="auto">
          <a:xfrm>
            <a:off x="7350125" y="5992813"/>
            <a:ext cx="1306513" cy="661987"/>
          </a:xfrm>
          <a:prstGeom prst="rect">
            <a:avLst/>
          </a:prstGeom>
          <a:noFill/>
          <a:ln w="9525">
            <a:noFill/>
            <a:miter lim="800000"/>
            <a:headEnd/>
            <a:tailEnd/>
          </a:ln>
        </p:spPr>
        <p:txBody>
          <a:bodyPr lIns="0" tIns="0" rIns="0" bIns="0">
            <a:spAutoFit/>
          </a:bodyPr>
          <a:lstStyle/>
          <a:p>
            <a:pPr marL="12700" algn="ctr"/>
            <a:r>
              <a:rPr lang="ru-RU" sz="1400" b="1">
                <a:solidFill>
                  <a:srgbClr val="1515FF"/>
                </a:solidFill>
                <a:latin typeface="Calibri" pitchFamily="34" charset="0"/>
              </a:rPr>
              <a:t>Органы исполнительной власти</a:t>
            </a:r>
            <a:endParaRPr lang="ru-RU" sz="1400">
              <a:latin typeface="Calibri" pitchFamily="34" charset="0"/>
            </a:endParaRPr>
          </a:p>
        </p:txBody>
      </p:sp>
      <p:sp>
        <p:nvSpPr>
          <p:cNvPr id="14367" name="object 32"/>
          <p:cNvSpPr>
            <a:spLocks/>
          </p:cNvSpPr>
          <p:nvPr/>
        </p:nvSpPr>
        <p:spPr bwMode="auto">
          <a:xfrm>
            <a:off x="179388" y="2235200"/>
            <a:ext cx="1296987" cy="892175"/>
          </a:xfrm>
          <a:custGeom>
            <a:avLst/>
            <a:gdLst>
              <a:gd name="T0" fmla="*/ 0 w 1296098"/>
              <a:gd name="T1" fmla="*/ 0 h 892175"/>
              <a:gd name="T2" fmla="*/ 763373 w 1296098"/>
              <a:gd name="T3" fmla="*/ 0 h 892175"/>
              <a:gd name="T4" fmla="*/ 1090542 w 1296098"/>
              <a:gd name="T5" fmla="*/ 0 h 892175"/>
              <a:gd name="T6" fmla="*/ 1308599 w 1296098"/>
              <a:gd name="T7" fmla="*/ 0 h 892175"/>
              <a:gd name="T8" fmla="*/ 1308599 w 1296098"/>
              <a:gd name="T9" fmla="*/ 384810 h 892175"/>
              <a:gd name="T10" fmla="*/ 1308599 w 1296098"/>
              <a:gd name="T11" fmla="*/ 549782 h 892175"/>
              <a:gd name="T12" fmla="*/ 1308599 w 1296098"/>
              <a:gd name="T13" fmla="*/ 659764 h 892175"/>
              <a:gd name="T14" fmla="*/ 1090542 w 1296098"/>
              <a:gd name="T15" fmla="*/ 659764 h 892175"/>
              <a:gd name="T16" fmla="*/ 1230896 w 1296098"/>
              <a:gd name="T17" fmla="*/ 892175 h 892175"/>
              <a:gd name="T18" fmla="*/ 763373 w 1296098"/>
              <a:gd name="T19" fmla="*/ 659764 h 892175"/>
              <a:gd name="T20" fmla="*/ 0 w 1296098"/>
              <a:gd name="T21" fmla="*/ 659764 h 892175"/>
              <a:gd name="T22" fmla="*/ 0 w 1296098"/>
              <a:gd name="T23" fmla="*/ 549782 h 892175"/>
              <a:gd name="T24" fmla="*/ 0 w 1296098"/>
              <a:gd name="T25" fmla="*/ 384810 h 892175"/>
              <a:gd name="T26" fmla="*/ 0 w 1296098"/>
              <a:gd name="T27" fmla="*/ 0 h 892175"/>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296098"/>
              <a:gd name="T43" fmla="*/ 0 h 892175"/>
              <a:gd name="T44" fmla="*/ 1296098 w 1296098"/>
              <a:gd name="T45" fmla="*/ 892175 h 892175"/>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296098" h="892175">
                <a:moveTo>
                  <a:pt x="0" y="0"/>
                </a:moveTo>
                <a:lnTo>
                  <a:pt x="756081" y="0"/>
                </a:lnTo>
                <a:lnTo>
                  <a:pt x="1080122" y="0"/>
                </a:lnTo>
                <a:lnTo>
                  <a:pt x="1296098" y="0"/>
                </a:lnTo>
                <a:lnTo>
                  <a:pt x="1296098" y="384810"/>
                </a:lnTo>
                <a:lnTo>
                  <a:pt x="1296098" y="549782"/>
                </a:lnTo>
                <a:lnTo>
                  <a:pt x="1296098" y="659764"/>
                </a:lnTo>
                <a:lnTo>
                  <a:pt x="1080122" y="659764"/>
                </a:lnTo>
                <a:lnTo>
                  <a:pt x="1219136" y="892175"/>
                </a:lnTo>
                <a:lnTo>
                  <a:pt x="756081" y="659764"/>
                </a:lnTo>
                <a:lnTo>
                  <a:pt x="0" y="659764"/>
                </a:lnTo>
                <a:lnTo>
                  <a:pt x="0" y="549782"/>
                </a:lnTo>
                <a:lnTo>
                  <a:pt x="0" y="384810"/>
                </a:lnTo>
                <a:lnTo>
                  <a:pt x="0" y="0"/>
                </a:lnTo>
                <a:close/>
              </a:path>
            </a:pathLst>
          </a:custGeom>
          <a:noFill/>
          <a:ln w="12700">
            <a:solidFill>
              <a:srgbClr val="375F92"/>
            </a:solidFill>
            <a:prstDash val="dash"/>
            <a:round/>
            <a:headEnd/>
            <a:tailEnd/>
          </a:ln>
        </p:spPr>
        <p:txBody>
          <a:bodyPr lIns="0" tIns="0" rIns="0" bIns="0">
            <a:spAutoFit/>
          </a:bodyPr>
          <a:lstStyle/>
          <a:p>
            <a:endParaRPr lang="ru-RU"/>
          </a:p>
        </p:txBody>
      </p:sp>
      <p:sp>
        <p:nvSpPr>
          <p:cNvPr id="14368" name="object 33"/>
          <p:cNvSpPr txBox="1">
            <a:spLocks noChangeArrowheads="1"/>
          </p:cNvSpPr>
          <p:nvPr/>
        </p:nvSpPr>
        <p:spPr bwMode="auto">
          <a:xfrm>
            <a:off x="219075" y="2201863"/>
            <a:ext cx="1208088" cy="669925"/>
          </a:xfrm>
          <a:prstGeom prst="rect">
            <a:avLst/>
          </a:prstGeom>
          <a:noFill/>
          <a:ln w="9525">
            <a:noFill/>
            <a:miter lim="800000"/>
            <a:headEnd/>
            <a:tailEnd/>
          </a:ln>
        </p:spPr>
        <p:txBody>
          <a:bodyPr lIns="0" tIns="0" rIns="0" bIns="0">
            <a:spAutoFit/>
          </a:bodyPr>
          <a:lstStyle/>
          <a:p>
            <a:pPr marL="12700" algn="ctr">
              <a:lnSpc>
                <a:spcPct val="104000"/>
              </a:lnSpc>
            </a:pPr>
            <a:r>
              <a:rPr lang="ru-RU" sz="1400" b="1">
                <a:solidFill>
                  <a:srgbClr val="1515FF"/>
                </a:solidFill>
                <a:latin typeface="Calibri" pitchFamily="34" charset="0"/>
              </a:rPr>
              <a:t>Органы </a:t>
            </a:r>
            <a:r>
              <a:rPr lang="ru-RU" sz="1300" b="1">
                <a:solidFill>
                  <a:srgbClr val="1515FF"/>
                </a:solidFill>
                <a:latin typeface="Calibri" pitchFamily="34" charset="0"/>
              </a:rPr>
              <a:t>исполнительной </a:t>
            </a:r>
            <a:r>
              <a:rPr lang="ru-RU" sz="1400" b="1">
                <a:solidFill>
                  <a:srgbClr val="1515FF"/>
                </a:solidFill>
                <a:latin typeface="Calibri" pitchFamily="34" charset="0"/>
              </a:rPr>
              <a:t>власти</a:t>
            </a:r>
            <a:endParaRPr lang="ru-RU" sz="1400">
              <a:latin typeface="Calibri" pitchFamily="34" charset="0"/>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object 23"/>
          <p:cNvSpPr>
            <a:spLocks noChangeArrowheads="1"/>
          </p:cNvSpPr>
          <p:nvPr/>
        </p:nvSpPr>
        <p:spPr bwMode="auto">
          <a:xfrm>
            <a:off x="5410200" y="4800600"/>
            <a:ext cx="3200400" cy="669925"/>
          </a:xfrm>
          <a:prstGeom prst="rect">
            <a:avLst/>
          </a:prstGeom>
          <a:blipFill dpi="0" rotWithShape="1">
            <a:blip r:embed="rId2" cstate="print"/>
            <a:srcRect/>
            <a:stretch>
              <a:fillRect/>
            </a:stretch>
          </a:blipFill>
          <a:ln w="9525">
            <a:noFill/>
            <a:miter lim="800000"/>
            <a:headEnd/>
            <a:tailEnd/>
          </a:ln>
        </p:spPr>
        <p:txBody>
          <a:bodyPr lIns="0" tIns="0" rIns="0" bIns="0">
            <a:spAutoFit/>
          </a:bodyPr>
          <a:lstStyle/>
          <a:p>
            <a:pPr algn="ctr"/>
            <a:r>
              <a:rPr lang="ru-RU" sz="1600" b="1"/>
              <a:t>ПРОФИЦИТ</a:t>
            </a:r>
            <a:endParaRPr lang="ru-RU" sz="1600"/>
          </a:p>
          <a:p>
            <a:pPr algn="ctr"/>
            <a:r>
              <a:rPr lang="ru-RU" sz="1400" b="1"/>
              <a:t>Доходы &gt; Расходов</a:t>
            </a:r>
            <a:endParaRPr lang="ru-RU" sz="1400"/>
          </a:p>
          <a:p>
            <a:endParaRPr lang="ru-RU" sz="1400"/>
          </a:p>
        </p:txBody>
      </p:sp>
      <p:sp>
        <p:nvSpPr>
          <p:cNvPr id="15362" name="object 26"/>
          <p:cNvSpPr>
            <a:spLocks noChangeArrowheads="1"/>
          </p:cNvSpPr>
          <p:nvPr/>
        </p:nvSpPr>
        <p:spPr bwMode="auto">
          <a:xfrm>
            <a:off x="4919663" y="5638800"/>
            <a:ext cx="4224337" cy="274638"/>
          </a:xfrm>
          <a:prstGeom prst="rect">
            <a:avLst/>
          </a:prstGeom>
          <a:blipFill dpi="0" rotWithShape="1">
            <a:blip r:embed="rId3"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15363" name="object 2"/>
          <p:cNvSpPr>
            <a:spLocks noChangeArrowheads="1"/>
          </p:cNvSpPr>
          <p:nvPr/>
        </p:nvSpPr>
        <p:spPr bwMode="auto">
          <a:xfrm>
            <a:off x="149225" y="0"/>
            <a:ext cx="8994775" cy="1198563"/>
          </a:xfrm>
          <a:prstGeom prst="rect">
            <a:avLst/>
          </a:prstGeom>
          <a:blipFill dpi="0" rotWithShape="1">
            <a:blip r:embed="rId4"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15364" name="object 3"/>
          <p:cNvSpPr>
            <a:spLocks noChangeArrowheads="1"/>
          </p:cNvSpPr>
          <p:nvPr/>
        </p:nvSpPr>
        <p:spPr bwMode="auto">
          <a:xfrm>
            <a:off x="611188" y="1971675"/>
            <a:ext cx="1409700" cy="1831975"/>
          </a:xfrm>
          <a:prstGeom prst="rect">
            <a:avLst/>
          </a:prstGeom>
          <a:blipFill dpi="0" rotWithShape="1">
            <a:blip r:embed="rId5"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15365" name="object 4"/>
          <p:cNvSpPr>
            <a:spLocks noChangeArrowheads="1"/>
          </p:cNvSpPr>
          <p:nvPr/>
        </p:nvSpPr>
        <p:spPr bwMode="auto">
          <a:xfrm>
            <a:off x="2266950" y="2003425"/>
            <a:ext cx="1984375" cy="2592388"/>
          </a:xfrm>
          <a:prstGeom prst="rect">
            <a:avLst/>
          </a:prstGeom>
          <a:blipFill dpi="0" rotWithShape="1">
            <a:blip r:embed="rId6"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15366" name="object 5"/>
          <p:cNvSpPr>
            <a:spLocks noChangeArrowheads="1"/>
          </p:cNvSpPr>
          <p:nvPr/>
        </p:nvSpPr>
        <p:spPr bwMode="auto">
          <a:xfrm>
            <a:off x="174625" y="1352550"/>
            <a:ext cx="1139825" cy="871538"/>
          </a:xfrm>
          <a:prstGeom prst="rect">
            <a:avLst/>
          </a:prstGeom>
          <a:blipFill dpi="0" rotWithShape="1">
            <a:blip r:embed="rId7"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15367" name="object 6"/>
          <p:cNvSpPr>
            <a:spLocks noChangeArrowheads="1"/>
          </p:cNvSpPr>
          <p:nvPr/>
        </p:nvSpPr>
        <p:spPr bwMode="auto">
          <a:xfrm>
            <a:off x="2955925" y="3806825"/>
            <a:ext cx="1279525" cy="996950"/>
          </a:xfrm>
          <a:prstGeom prst="rect">
            <a:avLst/>
          </a:prstGeom>
          <a:blipFill dpi="0" rotWithShape="1">
            <a:blip r:embed="rId8"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15368" name="object 7"/>
          <p:cNvSpPr>
            <a:spLocks noGrp="1"/>
          </p:cNvSpPr>
          <p:nvPr>
            <p:ph type="title"/>
          </p:nvPr>
        </p:nvSpPr>
        <p:spPr/>
        <p:txBody>
          <a:bodyPr tIns="69468"/>
          <a:lstStyle/>
          <a:p>
            <a:pPr marL="1333500" eaLnBrk="1" hangingPunct="1"/>
            <a:r>
              <a:rPr lang="ru-RU" sz="2400" smtClean="0">
                <a:solidFill>
                  <a:srgbClr val="0000FF"/>
                </a:solidFill>
                <a:latin typeface="Calibri" pitchFamily="34" charset="0"/>
                <a:ea typeface="Calibri" pitchFamily="34" charset="0"/>
                <a:cs typeface="Calibri" pitchFamily="34" charset="0"/>
              </a:rPr>
              <a:t>ДОХОДЫ – РАСХОДЫ = ДЕФИЦИТ (ПРОФИЦИТ)</a:t>
            </a:r>
            <a:endParaRPr lang="ru-RU" sz="2400" smtClean="0">
              <a:latin typeface="Calibri" pitchFamily="34" charset="0"/>
              <a:ea typeface="Calibri" pitchFamily="34" charset="0"/>
              <a:cs typeface="Calibri" pitchFamily="34" charset="0"/>
            </a:endParaRPr>
          </a:p>
        </p:txBody>
      </p:sp>
      <p:sp>
        <p:nvSpPr>
          <p:cNvPr id="15369" name="object 8"/>
          <p:cNvSpPr>
            <a:spLocks noChangeArrowheads="1"/>
          </p:cNvSpPr>
          <p:nvPr/>
        </p:nvSpPr>
        <p:spPr bwMode="auto">
          <a:xfrm>
            <a:off x="5397500" y="1981200"/>
            <a:ext cx="1982788" cy="2578100"/>
          </a:xfrm>
          <a:prstGeom prst="rect">
            <a:avLst/>
          </a:prstGeom>
          <a:blipFill dpi="0" rotWithShape="1">
            <a:blip r:embed="rId9"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15370" name="object 9"/>
          <p:cNvSpPr>
            <a:spLocks noChangeArrowheads="1"/>
          </p:cNvSpPr>
          <p:nvPr/>
        </p:nvSpPr>
        <p:spPr bwMode="auto">
          <a:xfrm>
            <a:off x="7553325" y="2054225"/>
            <a:ext cx="1411288" cy="1843088"/>
          </a:xfrm>
          <a:prstGeom prst="rect">
            <a:avLst/>
          </a:prstGeom>
          <a:blipFill dpi="0" rotWithShape="1">
            <a:blip r:embed="rId10"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15371" name="object 10"/>
          <p:cNvSpPr>
            <a:spLocks noChangeArrowheads="1"/>
          </p:cNvSpPr>
          <p:nvPr/>
        </p:nvSpPr>
        <p:spPr bwMode="auto">
          <a:xfrm>
            <a:off x="7929563" y="3387725"/>
            <a:ext cx="1214437" cy="925513"/>
          </a:xfrm>
          <a:prstGeom prst="rect">
            <a:avLst/>
          </a:prstGeom>
          <a:blipFill dpi="0" rotWithShape="1">
            <a:blip r:embed="rId11"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15372" name="object 11"/>
          <p:cNvSpPr>
            <a:spLocks noChangeArrowheads="1"/>
          </p:cNvSpPr>
          <p:nvPr/>
        </p:nvSpPr>
        <p:spPr bwMode="auto">
          <a:xfrm>
            <a:off x="5072063" y="1366838"/>
            <a:ext cx="1138237" cy="871537"/>
          </a:xfrm>
          <a:prstGeom prst="rect">
            <a:avLst/>
          </a:prstGeom>
          <a:blipFill dpi="0" rotWithShape="1">
            <a:blip r:embed="rId7"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15373" name="object 12"/>
          <p:cNvSpPr>
            <a:spLocks noChangeArrowheads="1"/>
          </p:cNvSpPr>
          <p:nvPr/>
        </p:nvSpPr>
        <p:spPr bwMode="auto">
          <a:xfrm>
            <a:off x="357188" y="4705350"/>
            <a:ext cx="4164012" cy="1009650"/>
          </a:xfrm>
          <a:prstGeom prst="rect">
            <a:avLst/>
          </a:prstGeom>
          <a:blipFill dpi="0" rotWithShape="1">
            <a:blip r:embed="rId12"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15374" name="object 13"/>
          <p:cNvSpPr>
            <a:spLocks noChangeArrowheads="1"/>
          </p:cNvSpPr>
          <p:nvPr/>
        </p:nvSpPr>
        <p:spPr bwMode="auto">
          <a:xfrm>
            <a:off x="395288" y="4799013"/>
            <a:ext cx="4032250" cy="876300"/>
          </a:xfrm>
          <a:prstGeom prst="rect">
            <a:avLst/>
          </a:prstGeom>
          <a:blipFill dpi="0" rotWithShape="1">
            <a:blip r:embed="rId13"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15375" name="object 14"/>
          <p:cNvSpPr>
            <a:spLocks/>
          </p:cNvSpPr>
          <p:nvPr/>
        </p:nvSpPr>
        <p:spPr bwMode="auto">
          <a:xfrm>
            <a:off x="395288" y="4799013"/>
            <a:ext cx="4032250" cy="876300"/>
          </a:xfrm>
          <a:custGeom>
            <a:avLst/>
            <a:gdLst>
              <a:gd name="T0" fmla="*/ 4029624 w 4032453"/>
              <a:gd name="T1" fmla="*/ 0 h 876604"/>
              <a:gd name="T2" fmla="*/ 2014787 w 4032453"/>
              <a:gd name="T3" fmla="*/ 872357 h 876604"/>
              <a:gd name="T4" fmla="*/ 0 w 4032453"/>
              <a:gd name="T5" fmla="*/ 0 h 876604"/>
              <a:gd name="T6" fmla="*/ 4029624 w 4032453"/>
              <a:gd name="T7" fmla="*/ 0 h 876604"/>
              <a:gd name="T8" fmla="*/ 0 60000 65536"/>
              <a:gd name="T9" fmla="*/ 0 60000 65536"/>
              <a:gd name="T10" fmla="*/ 0 60000 65536"/>
              <a:gd name="T11" fmla="*/ 0 60000 65536"/>
              <a:gd name="T12" fmla="*/ 0 w 4032453"/>
              <a:gd name="T13" fmla="*/ 0 h 876604"/>
              <a:gd name="T14" fmla="*/ 4032453 w 4032453"/>
              <a:gd name="T15" fmla="*/ 876604 h 876604"/>
            </a:gdLst>
            <a:ahLst/>
            <a:cxnLst>
              <a:cxn ang="T8">
                <a:pos x="T0" y="T1"/>
              </a:cxn>
              <a:cxn ang="T9">
                <a:pos x="T2" y="T3"/>
              </a:cxn>
              <a:cxn ang="T10">
                <a:pos x="T4" y="T5"/>
              </a:cxn>
              <a:cxn ang="T11">
                <a:pos x="T6" y="T7"/>
              </a:cxn>
            </a:cxnLst>
            <a:rect l="T12" t="T13" r="T14" b="T15"/>
            <a:pathLst>
              <a:path w="4032453" h="876604">
                <a:moveTo>
                  <a:pt x="4032453" y="0"/>
                </a:moveTo>
                <a:lnTo>
                  <a:pt x="2016201" y="876604"/>
                </a:lnTo>
                <a:lnTo>
                  <a:pt x="0" y="0"/>
                </a:lnTo>
                <a:lnTo>
                  <a:pt x="4032453" y="0"/>
                </a:lnTo>
                <a:close/>
              </a:path>
            </a:pathLst>
          </a:custGeom>
          <a:noFill/>
          <a:ln w="25400">
            <a:solidFill>
              <a:srgbClr val="FF0000"/>
            </a:solidFill>
            <a:round/>
            <a:headEnd/>
            <a:tailEnd/>
          </a:ln>
        </p:spPr>
        <p:txBody>
          <a:bodyPr lIns="0" tIns="0" rIns="0" bIns="0">
            <a:spAutoFit/>
          </a:bodyPr>
          <a:lstStyle/>
          <a:p>
            <a:endParaRPr lang="ru-RU"/>
          </a:p>
        </p:txBody>
      </p:sp>
      <p:sp>
        <p:nvSpPr>
          <p:cNvPr id="15376" name="object 15"/>
          <p:cNvSpPr>
            <a:spLocks noChangeArrowheads="1"/>
          </p:cNvSpPr>
          <p:nvPr/>
        </p:nvSpPr>
        <p:spPr bwMode="auto">
          <a:xfrm>
            <a:off x="0" y="5562600"/>
            <a:ext cx="4645025" cy="274638"/>
          </a:xfrm>
          <a:prstGeom prst="rect">
            <a:avLst/>
          </a:prstGeom>
          <a:blipFill dpi="0" rotWithShape="1">
            <a:blip r:embed="rId14"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15377" name="object 16"/>
          <p:cNvSpPr>
            <a:spLocks noChangeArrowheads="1"/>
          </p:cNvSpPr>
          <p:nvPr/>
        </p:nvSpPr>
        <p:spPr bwMode="auto">
          <a:xfrm>
            <a:off x="0" y="5638800"/>
            <a:ext cx="4513263" cy="274638"/>
          </a:xfrm>
          <a:prstGeom prst="rect">
            <a:avLst/>
          </a:prstGeom>
          <a:blipFill dpi="0" rotWithShape="1">
            <a:blip r:embed="rId15"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15378" name="object 17"/>
          <p:cNvSpPr>
            <a:spLocks/>
          </p:cNvSpPr>
          <p:nvPr/>
        </p:nvSpPr>
        <p:spPr bwMode="auto">
          <a:xfrm>
            <a:off x="107950" y="5675313"/>
            <a:ext cx="4513263" cy="1009650"/>
          </a:xfrm>
          <a:custGeom>
            <a:avLst/>
            <a:gdLst>
              <a:gd name="T0" fmla="*/ 0 w 4513771"/>
              <a:gd name="T1" fmla="*/ 171644 h 1008113"/>
              <a:gd name="T2" fmla="*/ 5550 w 4513771"/>
              <a:gd name="T3" fmla="*/ 127669 h 1008113"/>
              <a:gd name="T4" fmla="*/ 21278 w 4513771"/>
              <a:gd name="T5" fmla="*/ 87922 h 1008113"/>
              <a:gd name="T6" fmla="*/ 45730 w 4513771"/>
              <a:gd name="T7" fmla="*/ 53859 h 1008113"/>
              <a:gd name="T8" fmla="*/ 77494 w 4513771"/>
              <a:gd name="T9" fmla="*/ 26935 h 1008113"/>
              <a:gd name="T10" fmla="*/ 115158 w 4513771"/>
              <a:gd name="T11" fmla="*/ 8605 h 1008113"/>
              <a:gd name="T12" fmla="*/ 157283 w 4513771"/>
              <a:gd name="T13" fmla="*/ 321 h 1008113"/>
              <a:gd name="T14" fmla="*/ 4338919 w 4513771"/>
              <a:gd name="T15" fmla="*/ 0 h 1008113"/>
              <a:gd name="T16" fmla="*/ 4353645 w 4513771"/>
              <a:gd name="T17" fmla="*/ 649 h 1008113"/>
              <a:gd name="T18" fmla="*/ 4395420 w 4513771"/>
              <a:gd name="T19" fmla="*/ 9960 h 1008113"/>
              <a:gd name="T20" fmla="*/ 4432568 w 4513771"/>
              <a:gd name="T21" fmla="*/ 29184 h 1008113"/>
              <a:gd name="T22" fmla="*/ 4463693 w 4513771"/>
              <a:gd name="T23" fmla="*/ 56862 h 1008113"/>
              <a:gd name="T24" fmla="*/ 4487342 w 4513771"/>
              <a:gd name="T25" fmla="*/ 91539 h 1008113"/>
              <a:gd name="T26" fmla="*/ 4502156 w 4513771"/>
              <a:gd name="T27" fmla="*/ 131759 h 1008113"/>
              <a:gd name="T28" fmla="*/ 4506676 w 4513771"/>
              <a:gd name="T29" fmla="*/ 858192 h 1008113"/>
              <a:gd name="T30" fmla="*/ 4506048 w 4513771"/>
              <a:gd name="T31" fmla="*/ 873223 h 1008113"/>
              <a:gd name="T32" fmla="*/ 4496969 w 4513771"/>
              <a:gd name="T33" fmla="*/ 915951 h 1008113"/>
              <a:gd name="T34" fmla="*/ 4478159 w 4513771"/>
              <a:gd name="T35" fmla="*/ 953968 h 1008113"/>
              <a:gd name="T36" fmla="*/ 4451130 w 4513771"/>
              <a:gd name="T37" fmla="*/ 985818 h 1008113"/>
              <a:gd name="T38" fmla="*/ 4417242 w 4513771"/>
              <a:gd name="T39" fmla="*/ 1010042 h 1008113"/>
              <a:gd name="T40" fmla="*/ 4377926 w 4513771"/>
              <a:gd name="T41" fmla="*/ 1025185 h 1008113"/>
              <a:gd name="T42" fmla="*/ 167756 w 4513771"/>
              <a:gd name="T43" fmla="*/ 1029845 h 1008113"/>
              <a:gd name="T44" fmla="*/ 153064 w 4513771"/>
              <a:gd name="T45" fmla="*/ 1029195 h 1008113"/>
              <a:gd name="T46" fmla="*/ 111311 w 4513771"/>
              <a:gd name="T47" fmla="*/ 1019882 h 1008113"/>
              <a:gd name="T48" fmla="*/ 74156 w 4513771"/>
              <a:gd name="T49" fmla="*/ 1000658 h 1008113"/>
              <a:gd name="T50" fmla="*/ 43024 w 4513771"/>
              <a:gd name="T51" fmla="*/ 972979 h 1008113"/>
              <a:gd name="T52" fmla="*/ 19355 w 4513771"/>
              <a:gd name="T53" fmla="*/ 938303 h 1008113"/>
              <a:gd name="T54" fmla="*/ 4547 w 4513771"/>
              <a:gd name="T55" fmla="*/ 898085 h 1008113"/>
              <a:gd name="T56" fmla="*/ 0 w 4513771"/>
              <a:gd name="T57" fmla="*/ 171644 h 1008113"/>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4513771"/>
              <a:gd name="T88" fmla="*/ 0 h 1008113"/>
              <a:gd name="T89" fmla="*/ 4513771 w 4513771"/>
              <a:gd name="T90" fmla="*/ 1008113 h 1008113"/>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4513771" h="1008113">
                <a:moveTo>
                  <a:pt x="0" y="168021"/>
                </a:moveTo>
                <a:lnTo>
                  <a:pt x="5564" y="124975"/>
                </a:lnTo>
                <a:lnTo>
                  <a:pt x="21306" y="86067"/>
                </a:lnTo>
                <a:lnTo>
                  <a:pt x="45800" y="52722"/>
                </a:lnTo>
                <a:lnTo>
                  <a:pt x="77620" y="26366"/>
                </a:lnTo>
                <a:lnTo>
                  <a:pt x="115340" y="8423"/>
                </a:lnTo>
                <a:lnTo>
                  <a:pt x="157535" y="321"/>
                </a:lnTo>
                <a:lnTo>
                  <a:pt x="4345750" y="0"/>
                </a:lnTo>
                <a:lnTo>
                  <a:pt x="4360476" y="635"/>
                </a:lnTo>
                <a:lnTo>
                  <a:pt x="4402310" y="9750"/>
                </a:lnTo>
                <a:lnTo>
                  <a:pt x="4439524" y="28568"/>
                </a:lnTo>
                <a:lnTo>
                  <a:pt x="4470695" y="55662"/>
                </a:lnTo>
                <a:lnTo>
                  <a:pt x="4494399" y="89607"/>
                </a:lnTo>
                <a:lnTo>
                  <a:pt x="4509214" y="128978"/>
                </a:lnTo>
                <a:lnTo>
                  <a:pt x="4513771" y="840079"/>
                </a:lnTo>
                <a:lnTo>
                  <a:pt x="4513136" y="854799"/>
                </a:lnTo>
                <a:lnTo>
                  <a:pt x="4504025" y="896623"/>
                </a:lnTo>
                <a:lnTo>
                  <a:pt x="4485215" y="933837"/>
                </a:lnTo>
                <a:lnTo>
                  <a:pt x="4458128" y="965014"/>
                </a:lnTo>
                <a:lnTo>
                  <a:pt x="4424186" y="988727"/>
                </a:lnTo>
                <a:lnTo>
                  <a:pt x="4384814" y="1003551"/>
                </a:lnTo>
                <a:lnTo>
                  <a:pt x="168022" y="1008113"/>
                </a:lnTo>
                <a:lnTo>
                  <a:pt x="153302" y="1007477"/>
                </a:lnTo>
                <a:lnTo>
                  <a:pt x="111479" y="998361"/>
                </a:lnTo>
                <a:lnTo>
                  <a:pt x="74268" y="979542"/>
                </a:lnTo>
                <a:lnTo>
                  <a:pt x="43094" y="952447"/>
                </a:lnTo>
                <a:lnTo>
                  <a:pt x="19383" y="918502"/>
                </a:lnTo>
                <a:lnTo>
                  <a:pt x="4561" y="879132"/>
                </a:lnTo>
                <a:lnTo>
                  <a:pt x="0" y="168021"/>
                </a:lnTo>
                <a:close/>
              </a:path>
            </a:pathLst>
          </a:custGeom>
          <a:noFill/>
          <a:ln w="25400">
            <a:solidFill>
              <a:srgbClr val="FF0000"/>
            </a:solidFill>
            <a:round/>
            <a:headEnd/>
            <a:tailEnd/>
          </a:ln>
        </p:spPr>
        <p:txBody>
          <a:bodyPr lIns="0" tIns="0" rIns="0" bIns="0">
            <a:spAutoFit/>
          </a:bodyPr>
          <a:lstStyle/>
          <a:p>
            <a:endParaRPr lang="ru-RU"/>
          </a:p>
        </p:txBody>
      </p:sp>
      <p:sp>
        <p:nvSpPr>
          <p:cNvPr id="15379" name="object 18"/>
          <p:cNvSpPr txBox="1">
            <a:spLocks noChangeArrowheads="1"/>
          </p:cNvSpPr>
          <p:nvPr/>
        </p:nvSpPr>
        <p:spPr bwMode="auto">
          <a:xfrm>
            <a:off x="346075" y="4460875"/>
            <a:ext cx="4033838" cy="768350"/>
          </a:xfrm>
          <a:prstGeom prst="rect">
            <a:avLst/>
          </a:prstGeom>
          <a:noFill/>
          <a:ln w="9525">
            <a:noFill/>
            <a:miter lim="800000"/>
            <a:headEnd/>
            <a:tailEnd/>
          </a:ln>
        </p:spPr>
        <p:txBody>
          <a:bodyPr lIns="0" tIns="0" rIns="0" bIns="0">
            <a:spAutoFit/>
          </a:bodyPr>
          <a:lstStyle/>
          <a:p>
            <a:pPr marL="585788"/>
            <a:r>
              <a:rPr lang="ru-RU" b="1">
                <a:solidFill>
                  <a:srgbClr val="00AF50"/>
                </a:solidFill>
                <a:latin typeface="Calibri" pitchFamily="34" charset="0"/>
              </a:rPr>
              <a:t>ДОХОДЫ</a:t>
            </a:r>
            <a:endParaRPr lang="ru-RU">
              <a:latin typeface="Calibri" pitchFamily="34" charset="0"/>
            </a:endParaRPr>
          </a:p>
          <a:p>
            <a:pPr marL="585788" algn="ctr">
              <a:spcBef>
                <a:spcPts val="275"/>
              </a:spcBef>
            </a:pPr>
            <a:r>
              <a:rPr lang="ru-RU" sz="1600" b="1">
                <a:latin typeface="Calibri" pitchFamily="34" charset="0"/>
              </a:rPr>
              <a:t>ДЕФИЦИТ</a:t>
            </a:r>
            <a:endParaRPr lang="ru-RU" sz="1600">
              <a:latin typeface="Calibri" pitchFamily="34" charset="0"/>
            </a:endParaRPr>
          </a:p>
          <a:p>
            <a:pPr marL="585788" algn="ctr">
              <a:spcBef>
                <a:spcPts val="13"/>
              </a:spcBef>
            </a:pPr>
            <a:r>
              <a:rPr lang="ru-RU" sz="1400" b="1">
                <a:latin typeface="Calibri" pitchFamily="34" charset="0"/>
              </a:rPr>
              <a:t>Расходы &gt; Доходов</a:t>
            </a:r>
          </a:p>
        </p:txBody>
      </p:sp>
      <p:sp>
        <p:nvSpPr>
          <p:cNvPr id="15380" name="object 19"/>
          <p:cNvSpPr txBox="1">
            <a:spLocks noChangeArrowheads="1"/>
          </p:cNvSpPr>
          <p:nvPr/>
        </p:nvSpPr>
        <p:spPr bwMode="auto">
          <a:xfrm>
            <a:off x="2774950" y="1633538"/>
            <a:ext cx="1339850" cy="274637"/>
          </a:xfrm>
          <a:prstGeom prst="rect">
            <a:avLst/>
          </a:prstGeom>
          <a:noFill/>
          <a:ln w="9525">
            <a:noFill/>
            <a:miter lim="800000"/>
            <a:headEnd/>
            <a:tailEnd/>
          </a:ln>
        </p:spPr>
        <p:txBody>
          <a:bodyPr lIns="0" tIns="0" rIns="0" bIns="0">
            <a:spAutoFit/>
          </a:bodyPr>
          <a:lstStyle/>
          <a:p>
            <a:pPr marL="12700"/>
            <a:r>
              <a:rPr lang="ru-RU" b="1">
                <a:solidFill>
                  <a:srgbClr val="C00000"/>
                </a:solidFill>
                <a:latin typeface="Calibri" pitchFamily="34" charset="0"/>
              </a:rPr>
              <a:t>РАСХОДЫ</a:t>
            </a:r>
            <a:endParaRPr lang="ru-RU">
              <a:latin typeface="Calibri" pitchFamily="34" charset="0"/>
            </a:endParaRPr>
          </a:p>
        </p:txBody>
      </p:sp>
      <p:sp>
        <p:nvSpPr>
          <p:cNvPr id="15381" name="object 20"/>
          <p:cNvSpPr txBox="1">
            <a:spLocks noChangeArrowheads="1"/>
          </p:cNvSpPr>
          <p:nvPr/>
        </p:nvSpPr>
        <p:spPr bwMode="auto">
          <a:xfrm>
            <a:off x="4572000" y="4495800"/>
            <a:ext cx="2133600" cy="681038"/>
          </a:xfrm>
          <a:prstGeom prst="rect">
            <a:avLst/>
          </a:prstGeom>
          <a:noFill/>
          <a:ln w="9525">
            <a:noFill/>
            <a:miter lim="800000"/>
            <a:headEnd/>
            <a:tailEnd/>
          </a:ln>
        </p:spPr>
        <p:txBody>
          <a:bodyPr lIns="0" tIns="0" rIns="0" bIns="0">
            <a:spAutoFit/>
          </a:bodyPr>
          <a:lstStyle/>
          <a:p>
            <a:pPr marL="1003300"/>
            <a:r>
              <a:rPr lang="ru-RU" b="1">
                <a:solidFill>
                  <a:srgbClr val="00AF50"/>
                </a:solidFill>
                <a:latin typeface="Calibri" pitchFamily="34" charset="0"/>
              </a:rPr>
              <a:t>ДОХОДЫ</a:t>
            </a:r>
            <a:endParaRPr lang="ru-RU">
              <a:latin typeface="Calibri" pitchFamily="34" charset="0"/>
            </a:endParaRPr>
          </a:p>
          <a:p>
            <a:pPr marL="1003300">
              <a:lnSpc>
                <a:spcPts val="1000"/>
              </a:lnSpc>
            </a:pPr>
            <a:endParaRPr lang="ru-RU" sz="1000">
              <a:latin typeface="Calibri" pitchFamily="34" charset="0"/>
            </a:endParaRPr>
          </a:p>
          <a:p>
            <a:pPr marL="1003300">
              <a:lnSpc>
                <a:spcPts val="1000"/>
              </a:lnSpc>
            </a:pPr>
            <a:endParaRPr lang="ru-RU" sz="1000">
              <a:latin typeface="Calibri" pitchFamily="34" charset="0"/>
            </a:endParaRPr>
          </a:p>
          <a:p>
            <a:pPr marL="1003300">
              <a:lnSpc>
                <a:spcPts val="1200"/>
              </a:lnSpc>
            </a:pPr>
            <a:endParaRPr lang="ru-RU" sz="1200">
              <a:latin typeface="Calibri" pitchFamily="34" charset="0"/>
            </a:endParaRPr>
          </a:p>
        </p:txBody>
      </p:sp>
      <p:sp>
        <p:nvSpPr>
          <p:cNvPr id="15382" name="object 21"/>
          <p:cNvSpPr txBox="1">
            <a:spLocks noChangeArrowheads="1"/>
          </p:cNvSpPr>
          <p:nvPr/>
        </p:nvSpPr>
        <p:spPr bwMode="auto">
          <a:xfrm>
            <a:off x="7467600" y="1612900"/>
            <a:ext cx="1338263" cy="274638"/>
          </a:xfrm>
          <a:prstGeom prst="rect">
            <a:avLst/>
          </a:prstGeom>
          <a:noFill/>
          <a:ln w="9525">
            <a:noFill/>
            <a:miter lim="800000"/>
            <a:headEnd/>
            <a:tailEnd/>
          </a:ln>
        </p:spPr>
        <p:txBody>
          <a:bodyPr lIns="0" tIns="0" rIns="0" bIns="0">
            <a:spAutoFit/>
          </a:bodyPr>
          <a:lstStyle/>
          <a:p>
            <a:pPr marL="12700"/>
            <a:r>
              <a:rPr lang="ru-RU" b="1">
                <a:solidFill>
                  <a:srgbClr val="C00000"/>
                </a:solidFill>
                <a:latin typeface="Calibri" pitchFamily="34" charset="0"/>
              </a:rPr>
              <a:t>РАСХОДЫ</a:t>
            </a:r>
            <a:endParaRPr lang="ru-RU">
              <a:latin typeface="Calibri" pitchFamily="34" charset="0"/>
            </a:endParaRPr>
          </a:p>
        </p:txBody>
      </p:sp>
      <p:sp>
        <p:nvSpPr>
          <p:cNvPr id="15383" name="object 24"/>
          <p:cNvSpPr>
            <a:spLocks/>
          </p:cNvSpPr>
          <p:nvPr/>
        </p:nvSpPr>
        <p:spPr bwMode="auto">
          <a:xfrm>
            <a:off x="5003800" y="4799013"/>
            <a:ext cx="4032250" cy="876300"/>
          </a:xfrm>
          <a:custGeom>
            <a:avLst/>
            <a:gdLst>
              <a:gd name="T0" fmla="*/ 4030612 w 4032377"/>
              <a:gd name="T1" fmla="*/ 0 h 876604"/>
              <a:gd name="T2" fmla="*/ 2015370 w 4032377"/>
              <a:gd name="T3" fmla="*/ 872357 h 876604"/>
              <a:gd name="T4" fmla="*/ 0 w 4032377"/>
              <a:gd name="T5" fmla="*/ 0 h 876604"/>
              <a:gd name="T6" fmla="*/ 4030612 w 4032377"/>
              <a:gd name="T7" fmla="*/ 0 h 876604"/>
              <a:gd name="T8" fmla="*/ 0 60000 65536"/>
              <a:gd name="T9" fmla="*/ 0 60000 65536"/>
              <a:gd name="T10" fmla="*/ 0 60000 65536"/>
              <a:gd name="T11" fmla="*/ 0 60000 65536"/>
              <a:gd name="T12" fmla="*/ 0 w 4032377"/>
              <a:gd name="T13" fmla="*/ 0 h 876604"/>
              <a:gd name="T14" fmla="*/ 4032377 w 4032377"/>
              <a:gd name="T15" fmla="*/ 876604 h 876604"/>
            </a:gdLst>
            <a:ahLst/>
            <a:cxnLst>
              <a:cxn ang="T8">
                <a:pos x="T0" y="T1"/>
              </a:cxn>
              <a:cxn ang="T9">
                <a:pos x="T2" y="T3"/>
              </a:cxn>
              <a:cxn ang="T10">
                <a:pos x="T4" y="T5"/>
              </a:cxn>
              <a:cxn ang="T11">
                <a:pos x="T6" y="T7"/>
              </a:cxn>
            </a:cxnLst>
            <a:rect l="T12" t="T13" r="T14" b="T15"/>
            <a:pathLst>
              <a:path w="4032377" h="876604">
                <a:moveTo>
                  <a:pt x="4032377" y="0"/>
                </a:moveTo>
                <a:lnTo>
                  <a:pt x="2016252" y="876604"/>
                </a:lnTo>
                <a:lnTo>
                  <a:pt x="0" y="0"/>
                </a:lnTo>
                <a:lnTo>
                  <a:pt x="4032377" y="0"/>
                </a:lnTo>
                <a:close/>
              </a:path>
            </a:pathLst>
          </a:custGeom>
          <a:noFill/>
          <a:ln w="25400">
            <a:solidFill>
              <a:srgbClr val="00AF50"/>
            </a:solidFill>
            <a:round/>
            <a:headEnd/>
            <a:tailEnd/>
          </a:ln>
        </p:spPr>
        <p:txBody>
          <a:bodyPr lIns="0" tIns="0" rIns="0" bIns="0">
            <a:spAutoFit/>
          </a:bodyPr>
          <a:lstStyle/>
          <a:p>
            <a:endParaRPr lang="ru-RU"/>
          </a:p>
        </p:txBody>
      </p:sp>
      <p:sp>
        <p:nvSpPr>
          <p:cNvPr id="15384" name="object 25"/>
          <p:cNvSpPr>
            <a:spLocks noChangeArrowheads="1"/>
          </p:cNvSpPr>
          <p:nvPr/>
        </p:nvSpPr>
        <p:spPr bwMode="auto">
          <a:xfrm>
            <a:off x="4789488" y="5562600"/>
            <a:ext cx="4354512" cy="274638"/>
          </a:xfrm>
          <a:prstGeom prst="rect">
            <a:avLst/>
          </a:prstGeom>
          <a:blipFill dpi="0" rotWithShape="1">
            <a:blip r:embed="rId16" cstate="print"/>
            <a:srcRect/>
            <a:stretch>
              <a:fillRect/>
            </a:stretch>
          </a:blipFill>
          <a:ln w="9525">
            <a:noFill/>
            <a:miter lim="800000"/>
            <a:headEnd/>
            <a:tailEnd/>
          </a:ln>
        </p:spPr>
        <p:txBody>
          <a:bodyPr lIns="0" tIns="0" rIns="0" bIns="0">
            <a:spAutoFit/>
          </a:bodyPr>
          <a:lstStyle/>
          <a:p>
            <a:endParaRPr lang="ru-RU">
              <a:latin typeface="Calibri" pitchFamily="34" charset="0"/>
            </a:endParaRPr>
          </a:p>
        </p:txBody>
      </p:sp>
      <p:sp>
        <p:nvSpPr>
          <p:cNvPr id="15385" name="object 27"/>
          <p:cNvSpPr>
            <a:spLocks/>
          </p:cNvSpPr>
          <p:nvPr/>
        </p:nvSpPr>
        <p:spPr bwMode="auto">
          <a:xfrm>
            <a:off x="4811713" y="5675313"/>
            <a:ext cx="4224337" cy="1009650"/>
          </a:xfrm>
          <a:custGeom>
            <a:avLst/>
            <a:gdLst>
              <a:gd name="T0" fmla="*/ 0 w 4224273"/>
              <a:gd name="T1" fmla="*/ 171644 h 1008113"/>
              <a:gd name="T2" fmla="*/ 5561 w 4224273"/>
              <a:gd name="T3" fmla="*/ 127669 h 1008113"/>
              <a:gd name="T4" fmla="*/ 21297 w 4224273"/>
              <a:gd name="T5" fmla="*/ 87922 h 1008113"/>
              <a:gd name="T6" fmla="*/ 45800 w 4224273"/>
              <a:gd name="T7" fmla="*/ 53859 h 1008113"/>
              <a:gd name="T8" fmla="*/ 77616 w 4224273"/>
              <a:gd name="T9" fmla="*/ 26934 h 1008113"/>
              <a:gd name="T10" fmla="*/ 115353 w 4224273"/>
              <a:gd name="T11" fmla="*/ 8605 h 1008113"/>
              <a:gd name="T12" fmla="*/ 157558 w 4224273"/>
              <a:gd name="T13" fmla="*/ 321 h 1008113"/>
              <a:gd name="T14" fmla="*/ 4057106 w 4224273"/>
              <a:gd name="T15" fmla="*/ 0 h 1008113"/>
              <a:gd name="T16" fmla="*/ 4071846 w 4224273"/>
              <a:gd name="T17" fmla="*/ 649 h 1008113"/>
              <a:gd name="T18" fmla="*/ 4113680 w 4224273"/>
              <a:gd name="T19" fmla="*/ 9960 h 1008113"/>
              <a:gd name="T20" fmla="*/ 4150895 w 4224273"/>
              <a:gd name="T21" fmla="*/ 29184 h 1008113"/>
              <a:gd name="T22" fmla="*/ 4182065 w 4224273"/>
              <a:gd name="T23" fmla="*/ 56862 h 1008113"/>
              <a:gd name="T24" fmla="*/ 4205797 w 4224273"/>
              <a:gd name="T25" fmla="*/ 91539 h 1008113"/>
              <a:gd name="T26" fmla="*/ 4220613 w 4224273"/>
              <a:gd name="T27" fmla="*/ 131759 h 1008113"/>
              <a:gd name="T28" fmla="*/ 4225169 w 4224273"/>
              <a:gd name="T29" fmla="*/ 858192 h 1008113"/>
              <a:gd name="T30" fmla="*/ 4224533 w 4224273"/>
              <a:gd name="T31" fmla="*/ 873223 h 1008113"/>
              <a:gd name="T32" fmla="*/ 4215421 w 4224273"/>
              <a:gd name="T33" fmla="*/ 915951 h 1008113"/>
              <a:gd name="T34" fmla="*/ 4196613 w 4224273"/>
              <a:gd name="T35" fmla="*/ 953968 h 1008113"/>
              <a:gd name="T36" fmla="*/ 4169499 w 4224273"/>
              <a:gd name="T37" fmla="*/ 985818 h 1008113"/>
              <a:gd name="T38" fmla="*/ 4135557 w 4224273"/>
              <a:gd name="T39" fmla="*/ 1010042 h 1008113"/>
              <a:gd name="T40" fmla="*/ 4096184 w 4224273"/>
              <a:gd name="T41" fmla="*/ 1025185 h 1008113"/>
              <a:gd name="T42" fmla="*/ 168062 w 4224273"/>
              <a:gd name="T43" fmla="*/ 1029845 h 1008113"/>
              <a:gd name="T44" fmla="*/ 153323 w 4224273"/>
              <a:gd name="T45" fmla="*/ 1029195 h 1008113"/>
              <a:gd name="T46" fmla="*/ 111491 w 4224273"/>
              <a:gd name="T47" fmla="*/ 1019882 h 1008113"/>
              <a:gd name="T48" fmla="*/ 74264 w 4224273"/>
              <a:gd name="T49" fmla="*/ 1000658 h 1008113"/>
              <a:gd name="T50" fmla="*/ 43094 w 4224273"/>
              <a:gd name="T51" fmla="*/ 972979 h 1008113"/>
              <a:gd name="T52" fmla="*/ 19375 w 4224273"/>
              <a:gd name="T53" fmla="*/ 938302 h 1008113"/>
              <a:gd name="T54" fmla="*/ 4559 w 4224273"/>
              <a:gd name="T55" fmla="*/ 898084 h 1008113"/>
              <a:gd name="T56" fmla="*/ 0 w 4224273"/>
              <a:gd name="T57" fmla="*/ 171644 h 1008113"/>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4224273"/>
              <a:gd name="T88" fmla="*/ 0 h 1008113"/>
              <a:gd name="T89" fmla="*/ 4224273 w 4224273"/>
              <a:gd name="T90" fmla="*/ 1008113 h 1008113"/>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4224273" h="1008113">
                <a:moveTo>
                  <a:pt x="0" y="168021"/>
                </a:moveTo>
                <a:lnTo>
                  <a:pt x="5561" y="124975"/>
                </a:lnTo>
                <a:lnTo>
                  <a:pt x="21297" y="86067"/>
                </a:lnTo>
                <a:lnTo>
                  <a:pt x="45786" y="52722"/>
                </a:lnTo>
                <a:lnTo>
                  <a:pt x="77602" y="26365"/>
                </a:lnTo>
                <a:lnTo>
                  <a:pt x="115325" y="8423"/>
                </a:lnTo>
                <a:lnTo>
                  <a:pt x="157530" y="321"/>
                </a:lnTo>
                <a:lnTo>
                  <a:pt x="4056252" y="0"/>
                </a:lnTo>
                <a:lnTo>
                  <a:pt x="4070978" y="635"/>
                </a:lnTo>
                <a:lnTo>
                  <a:pt x="4112812" y="9750"/>
                </a:lnTo>
                <a:lnTo>
                  <a:pt x="4150026" y="28568"/>
                </a:lnTo>
                <a:lnTo>
                  <a:pt x="4181197" y="55662"/>
                </a:lnTo>
                <a:lnTo>
                  <a:pt x="4204901" y="89607"/>
                </a:lnTo>
                <a:lnTo>
                  <a:pt x="4219716" y="128978"/>
                </a:lnTo>
                <a:lnTo>
                  <a:pt x="4224273" y="840079"/>
                </a:lnTo>
                <a:lnTo>
                  <a:pt x="4223638" y="854799"/>
                </a:lnTo>
                <a:lnTo>
                  <a:pt x="4214527" y="896623"/>
                </a:lnTo>
                <a:lnTo>
                  <a:pt x="4195717" y="933837"/>
                </a:lnTo>
                <a:lnTo>
                  <a:pt x="4168630" y="965014"/>
                </a:lnTo>
                <a:lnTo>
                  <a:pt x="4134688" y="988727"/>
                </a:lnTo>
                <a:lnTo>
                  <a:pt x="4095316" y="1003551"/>
                </a:lnTo>
                <a:lnTo>
                  <a:pt x="168020" y="1008113"/>
                </a:lnTo>
                <a:lnTo>
                  <a:pt x="153295" y="1007477"/>
                </a:lnTo>
                <a:lnTo>
                  <a:pt x="111463" y="998361"/>
                </a:lnTo>
                <a:lnTo>
                  <a:pt x="74250" y="979542"/>
                </a:lnTo>
                <a:lnTo>
                  <a:pt x="43080" y="952447"/>
                </a:lnTo>
                <a:lnTo>
                  <a:pt x="19375" y="918501"/>
                </a:lnTo>
                <a:lnTo>
                  <a:pt x="4559" y="879131"/>
                </a:lnTo>
                <a:lnTo>
                  <a:pt x="0" y="168021"/>
                </a:lnTo>
                <a:close/>
              </a:path>
            </a:pathLst>
          </a:custGeom>
          <a:noFill/>
          <a:ln w="25400">
            <a:solidFill>
              <a:srgbClr val="00AF50"/>
            </a:solidFill>
            <a:round/>
            <a:headEnd/>
            <a:tailEnd/>
          </a:ln>
        </p:spPr>
        <p:txBody>
          <a:bodyPr lIns="0" tIns="0" rIns="0" bIns="0">
            <a:spAutoFit/>
          </a:bodyPr>
          <a:lstStyle/>
          <a:p>
            <a:endParaRPr lang="ru-RU"/>
          </a:p>
        </p:txBody>
      </p:sp>
      <p:sp>
        <p:nvSpPr>
          <p:cNvPr id="15386" name="Rectangle 28"/>
          <p:cNvSpPr>
            <a:spLocks noChangeArrowheads="1"/>
          </p:cNvSpPr>
          <p:nvPr/>
        </p:nvSpPr>
        <p:spPr bwMode="auto">
          <a:xfrm>
            <a:off x="152400" y="5715000"/>
            <a:ext cx="4572000" cy="942975"/>
          </a:xfrm>
          <a:prstGeom prst="rect">
            <a:avLst/>
          </a:prstGeom>
          <a:noFill/>
          <a:ln w="9525">
            <a:noFill/>
            <a:miter lim="800000"/>
            <a:headEnd/>
            <a:tailEnd/>
          </a:ln>
        </p:spPr>
        <p:txBody>
          <a:bodyPr>
            <a:spAutoFit/>
          </a:bodyPr>
          <a:lstStyle/>
          <a:p>
            <a:pPr>
              <a:spcBef>
                <a:spcPts val="13"/>
              </a:spcBef>
            </a:pPr>
            <a:r>
              <a:rPr lang="ru-RU" sz="1400" b="1"/>
              <a:t>При превышении расходов над доходами принимается решение об источниках покрытия дефицита, например использовать  имеющиеся накопления, остатки или взять в долг.</a:t>
            </a:r>
          </a:p>
        </p:txBody>
      </p:sp>
      <p:sp>
        <p:nvSpPr>
          <p:cNvPr id="15387" name="Rectangle 29"/>
          <p:cNvSpPr>
            <a:spLocks noChangeArrowheads="1"/>
          </p:cNvSpPr>
          <p:nvPr/>
        </p:nvSpPr>
        <p:spPr bwMode="auto">
          <a:xfrm>
            <a:off x="4876800" y="5715000"/>
            <a:ext cx="3962400" cy="942975"/>
          </a:xfrm>
          <a:prstGeom prst="rect">
            <a:avLst/>
          </a:prstGeom>
          <a:noFill/>
          <a:ln w="9525">
            <a:noFill/>
            <a:miter lim="800000"/>
            <a:headEnd/>
            <a:tailEnd/>
          </a:ln>
        </p:spPr>
        <p:txBody>
          <a:bodyPr>
            <a:spAutoFit/>
          </a:bodyPr>
          <a:lstStyle/>
          <a:p>
            <a:r>
              <a:rPr lang="ru-RU" sz="1400" b="1"/>
              <a:t>При превышении доходов над расходами принимается решение, как их использовать (например, накапливать резервы, остатки, погашать долг).</a:t>
            </a: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spPr>
      <a:bodyPr wrap="square" lIns="0" tIns="0" rIns="0" bIns="0" rtlCol="0" anchor="ctr">
        <a:spAutoFit/>
      </a:bodyPr>
      <a:lstStyle>
        <a:defPPr algn="ctr">
          <a:defRPr dirty="0"/>
        </a:defPPr>
      </a:lstStyle>
    </a:spDef>
  </a:objectDefaults>
  <a:extraClrSchemeLst/>
</a:theme>
</file>

<file path=docProps/app.xml><?xml version="1.0" encoding="utf-8"?>
<Properties xmlns="http://schemas.openxmlformats.org/officeDocument/2006/extended-properties" xmlns:vt="http://schemas.openxmlformats.org/officeDocument/2006/docPropsVTypes">
  <Template/>
  <TotalTime>2626</TotalTime>
  <Words>2662</Words>
  <Application>Microsoft Office PowerPoint</Application>
  <PresentationFormat>Экран (4:3)</PresentationFormat>
  <Paragraphs>759</Paragraphs>
  <Slides>33</Slides>
  <Notes>0</Notes>
  <HiddenSlides>0</HiddenSlides>
  <MMClips>0</MMClips>
  <ScaleCrop>false</ScaleCrop>
  <HeadingPairs>
    <vt:vector size="6" baseType="variant">
      <vt:variant>
        <vt:lpstr>Тема</vt:lpstr>
      </vt:variant>
      <vt:variant>
        <vt:i4>1</vt:i4>
      </vt:variant>
      <vt:variant>
        <vt:lpstr>Внедренные серверы OLE</vt:lpstr>
      </vt:variant>
      <vt:variant>
        <vt:i4>1</vt:i4>
      </vt:variant>
      <vt:variant>
        <vt:lpstr>Заголовки слайдов</vt:lpstr>
      </vt:variant>
      <vt:variant>
        <vt:i4>33</vt:i4>
      </vt:variant>
    </vt:vector>
  </HeadingPairs>
  <TitlesOfParts>
    <vt:vector size="35" baseType="lpstr">
      <vt:lpstr>Office Theme</vt:lpstr>
      <vt:lpstr>Worksheet</vt:lpstr>
      <vt:lpstr>Слайд 1</vt:lpstr>
      <vt:lpstr>Слайд 2</vt:lpstr>
      <vt:lpstr>Принципы прозрачности (открытости) бюджетной системы Российской Федерации означают:</vt:lpstr>
      <vt:lpstr>Слайд 4</vt:lpstr>
      <vt:lpstr>Слайд 5</vt:lpstr>
      <vt:lpstr>Слайд 6</vt:lpstr>
      <vt:lpstr>Слайд 7</vt:lpstr>
      <vt:lpstr>Слайд 8</vt:lpstr>
      <vt:lpstr>ДОХОДЫ – РАСХОДЫ = ДЕФИЦИТ (ПРОФИЦИТ)</vt:lpstr>
      <vt:lpstr>Слайд 10</vt:lpstr>
      <vt:lpstr>Слайд 11</vt:lpstr>
      <vt:lpstr>.</vt:lpstr>
      <vt:lpstr>Слайд 13</vt:lpstr>
      <vt:lpstr>Слайд 14</vt:lpstr>
      <vt:lpstr>Слайд 15</vt:lpstr>
      <vt:lpstr>Слайд 16</vt:lpstr>
      <vt:lpstr>Слайд 17</vt:lpstr>
      <vt:lpstr>Слайд 18</vt:lpstr>
      <vt:lpstr>Слайд 19</vt:lpstr>
      <vt:lpstr>Слайд 20</vt:lpstr>
      <vt:lpstr>Слайд 21</vt:lpstr>
      <vt:lpstr>Слайд 22</vt:lpstr>
      <vt:lpstr>Слайд 23</vt:lpstr>
      <vt:lpstr>Слайд 24</vt:lpstr>
      <vt:lpstr>Слайд 25</vt:lpstr>
      <vt:lpstr>Слайд 26</vt:lpstr>
      <vt:lpstr>Слайд 27</vt:lpstr>
      <vt:lpstr>Слайд 28</vt:lpstr>
      <vt:lpstr>Слайд 29</vt:lpstr>
      <vt:lpstr>Слайд 30</vt:lpstr>
      <vt:lpstr>Слайд 31</vt:lpstr>
      <vt:lpstr>Слайд 32</vt:lpstr>
      <vt:lpstr>Слайд 33</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Дерюгина Елена Викторовна</dc:creator>
  <cp:lastModifiedBy>ermolova1</cp:lastModifiedBy>
  <cp:revision>279</cp:revision>
  <dcterms:created xsi:type="dcterms:W3CDTF">2013-10-31T16:19:08Z</dcterms:created>
  <dcterms:modified xsi:type="dcterms:W3CDTF">2020-06-04T08:28:44Z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reated">
    <vt:filetime>2013-10-31T00:00:00Z</vt:filetime>
  </property>
  <property fmtid="{D5CDD505-2E9C-101B-9397-08002B2CF9AE}" pid="3" name="LastSaved">
    <vt:filetime>2013-10-31T00:00:00Z</vt:filetime>
  </property>
</Properties>
</file>