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0" r:id="rId4"/>
  </p:sldIdLst>
  <p:sldSz cx="10080625" cy="567055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06" y="-77"/>
      </p:cViewPr>
      <p:guideLst>
        <p:guide orient="horz" pos="1786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2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320" y="304416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3287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3287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74160"/>
            <a:ext cx="9071280" cy="5795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3287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3287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304416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2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1280" cy="12499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Table 1"/>
          <p:cNvGraphicFramePr/>
          <p:nvPr/>
        </p:nvGraphicFramePr>
        <p:xfrm>
          <a:off x="1007864" y="1467123"/>
          <a:ext cx="8424000" cy="2123481"/>
        </p:xfrm>
        <a:graphic>
          <a:graphicData uri="http://schemas.openxmlformats.org/drawingml/2006/table">
            <a:tbl>
              <a:tblPr/>
              <a:tblGrid>
                <a:gridCol w="2736304"/>
                <a:gridCol w="4176464"/>
                <a:gridCol w="1511232"/>
              </a:tblGrid>
              <a:tr h="562167">
                <a:tc>
                  <a:txBody>
                    <a:bodyPr/>
                    <a:lstStyle/>
                    <a:p>
                      <a:pPr algn="ctr"/>
                      <a:r>
                        <a:rPr lang="ru-RU" sz="1600" b="1" strike="noStrike" spc="-1" dirty="0">
                          <a:latin typeface="Arial"/>
                        </a:rPr>
                        <a:t>Мероприятия</a:t>
                      </a:r>
                      <a:endParaRPr lang="ru-RU" sz="1600" b="0" strike="noStrike" spc="-1" dirty="0"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trike="noStrike" spc="-1" dirty="0">
                          <a:latin typeface="Arial"/>
                        </a:rPr>
                        <a:t>Участники</a:t>
                      </a:r>
                      <a:endParaRPr lang="ru-RU" sz="1600" b="0" strike="noStrike" spc="-1" dirty="0"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trike="noStrike" spc="-1" dirty="0">
                          <a:latin typeface="Arial"/>
                        </a:rPr>
                        <a:t>Период участия</a:t>
                      </a:r>
                      <a:endParaRPr lang="ru-RU" sz="1600" b="0" strike="noStrike" spc="-1" dirty="0"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562167">
                <a:tc>
                  <a:txBody>
                    <a:bodyPr/>
                    <a:lstStyle/>
                    <a:p>
                      <a:r>
                        <a:rPr lang="ru-RU" sz="1100" b="1" strike="noStrike" spc="-1" dirty="0">
                          <a:latin typeface="Arial"/>
                        </a:rPr>
                        <a:t>1. Создание рабочих мест в рамках </a:t>
                      </a:r>
                      <a:r>
                        <a:rPr lang="ru-RU" sz="1100" b="1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общественных работ</a:t>
                      </a:r>
                      <a:endParaRPr lang="ru-RU" sz="11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strike="noStrike" spc="-1">
                          <a:latin typeface="Arial"/>
                        </a:rPr>
                        <a:t>-</a:t>
                      </a:r>
                      <a:r>
                        <a:rPr lang="ru-RU" sz="1100" b="1" strike="noStrike" spc="-1">
                          <a:latin typeface="Arial"/>
                        </a:rPr>
                        <a:t>граждане, ищущие работу</a:t>
                      </a:r>
                      <a:endParaRPr lang="ru-RU" sz="1100" b="0" strike="noStrike" spc="-1">
                        <a:latin typeface="Arial"/>
                      </a:endParaRPr>
                    </a:p>
                    <a:p>
                      <a:endParaRPr lang="ru-RU" sz="1100" b="0" strike="noStrike" spc="-1">
                        <a:latin typeface="Arial"/>
                      </a:endParaRPr>
                    </a:p>
                    <a:p>
                      <a:r>
                        <a:rPr lang="ru-RU" sz="1100" b="1" strike="noStrike" spc="-1">
                          <a:latin typeface="Arial"/>
                        </a:rPr>
                        <a:t>-безработные граждане</a:t>
                      </a:r>
                      <a:endParaRPr lang="ru-RU" sz="1100" b="0" strike="noStrike" spc="-1"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strike="noStrike" spc="-1">
                          <a:latin typeface="Arial"/>
                        </a:rPr>
                        <a:t>До 3 месяцев</a:t>
                      </a: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950001">
                <a:tc>
                  <a:txBody>
                    <a:bodyPr/>
                    <a:lstStyle/>
                    <a:p>
                      <a:r>
                        <a:rPr lang="ru-RU" sz="1100" b="1" strike="noStrike" spc="-1" dirty="0">
                          <a:latin typeface="Arial"/>
                        </a:rPr>
                        <a:t>2. Временное трудоустройство работников организаций, находящихся </a:t>
                      </a:r>
                      <a:r>
                        <a:rPr lang="ru-RU" sz="1100" b="1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под риском увольнения</a:t>
                      </a:r>
                      <a:endParaRPr lang="ru-RU" sz="11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strike="noStrike" spc="-1" dirty="0">
                          <a:latin typeface="Arial"/>
                        </a:rPr>
                        <a:t>Занятые граждане, находящиеся под риском увольнения</a:t>
                      </a:r>
                      <a:r>
                        <a:rPr lang="ru-RU" sz="1100" b="0" strike="noStrike" spc="-1" dirty="0">
                          <a:latin typeface="Arial"/>
                        </a:rPr>
                        <a:t> (</a:t>
                      </a:r>
                      <a:r>
                        <a:rPr lang="ru-RU" sz="1100" b="0" strike="noStrike" spc="-1" dirty="0">
                          <a:latin typeface="Arial"/>
                          <a:ea typeface="WenQuanYi Micro Hei"/>
                        </a:rPr>
                        <a:t>включая введение режима неполного рабочего времени, простой, временную приостановку работ, предоставление отпусков без сохранения заработной платы, проведение мероприятий по высвобождению работников)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strike="noStrike" spc="-1" dirty="0" smtClean="0">
                          <a:latin typeface="Arial"/>
                        </a:rPr>
                        <a:t>До </a:t>
                      </a:r>
                      <a:r>
                        <a:rPr lang="ru-RU" sz="1100" b="0" strike="noStrike" spc="-1" dirty="0">
                          <a:latin typeface="Arial"/>
                        </a:rPr>
                        <a:t>3 </a:t>
                      </a:r>
                      <a:r>
                        <a:rPr lang="ru-RU" sz="1100" b="0" strike="noStrike" spc="-1" dirty="0" smtClean="0">
                          <a:latin typeface="Arial"/>
                        </a:rPr>
                        <a:t>месяцев    </a:t>
                      </a:r>
                    </a:p>
                    <a:p>
                      <a:r>
                        <a:rPr lang="ru-RU" sz="1100" b="0" strike="noStrike" spc="-1" dirty="0" smtClean="0">
                          <a:latin typeface="Arial"/>
                        </a:rPr>
                        <a:t>(в случаях, установленных законодательством – до 6 месяцев)</a:t>
                      </a: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0000" marR="90000">
                    <a:lnL w="14400">
                      <a:solidFill>
                        <a:srgbClr val="0066B3"/>
                      </a:solidFill>
                    </a:lnL>
                    <a:lnR w="14400">
                      <a:solidFill>
                        <a:srgbClr val="0066B3"/>
                      </a:solidFill>
                    </a:lnR>
                    <a:lnT w="14400">
                      <a:solidFill>
                        <a:srgbClr val="0066B3"/>
                      </a:solidFill>
                    </a:lnT>
                    <a:lnB w="14400">
                      <a:solidFill>
                        <a:srgbClr val="0066B3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0" name="Line 2"/>
          <p:cNvSpPr/>
          <p:nvPr/>
        </p:nvSpPr>
        <p:spPr>
          <a:xfrm flipH="1">
            <a:off x="576000" y="792000"/>
            <a:ext cx="72000" cy="453600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1" name="Line 3"/>
          <p:cNvSpPr/>
          <p:nvPr/>
        </p:nvSpPr>
        <p:spPr>
          <a:xfrm>
            <a:off x="288000" y="1008000"/>
            <a:ext cx="8928000" cy="36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2" name="CustomShape 4"/>
          <p:cNvSpPr/>
          <p:nvPr/>
        </p:nvSpPr>
        <p:spPr>
          <a:xfrm>
            <a:off x="936000" y="74160"/>
            <a:ext cx="6983640" cy="78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ru-RU" b="1" strike="noStrike" spc="-1" dirty="0">
                <a:solidFill>
                  <a:srgbClr val="0070C0"/>
                </a:solidFill>
                <a:latin typeface="Arial"/>
              </a:rPr>
              <a:t>Меры, направленные на снижение напряженности на рынке труда в </a:t>
            </a:r>
            <a:r>
              <a:rPr lang="ru-RU" b="1" strike="noStrike" spc="-1" dirty="0" smtClean="0">
                <a:solidFill>
                  <a:srgbClr val="0070C0"/>
                </a:solidFill>
                <a:latin typeface="Arial"/>
              </a:rPr>
              <a:t>2023 </a:t>
            </a:r>
            <a:r>
              <a:rPr lang="ru-RU" b="1" strike="noStrike" spc="-1" dirty="0">
                <a:solidFill>
                  <a:srgbClr val="0070C0"/>
                </a:solidFill>
                <a:latin typeface="Arial"/>
              </a:rPr>
              <a:t>году</a:t>
            </a:r>
            <a:endParaRPr lang="ru-RU" b="0" strike="noStrike" spc="-1" dirty="0">
              <a:solidFill>
                <a:srgbClr val="0070C0"/>
              </a:solidFill>
              <a:latin typeface="Arial"/>
            </a:endParaRPr>
          </a:p>
        </p:txBody>
      </p:sp>
      <p:pic>
        <p:nvPicPr>
          <p:cNvPr id="43" name="Рисунок 42"/>
          <p:cNvPicPr/>
          <p:nvPr/>
        </p:nvPicPr>
        <p:blipFill>
          <a:blip r:embed="rId2" cstate="print"/>
          <a:stretch/>
        </p:blipFill>
        <p:spPr>
          <a:xfrm>
            <a:off x="8280000" y="504000"/>
            <a:ext cx="1439640" cy="374040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C:\Users\VasilevaOI\Desktop\Garage-warranty-uta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880" y="4491459"/>
            <a:ext cx="540000" cy="54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1943968" y="4491459"/>
            <a:ext cx="5269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</a:rPr>
              <a:t>За подробной информацией о реализации дополнительных мероприятий необходимо обращаться в центр занятости населения по месту нахождения</a:t>
            </a:r>
            <a:endParaRPr lang="ru-RU" sz="1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solidFill>
                  <a:srgbClr val="FF0000"/>
                </a:solidFill>
                <a:latin typeface="Arial"/>
              </a:rPr>
              <a:t>1. Создание рабочих мест в рамках общественных работ</a:t>
            </a:r>
          </a:p>
        </p:txBody>
      </p:sp>
      <p:sp>
        <p:nvSpPr>
          <p:cNvPr id="45" name="CustomShape 2"/>
          <p:cNvSpPr/>
          <p:nvPr/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</a:pPr>
            <a:r>
              <a:rPr lang="ru-RU" sz="3200" b="0" strike="noStrike" spc="-1" dirty="0">
                <a:latin typeface="Arial"/>
              </a:rPr>
              <a:t>         </a:t>
            </a:r>
            <a:r>
              <a:rPr lang="ru-RU" sz="3200" b="0" strike="noStrike" spc="-1" dirty="0" smtClean="0">
                <a:latin typeface="Arial"/>
              </a:rPr>
              <a:t>         </a:t>
            </a:r>
            <a:r>
              <a:rPr lang="ru-RU" sz="1800" b="1" strike="noStrike" spc="-1" dirty="0" smtClean="0">
                <a:latin typeface="Arial"/>
              </a:rPr>
              <a:t>Участники</a:t>
            </a:r>
            <a:endParaRPr lang="ru-RU" sz="1800" b="0" strike="noStrike" spc="-1" dirty="0">
              <a:latin typeface="Arial"/>
            </a:endParaRPr>
          </a:p>
        </p:txBody>
      </p:sp>
      <p:pic>
        <p:nvPicPr>
          <p:cNvPr id="46" name="Рисунок 45"/>
          <p:cNvPicPr/>
          <p:nvPr/>
        </p:nvPicPr>
        <p:blipFill>
          <a:blip r:embed="rId2" cstate="print"/>
          <a:stretch/>
        </p:blipFill>
        <p:spPr>
          <a:xfrm>
            <a:off x="8424000" y="489600"/>
            <a:ext cx="1439640" cy="374040"/>
          </a:xfrm>
          <a:prstGeom prst="rect">
            <a:avLst/>
          </a:prstGeom>
          <a:ln>
            <a:noFill/>
          </a:ln>
        </p:spPr>
      </p:pic>
      <p:sp>
        <p:nvSpPr>
          <p:cNvPr id="47" name="Line 3"/>
          <p:cNvSpPr/>
          <p:nvPr/>
        </p:nvSpPr>
        <p:spPr>
          <a:xfrm flipH="1">
            <a:off x="575816" y="891059"/>
            <a:ext cx="0" cy="381600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Line 4"/>
          <p:cNvSpPr/>
          <p:nvPr/>
        </p:nvSpPr>
        <p:spPr>
          <a:xfrm flipV="1">
            <a:off x="431800" y="1107083"/>
            <a:ext cx="9360000" cy="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Line 5"/>
          <p:cNvSpPr/>
          <p:nvPr/>
        </p:nvSpPr>
        <p:spPr>
          <a:xfrm>
            <a:off x="5773320" y="1158840"/>
            <a:ext cx="360" cy="367200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50" name="Table 6"/>
          <p:cNvGraphicFramePr/>
          <p:nvPr/>
        </p:nvGraphicFramePr>
        <p:xfrm>
          <a:off x="792000" y="1872000"/>
          <a:ext cx="4491360" cy="929640"/>
        </p:xfrm>
        <a:graphic>
          <a:graphicData uri="http://schemas.openxmlformats.org/drawingml/2006/table">
            <a:tbl>
              <a:tblPr/>
              <a:tblGrid>
                <a:gridCol w="2016000"/>
                <a:gridCol w="2475360"/>
              </a:tblGrid>
              <a:tr h="7472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1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Безработные и ищущие работу граждане</a:t>
                      </a:r>
                      <a:r>
                        <a:rPr lang="ru-RU" sz="1100" b="0" strike="noStrike" spc="-1" dirty="0">
                          <a:latin typeface="Arial"/>
                        </a:rPr>
                        <a:t>, состоящие на учете в ЦЗН</a:t>
                      </a: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0" strike="noStrike" spc="-1" dirty="0">
                          <a:latin typeface="Arial"/>
                        </a:rPr>
                        <a:t>Все </a:t>
                      </a:r>
                      <a:r>
                        <a:rPr lang="ru-RU" sz="1100" b="1" strike="noStrike" spc="-1" dirty="0">
                          <a:solidFill>
                            <a:srgbClr val="FF0000"/>
                          </a:solidFill>
                          <a:latin typeface="Arial"/>
                        </a:rPr>
                        <a:t>работодатели</a:t>
                      </a:r>
                      <a:r>
                        <a:rPr lang="ru-RU" sz="1100" b="0" strike="noStrike" spc="-1" dirty="0">
                          <a:latin typeface="Arial"/>
                        </a:rPr>
                        <a:t> (за исключением государственных (муниципальных) учреждений)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" name="CustomShape 7"/>
          <p:cNvSpPr/>
          <p:nvPr/>
        </p:nvSpPr>
        <p:spPr>
          <a:xfrm>
            <a:off x="575816" y="2547243"/>
            <a:ext cx="4895640" cy="1800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100" b="1" strike="noStrike" spc="-1" dirty="0">
                <a:solidFill>
                  <a:srgbClr val="FF0000"/>
                </a:solidFill>
                <a:latin typeface="Arial"/>
              </a:rPr>
              <a:t>Право на авансирование затрат имеют </a:t>
            </a:r>
            <a:r>
              <a:rPr lang="ru-RU" sz="1100" b="1" strike="noStrike" spc="-1" dirty="0" smtClean="0">
                <a:solidFill>
                  <a:srgbClr val="FF0000"/>
                </a:solidFill>
                <a:latin typeface="Arial"/>
              </a:rPr>
              <a:t>работодатели, </a:t>
            </a:r>
            <a:r>
              <a:rPr lang="ru-RU" sz="1100" b="1" strike="noStrike" spc="-1" dirty="0">
                <a:solidFill>
                  <a:srgbClr val="FF0000"/>
                </a:solidFill>
                <a:latin typeface="Arial"/>
              </a:rPr>
              <a:t>соответствующие критериям:</a:t>
            </a:r>
            <a:endParaRPr lang="ru-RU" sz="1100" b="0" strike="noStrike" spc="-1" dirty="0">
              <a:solidFill>
                <a:srgbClr val="FF0000"/>
              </a:solidFill>
              <a:latin typeface="Arial"/>
            </a:endParaRPr>
          </a:p>
          <a:p>
            <a:endParaRPr lang="ru-RU" sz="1100" b="0" strike="noStrike" spc="-1" dirty="0">
              <a:latin typeface="Arial"/>
            </a:endParaRPr>
          </a:p>
          <a:p>
            <a:r>
              <a:rPr lang="ru-RU" sz="1100" b="0" strike="noStrike" spc="-1" dirty="0" smtClean="0">
                <a:latin typeface="Arial"/>
              </a:rPr>
              <a:t>Отсутствие просроченной задолженности </a:t>
            </a:r>
            <a:r>
              <a:rPr lang="ru-RU" sz="1100" b="0" strike="noStrike" spc="-1" dirty="0">
                <a:latin typeface="Arial"/>
              </a:rPr>
              <a:t>по налогам и </a:t>
            </a:r>
            <a:r>
              <a:rPr lang="ru-RU" sz="1100" b="0" strike="noStrike" spc="-1" dirty="0" smtClean="0">
                <a:latin typeface="Arial"/>
              </a:rPr>
              <a:t>сборам.</a:t>
            </a:r>
            <a:endParaRPr lang="ru-RU" sz="1100" b="0" strike="noStrike" spc="-1" dirty="0">
              <a:latin typeface="Arial"/>
            </a:endParaRPr>
          </a:p>
          <a:p>
            <a:endParaRPr lang="ru-RU" sz="1100" b="0" strike="noStrike" spc="-1" dirty="0">
              <a:latin typeface="Arial"/>
            </a:endParaRPr>
          </a:p>
          <a:p>
            <a:r>
              <a:rPr lang="ru-RU" sz="1100" b="0" strike="noStrike" spc="-1" dirty="0" smtClean="0">
                <a:latin typeface="Arial"/>
              </a:rPr>
              <a:t>Отсутствие процедуры реорганизации</a:t>
            </a:r>
            <a:r>
              <a:rPr lang="ru-RU" sz="1100" b="0" strike="noStrike" spc="-1" dirty="0">
                <a:latin typeface="Arial"/>
              </a:rPr>
              <a:t>, ликвидации или банкротства</a:t>
            </a:r>
          </a:p>
          <a:p>
            <a:endParaRPr lang="ru-RU" sz="1100" b="0" strike="noStrike" spc="-1" dirty="0">
              <a:latin typeface="Arial"/>
            </a:endParaRPr>
          </a:p>
          <a:p>
            <a:r>
              <a:rPr lang="ru-RU" sz="1100" b="0" strike="noStrike" spc="-1" dirty="0">
                <a:latin typeface="Arial"/>
              </a:rPr>
              <a:t>Отсутствие ограничительных мер, направленных на обеспечение </a:t>
            </a:r>
            <a:r>
              <a:rPr lang="ru-RU" sz="1100" b="0" strike="noStrike" spc="-1" dirty="0" err="1">
                <a:latin typeface="Arial"/>
              </a:rPr>
              <a:t>сан.эпид.благополучия</a:t>
            </a:r>
            <a:r>
              <a:rPr lang="ru-RU" sz="1100" b="0" strike="noStrike" spc="-1" dirty="0">
                <a:latin typeface="Arial"/>
              </a:rPr>
              <a:t> населения</a:t>
            </a:r>
          </a:p>
        </p:txBody>
      </p:sp>
      <p:pic>
        <p:nvPicPr>
          <p:cNvPr id="52" name="Рисунок 51"/>
          <p:cNvPicPr/>
          <p:nvPr/>
        </p:nvPicPr>
        <p:blipFill>
          <a:blip r:embed="rId3" cstate="print"/>
          <a:stretch/>
        </p:blipFill>
        <p:spPr>
          <a:xfrm>
            <a:off x="5904000" y="1367999"/>
            <a:ext cx="989640" cy="819203"/>
          </a:xfrm>
          <a:prstGeom prst="rect">
            <a:avLst/>
          </a:prstGeom>
          <a:ln>
            <a:noFill/>
          </a:ln>
        </p:spPr>
      </p:pic>
      <p:sp>
        <p:nvSpPr>
          <p:cNvPr id="53" name="CustomShape 8"/>
          <p:cNvSpPr/>
          <p:nvPr/>
        </p:nvSpPr>
        <p:spPr>
          <a:xfrm>
            <a:off x="6624488" y="1512000"/>
            <a:ext cx="3312368" cy="102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600" b="1" strike="noStrike" spc="-1" dirty="0">
                <a:latin typeface="Arial"/>
              </a:rPr>
              <a:t>Параметры авансирования затрат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600" b="0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 </a:t>
            </a:r>
            <a:r>
              <a:rPr lang="ru-RU" sz="1600" b="1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на 1 чел. на 1 мес</a:t>
            </a:r>
            <a:r>
              <a:rPr lang="ru-RU" sz="1600" b="0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.</a:t>
            </a: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</p:txBody>
      </p:sp>
      <p:sp>
        <p:nvSpPr>
          <p:cNvPr id="54" name="CustomShape 9"/>
          <p:cNvSpPr/>
          <p:nvPr/>
        </p:nvSpPr>
        <p:spPr>
          <a:xfrm>
            <a:off x="5976416" y="2535479"/>
            <a:ext cx="3960440" cy="87585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ru-RU" sz="1600" b="1" strike="noStrike" spc="-1" dirty="0">
                <a:solidFill>
                  <a:srgbClr val="FF0000"/>
                </a:solidFill>
                <a:latin typeface="Arial"/>
              </a:rPr>
              <a:t>Оплата труда </a:t>
            </a:r>
            <a:endParaRPr lang="ru-RU" sz="1600" b="0" strike="noStrike" spc="-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400" b="0" strike="noStrike" spc="-1" dirty="0">
                <a:solidFill>
                  <a:srgbClr val="FF0000"/>
                </a:solidFill>
                <a:latin typeface="Arial"/>
              </a:rPr>
              <a:t>МРОТ </a:t>
            </a:r>
            <a:r>
              <a:rPr lang="ru-RU" sz="1400" b="0" strike="noStrike" spc="-1" dirty="0" smtClean="0">
                <a:solidFill>
                  <a:srgbClr val="FF0000"/>
                </a:solidFill>
                <a:latin typeface="Arial"/>
              </a:rPr>
              <a:t>(</a:t>
            </a:r>
            <a:r>
              <a:rPr lang="ru-RU" sz="1400" spc="-1" dirty="0" smtClean="0">
                <a:solidFill>
                  <a:srgbClr val="FF0000"/>
                </a:solidFill>
                <a:latin typeface="Arial"/>
              </a:rPr>
              <a:t>16242</a:t>
            </a:r>
            <a:r>
              <a:rPr lang="ru-RU" sz="1400" b="0" strike="noStrike" spc="-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1400" b="0" strike="noStrike" spc="-1" dirty="0">
                <a:solidFill>
                  <a:srgbClr val="FF0000"/>
                </a:solidFill>
                <a:latin typeface="Arial"/>
              </a:rPr>
              <a:t>рублей) * </a:t>
            </a:r>
            <a:r>
              <a:rPr lang="ru-RU" sz="1400" b="0" strike="noStrike" spc="-1" dirty="0" smtClean="0">
                <a:solidFill>
                  <a:srgbClr val="FF0000"/>
                </a:solidFill>
                <a:latin typeface="Arial"/>
              </a:rPr>
              <a:t>страховые взносы =</a:t>
            </a:r>
            <a:endParaRPr lang="ru-RU" sz="1400" b="0" strike="noStrike" spc="-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600" b="0" strike="noStrike" spc="-1" dirty="0">
                <a:solidFill>
                  <a:srgbClr val="FF0000"/>
                </a:solidFill>
                <a:latin typeface="Arial"/>
              </a:rPr>
              <a:t>около </a:t>
            </a:r>
            <a:r>
              <a:rPr lang="ru-RU" sz="1600" b="1" strike="noStrike" spc="-1" dirty="0" smtClean="0">
                <a:solidFill>
                  <a:srgbClr val="FF0000"/>
                </a:solidFill>
                <a:latin typeface="Arial"/>
              </a:rPr>
              <a:t>21147 </a:t>
            </a:r>
            <a:r>
              <a:rPr lang="ru-RU" sz="1600" b="1" strike="noStrike" spc="-1" dirty="0">
                <a:solidFill>
                  <a:srgbClr val="FF0000"/>
                </a:solidFill>
                <a:latin typeface="Arial"/>
              </a:rPr>
              <a:t>рублей</a:t>
            </a:r>
            <a:endParaRPr lang="ru-RU" sz="16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5" name="Line 10"/>
          <p:cNvSpPr/>
          <p:nvPr/>
        </p:nvSpPr>
        <p:spPr>
          <a:xfrm>
            <a:off x="6336456" y="3843387"/>
            <a:ext cx="3311640" cy="36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6" name="Рисунок 55"/>
          <p:cNvPicPr/>
          <p:nvPr/>
        </p:nvPicPr>
        <p:blipFill>
          <a:blip r:embed="rId4" cstate="print"/>
          <a:stretch/>
        </p:blipFill>
        <p:spPr>
          <a:xfrm>
            <a:off x="5976416" y="3843387"/>
            <a:ext cx="961200" cy="961200"/>
          </a:xfrm>
          <a:prstGeom prst="rect">
            <a:avLst/>
          </a:prstGeom>
          <a:ln>
            <a:noFill/>
          </a:ln>
        </p:spPr>
      </p:pic>
      <p:sp>
        <p:nvSpPr>
          <p:cNvPr id="57" name="CustomShape 11"/>
          <p:cNvSpPr/>
          <p:nvPr/>
        </p:nvSpPr>
        <p:spPr>
          <a:xfrm>
            <a:off x="5328344" y="3987403"/>
            <a:ext cx="6116784" cy="45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300" b="1" strike="noStrike" spc="-1" dirty="0" smtClean="0">
                <a:latin typeface="Arial"/>
              </a:rPr>
              <a:t>Период </a:t>
            </a:r>
            <a:r>
              <a:rPr lang="ru-RU" sz="1300" b="1" strike="noStrike" spc="-1" dirty="0">
                <a:latin typeface="Arial"/>
              </a:rPr>
              <a:t>авансирования затрат -</a:t>
            </a: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1" strike="noStrike" spc="-1" dirty="0">
                <a:latin typeface="Arial"/>
              </a:rPr>
              <a:t>до 3 месяцев</a:t>
            </a:r>
            <a:endParaRPr lang="ru-RU" sz="1300" b="0" strike="noStrike" spc="-1" dirty="0">
              <a:latin typeface="Arial"/>
            </a:endParaRPr>
          </a:p>
        </p:txBody>
      </p:sp>
      <p:pic>
        <p:nvPicPr>
          <p:cNvPr id="16" name="Picture 2" descr="C:\Users\VasilevaOI\Desktop\Garage-warranty-uta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872" y="4707483"/>
            <a:ext cx="540000" cy="54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17" name="Прямоугольник 16"/>
          <p:cNvSpPr/>
          <p:nvPr/>
        </p:nvSpPr>
        <p:spPr>
          <a:xfrm>
            <a:off x="1871961" y="4779491"/>
            <a:ext cx="4752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За подробной информацией о порядке авансирования</a:t>
            </a:r>
          </a:p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 необходимо обращаться в центр занятости населения </a:t>
            </a:r>
          </a:p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по месту нахождения</a:t>
            </a:r>
            <a:endParaRPr lang="ru-RU" sz="11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84328" y="3267323"/>
            <a:ext cx="50387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200" b="1" spc="-1" dirty="0" smtClean="0"/>
              <a:t>            Размер </a:t>
            </a:r>
            <a:r>
              <a:rPr lang="ru-RU" sz="1200" b="1" spc="-1" dirty="0"/>
              <a:t>субсидии на одного работника </a:t>
            </a:r>
            <a:endParaRPr lang="ru-RU" sz="1200" b="1" spc="-1" dirty="0" smtClean="0"/>
          </a:p>
          <a:p>
            <a:pPr algn="ctr">
              <a:defRPr/>
            </a:pPr>
            <a:r>
              <a:rPr lang="ru-RU" sz="1200" b="1" spc="-1" dirty="0" smtClean="0"/>
              <a:t>         свыше 60 тыс</a:t>
            </a:r>
            <a:r>
              <a:rPr lang="ru-RU" sz="1200" b="1" spc="-1" dirty="0"/>
              <a:t>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FF0000"/>
                </a:solidFill>
                <a:latin typeface="Arial"/>
              </a:rPr>
              <a:t>2. Временное трудоустройство работников организаций, </a:t>
            </a: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solidFill>
                  <a:srgbClr val="FF0000"/>
                </a:solidFill>
                <a:latin typeface="Arial"/>
              </a:rPr>
              <a:t>находящихся под риском увольнения</a:t>
            </a:r>
            <a:endParaRPr lang="ru-RU" sz="1400" b="1" strike="noStrike" spc="-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46" name="Рисунок 45"/>
          <p:cNvPicPr/>
          <p:nvPr/>
        </p:nvPicPr>
        <p:blipFill>
          <a:blip r:embed="rId2" cstate="print"/>
          <a:stretch/>
        </p:blipFill>
        <p:spPr>
          <a:xfrm>
            <a:off x="8424000" y="489600"/>
            <a:ext cx="1439640" cy="374040"/>
          </a:xfrm>
          <a:prstGeom prst="rect">
            <a:avLst/>
          </a:prstGeom>
          <a:ln>
            <a:noFill/>
          </a:ln>
        </p:spPr>
      </p:pic>
      <p:sp>
        <p:nvSpPr>
          <p:cNvPr id="47" name="Line 3"/>
          <p:cNvSpPr/>
          <p:nvPr/>
        </p:nvSpPr>
        <p:spPr>
          <a:xfrm flipH="1">
            <a:off x="575816" y="891059"/>
            <a:ext cx="0" cy="4392488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8" name="Line 4"/>
          <p:cNvSpPr/>
          <p:nvPr/>
        </p:nvSpPr>
        <p:spPr>
          <a:xfrm flipV="1">
            <a:off x="431800" y="1107083"/>
            <a:ext cx="9360000" cy="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Line 5"/>
          <p:cNvSpPr/>
          <p:nvPr/>
        </p:nvSpPr>
        <p:spPr>
          <a:xfrm>
            <a:off x="5832400" y="1179091"/>
            <a:ext cx="360" cy="367200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aphicFrame>
        <p:nvGraphicFramePr>
          <p:cNvPr id="50" name="Table 6"/>
          <p:cNvGraphicFramePr/>
          <p:nvPr/>
        </p:nvGraphicFramePr>
        <p:xfrm>
          <a:off x="647824" y="1539132"/>
          <a:ext cx="5040560" cy="1508760"/>
        </p:xfrm>
        <a:graphic>
          <a:graphicData uri="http://schemas.openxmlformats.org/drawingml/2006/table">
            <a:tbl>
              <a:tblPr/>
              <a:tblGrid>
                <a:gridCol w="2808312"/>
                <a:gridCol w="2232248"/>
              </a:tblGrid>
              <a:tr h="13681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0" strike="noStrike" spc="-1" dirty="0" smtClean="0">
                          <a:latin typeface="Arial"/>
                        </a:rPr>
                        <a:t>Работники</a:t>
                      </a:r>
                      <a:r>
                        <a:rPr lang="ru-RU" sz="1100" b="0" strike="noStrike" spc="-1" baseline="0" dirty="0" smtClean="0">
                          <a:latin typeface="Arial"/>
                        </a:rPr>
                        <a:t> организаций,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0" strike="noStrike" spc="-1" baseline="0" dirty="0" smtClean="0">
                          <a:latin typeface="Arial"/>
                        </a:rPr>
                        <a:t> находящихся под риском увольнения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000" b="0" strike="noStrike" spc="-1" dirty="0" smtClean="0">
                          <a:latin typeface="+mn-lt"/>
                          <a:ea typeface="WenQuanYi Micro Hei"/>
                        </a:rPr>
                        <a:t>включая введение режима неполного рабочего времени, простой, временную приостановку работ, предоставление отпусков без сохранения заработной платы, проведение мероприятий по высвобождению работников</a:t>
                      </a:r>
                      <a:endParaRPr lang="ru-RU" sz="1000" b="0" strike="noStrike" spc="-1" baseline="0" dirty="0" smtClean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100" b="0" strike="noStrike" spc="-1" dirty="0" smtClean="0">
                          <a:latin typeface="Arial"/>
                        </a:rPr>
                        <a:t>Работодатели, работники</a:t>
                      </a:r>
                      <a:r>
                        <a:rPr lang="ru-RU" sz="1100" b="0" strike="noStrike" spc="-1" baseline="0" dirty="0" smtClean="0">
                          <a:latin typeface="Arial"/>
                        </a:rPr>
                        <a:t> которых находятся под риском увольнения, разместившие информацию о высвобождении на ЕЦП «Работа в России»</a:t>
                      </a:r>
                      <a:endParaRPr lang="ru-RU" sz="1100" b="0" strike="noStrike" spc="-1" dirty="0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100" b="0" strike="noStrike" spc="-1" dirty="0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1" name="CustomShape 7"/>
          <p:cNvSpPr/>
          <p:nvPr/>
        </p:nvSpPr>
        <p:spPr>
          <a:xfrm>
            <a:off x="647824" y="2835275"/>
            <a:ext cx="5040560" cy="2160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100" b="1" strike="noStrike" spc="-1" dirty="0" smtClean="0">
                <a:solidFill>
                  <a:srgbClr val="FF0000"/>
                </a:solidFill>
                <a:latin typeface="Arial"/>
              </a:rPr>
              <a:t>Право </a:t>
            </a:r>
            <a:r>
              <a:rPr lang="ru-RU" sz="1100" b="1" strike="noStrike" spc="-1" dirty="0">
                <a:solidFill>
                  <a:srgbClr val="FF0000"/>
                </a:solidFill>
                <a:latin typeface="Arial"/>
              </a:rPr>
              <a:t>на авансирование затрат имеют </a:t>
            </a:r>
            <a:r>
              <a:rPr lang="ru-RU" sz="1100" b="1" strike="noStrike" spc="-1" dirty="0" smtClean="0">
                <a:solidFill>
                  <a:srgbClr val="FF0000"/>
                </a:solidFill>
                <a:latin typeface="Arial"/>
              </a:rPr>
              <a:t>работодатели, </a:t>
            </a:r>
            <a:r>
              <a:rPr lang="ru-RU" sz="1100" b="1" strike="noStrike" spc="-1" dirty="0">
                <a:solidFill>
                  <a:srgbClr val="FF0000"/>
                </a:solidFill>
                <a:latin typeface="Arial"/>
              </a:rPr>
              <a:t>соответствующие критериям</a:t>
            </a:r>
            <a:r>
              <a:rPr lang="ru-RU" sz="1100" b="1" strike="noStrike" spc="-1" dirty="0" smtClean="0">
                <a:solidFill>
                  <a:srgbClr val="FF0000"/>
                </a:solidFill>
                <a:latin typeface="Arial"/>
              </a:rPr>
              <a:t>:</a:t>
            </a:r>
            <a:endParaRPr lang="ru-RU" sz="1100" b="0" strike="noStrike" spc="-1" dirty="0">
              <a:latin typeface="Arial"/>
            </a:endParaRPr>
          </a:p>
          <a:p>
            <a:pPr algn="just"/>
            <a:r>
              <a:rPr lang="ru-RU" sz="1100" b="0" strike="noStrike" spc="-1" dirty="0" smtClean="0">
                <a:latin typeface="Arial"/>
              </a:rPr>
              <a:t>Отсутствие просроченной задолженности </a:t>
            </a:r>
            <a:r>
              <a:rPr lang="ru-RU" sz="1100" b="0" strike="noStrike" spc="-1" dirty="0">
                <a:latin typeface="Arial"/>
              </a:rPr>
              <a:t>по налогам и </a:t>
            </a:r>
            <a:r>
              <a:rPr lang="ru-RU" sz="1100" b="0" strike="noStrike" spc="-1" dirty="0" smtClean="0">
                <a:latin typeface="Arial"/>
              </a:rPr>
              <a:t>сборам</a:t>
            </a:r>
          </a:p>
          <a:p>
            <a:pPr algn="just"/>
            <a:endParaRPr lang="ru-RU" sz="1100" b="0" strike="noStrike" spc="-1" dirty="0">
              <a:latin typeface="Arial"/>
            </a:endParaRPr>
          </a:p>
          <a:p>
            <a:pPr algn="just"/>
            <a:r>
              <a:rPr lang="ru-RU" sz="1100" b="0" strike="noStrike" spc="-1" dirty="0" smtClean="0">
                <a:latin typeface="Arial"/>
              </a:rPr>
              <a:t>Отсутствие процедуры реорганизации</a:t>
            </a:r>
            <a:r>
              <a:rPr lang="ru-RU" sz="1100" b="0" strike="noStrike" spc="-1" dirty="0">
                <a:latin typeface="Arial"/>
              </a:rPr>
              <a:t>, ликвидации или </a:t>
            </a:r>
            <a:r>
              <a:rPr lang="ru-RU" sz="1100" b="0" strike="noStrike" spc="-1" dirty="0" smtClean="0">
                <a:latin typeface="Arial"/>
              </a:rPr>
              <a:t>банкротства</a:t>
            </a:r>
          </a:p>
          <a:p>
            <a:pPr algn="just"/>
            <a:endParaRPr lang="ru-RU" sz="1100" b="0" strike="noStrike" spc="-1" dirty="0">
              <a:latin typeface="Arial"/>
            </a:endParaRPr>
          </a:p>
          <a:p>
            <a:pPr algn="just"/>
            <a:r>
              <a:rPr lang="ru-RU" sz="1100" b="0" strike="noStrike" spc="-1" dirty="0">
                <a:latin typeface="Arial"/>
              </a:rPr>
              <a:t>Отсутствие ограничительных мер, направленных на обеспечение </a:t>
            </a:r>
            <a:r>
              <a:rPr lang="ru-RU" sz="1100" b="0" strike="noStrike" spc="-1" dirty="0" err="1">
                <a:latin typeface="Arial"/>
              </a:rPr>
              <a:t>сан.эпид.благополучия</a:t>
            </a:r>
            <a:r>
              <a:rPr lang="ru-RU" sz="1100" b="0" strike="noStrike" spc="-1" dirty="0">
                <a:latin typeface="Arial"/>
              </a:rPr>
              <a:t> </a:t>
            </a:r>
            <a:r>
              <a:rPr lang="ru-RU" sz="1100" b="0" strike="noStrike" spc="-1" dirty="0" smtClean="0">
                <a:latin typeface="Arial"/>
              </a:rPr>
              <a:t>населения</a:t>
            </a:r>
          </a:p>
          <a:p>
            <a:pPr algn="just"/>
            <a:endParaRPr lang="ru-RU" sz="1100" spc="-1" dirty="0">
              <a:latin typeface="Arial"/>
            </a:endParaRPr>
          </a:p>
          <a:p>
            <a:pPr algn="just"/>
            <a:r>
              <a:rPr lang="ru-RU" sz="1100" b="0" strike="noStrike" spc="-1" dirty="0" smtClean="0">
                <a:latin typeface="Arial"/>
              </a:rPr>
              <a:t>Наличие работников, находящихся под риском увольнения на основании сведений, представленных на ЕЦП «Работа в России»</a:t>
            </a:r>
            <a:endParaRPr lang="ru-RU" sz="1100" b="0" strike="noStrike" spc="-1" dirty="0">
              <a:latin typeface="Arial"/>
            </a:endParaRPr>
          </a:p>
        </p:txBody>
      </p:sp>
      <p:pic>
        <p:nvPicPr>
          <p:cNvPr id="52" name="Рисунок 51"/>
          <p:cNvPicPr/>
          <p:nvPr/>
        </p:nvPicPr>
        <p:blipFill>
          <a:blip r:embed="rId3" cstate="print"/>
          <a:stretch/>
        </p:blipFill>
        <p:spPr>
          <a:xfrm>
            <a:off x="5904000" y="1368000"/>
            <a:ext cx="989640" cy="759240"/>
          </a:xfrm>
          <a:prstGeom prst="rect">
            <a:avLst/>
          </a:prstGeom>
          <a:ln>
            <a:noFill/>
          </a:ln>
        </p:spPr>
      </p:pic>
      <p:sp>
        <p:nvSpPr>
          <p:cNvPr id="53" name="CustomShape 8"/>
          <p:cNvSpPr/>
          <p:nvPr/>
        </p:nvSpPr>
        <p:spPr>
          <a:xfrm>
            <a:off x="6624488" y="1323107"/>
            <a:ext cx="3312368" cy="12120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1400" b="1" strike="noStrike" spc="-1" dirty="0">
                <a:latin typeface="Arial"/>
              </a:rPr>
              <a:t>Параметры авансирования </a:t>
            </a:r>
            <a:endParaRPr lang="ru-RU" sz="1400" b="1" strike="noStrike" spc="-1" dirty="0" smtClean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1" strike="noStrike" spc="-1" dirty="0" smtClean="0">
                <a:latin typeface="Arial"/>
              </a:rPr>
              <a:t>затрат</a:t>
            </a:r>
            <a:endParaRPr lang="ru-RU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400" b="0" strike="noStrike" spc="-1" dirty="0">
                <a:latin typeface="Arial"/>
              </a:rPr>
              <a:t> </a:t>
            </a:r>
            <a:r>
              <a:rPr lang="ru-RU" sz="1400" b="1" strike="noStrike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</a:rPr>
              <a:t>на 1 чел. на 1 мес.</a:t>
            </a: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100" b="0" strike="noStrike" spc="-1" dirty="0">
              <a:latin typeface="Arial"/>
            </a:endParaRPr>
          </a:p>
        </p:txBody>
      </p:sp>
      <p:sp>
        <p:nvSpPr>
          <p:cNvPr id="54" name="CustomShape 9"/>
          <p:cNvSpPr/>
          <p:nvPr/>
        </p:nvSpPr>
        <p:spPr>
          <a:xfrm>
            <a:off x="6048424" y="2043188"/>
            <a:ext cx="3600400" cy="6480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ru-RU" sz="1200" b="1" strike="noStrike" spc="-1" dirty="0">
                <a:solidFill>
                  <a:srgbClr val="FF0000"/>
                </a:solidFill>
                <a:latin typeface="Arial"/>
              </a:rPr>
              <a:t>Оплата труда </a:t>
            </a:r>
            <a:endParaRPr lang="ru-RU" sz="1200" b="0" strike="noStrike" spc="-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200" b="1" strike="noStrike" spc="-1" dirty="0">
                <a:solidFill>
                  <a:srgbClr val="FF0000"/>
                </a:solidFill>
                <a:latin typeface="Arial"/>
              </a:rPr>
              <a:t>МРОТ </a:t>
            </a:r>
            <a:r>
              <a:rPr lang="ru-RU" sz="1200" b="1" strike="noStrike" spc="-1" dirty="0" smtClean="0">
                <a:solidFill>
                  <a:srgbClr val="FF0000"/>
                </a:solidFill>
                <a:latin typeface="Arial"/>
              </a:rPr>
              <a:t>(</a:t>
            </a:r>
            <a:r>
              <a:rPr lang="ru-RU" sz="1200" b="1" spc="-1" dirty="0" smtClean="0">
                <a:solidFill>
                  <a:srgbClr val="FF0000"/>
                </a:solidFill>
                <a:latin typeface="Arial"/>
              </a:rPr>
              <a:t>16242</a:t>
            </a:r>
            <a:r>
              <a:rPr lang="ru-RU" sz="1200" b="1" strike="noStrike" spc="-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1200" b="1" strike="noStrike" spc="-1" dirty="0">
                <a:solidFill>
                  <a:srgbClr val="FF0000"/>
                </a:solidFill>
                <a:latin typeface="Arial"/>
              </a:rPr>
              <a:t>рублей) * страховые </a:t>
            </a:r>
            <a:r>
              <a:rPr lang="ru-RU" sz="1200" b="1" strike="noStrike" spc="-1" dirty="0" smtClean="0">
                <a:solidFill>
                  <a:srgbClr val="FF0000"/>
                </a:solidFill>
                <a:latin typeface="Arial"/>
              </a:rPr>
              <a:t>взносы =</a:t>
            </a:r>
            <a:endParaRPr lang="ru-RU" sz="1200" b="1" strike="noStrike" spc="-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200" b="1" strike="noStrike" spc="-1" dirty="0">
                <a:solidFill>
                  <a:srgbClr val="FF0000"/>
                </a:solidFill>
                <a:latin typeface="Arial"/>
              </a:rPr>
              <a:t>около </a:t>
            </a:r>
            <a:r>
              <a:rPr lang="ru-RU" sz="1200" b="1" strike="noStrike" spc="-1" dirty="0" smtClean="0">
                <a:solidFill>
                  <a:srgbClr val="FF0000"/>
                </a:solidFill>
                <a:latin typeface="Arial"/>
              </a:rPr>
              <a:t>21147 рублей</a:t>
            </a:r>
          </a:p>
          <a:p>
            <a:pPr algn="ctr"/>
            <a:endParaRPr lang="ru-RU" sz="1200" b="1" spc="-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sz="1200" b="1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5" name="Line 10"/>
          <p:cNvSpPr/>
          <p:nvPr/>
        </p:nvSpPr>
        <p:spPr>
          <a:xfrm>
            <a:off x="5976416" y="3699371"/>
            <a:ext cx="3744416" cy="0"/>
          </a:xfrm>
          <a:prstGeom prst="line">
            <a:avLst/>
          </a:prstGeom>
          <a:ln w="36000">
            <a:solidFill>
              <a:srgbClr val="21409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6" name="Рисунок 55"/>
          <p:cNvPicPr/>
          <p:nvPr/>
        </p:nvPicPr>
        <p:blipFill>
          <a:blip r:embed="rId4" cstate="print"/>
          <a:stretch/>
        </p:blipFill>
        <p:spPr>
          <a:xfrm>
            <a:off x="5832400" y="3771379"/>
            <a:ext cx="961200" cy="961200"/>
          </a:xfrm>
          <a:prstGeom prst="rect">
            <a:avLst/>
          </a:prstGeom>
          <a:ln>
            <a:noFill/>
          </a:ln>
        </p:spPr>
      </p:pic>
      <p:sp>
        <p:nvSpPr>
          <p:cNvPr id="57" name="CustomShape 11"/>
          <p:cNvSpPr/>
          <p:nvPr/>
        </p:nvSpPr>
        <p:spPr>
          <a:xfrm>
            <a:off x="5328344" y="3267323"/>
            <a:ext cx="6116784" cy="504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300" b="1" strike="noStrike" spc="-1" dirty="0" smtClean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300" b="1" strike="noStrike" spc="-1" dirty="0" smtClean="0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1300" b="1" spc="-1" dirty="0" smtClean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1" strike="noStrike" spc="-1" dirty="0" smtClean="0">
                <a:latin typeface="Arial"/>
              </a:rPr>
              <a:t>Период </a:t>
            </a:r>
            <a:r>
              <a:rPr lang="ru-RU" sz="1300" b="1" strike="noStrike" spc="-1" dirty="0">
                <a:latin typeface="Arial"/>
              </a:rPr>
              <a:t>авансирования затрат -</a:t>
            </a:r>
            <a:endParaRPr lang="ru-RU" sz="13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300" b="1" strike="noStrike" spc="-1" dirty="0">
                <a:latin typeface="Arial"/>
              </a:rPr>
              <a:t>до 3 </a:t>
            </a:r>
            <a:r>
              <a:rPr lang="ru-RU" sz="1300" b="1" strike="noStrike" spc="-1" dirty="0" smtClean="0">
                <a:latin typeface="Arial"/>
              </a:rPr>
              <a:t>месяцев (в случаях, </a:t>
            </a:r>
          </a:p>
          <a:p>
            <a:pPr algn="ctr">
              <a:lnSpc>
                <a:spcPct val="100000"/>
              </a:lnSpc>
            </a:pPr>
            <a:r>
              <a:rPr lang="ru-RU" sz="1300" b="1" strike="noStrike" spc="-1" dirty="0" smtClean="0">
                <a:latin typeface="Arial"/>
              </a:rPr>
              <a:t>предусмотренных </a:t>
            </a:r>
          </a:p>
          <a:p>
            <a:pPr algn="ctr">
              <a:lnSpc>
                <a:spcPct val="100000"/>
              </a:lnSpc>
            </a:pPr>
            <a:r>
              <a:rPr lang="ru-RU" sz="1300" b="1" strike="noStrike" spc="-1" dirty="0" smtClean="0">
                <a:latin typeface="Arial"/>
              </a:rPr>
              <a:t>законодательством – до 6 мес.)</a:t>
            </a:r>
            <a:endParaRPr lang="ru-RU" sz="1300" b="0" strike="noStrike" spc="-1" dirty="0">
              <a:latin typeface="Arial"/>
            </a:endParaRPr>
          </a:p>
        </p:txBody>
      </p:sp>
      <p:sp>
        <p:nvSpPr>
          <p:cNvPr id="17" name="Плюс 16"/>
          <p:cNvSpPr/>
          <p:nvPr/>
        </p:nvSpPr>
        <p:spPr>
          <a:xfrm>
            <a:off x="7992640" y="2619251"/>
            <a:ext cx="648072" cy="504056"/>
          </a:xfrm>
          <a:prstGeom prst="mathPlus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2480" y="4563467"/>
            <a:ext cx="28803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spc="-1" dirty="0" smtClean="0">
              <a:solidFill>
                <a:srgbClr val="FF0000"/>
              </a:solidFill>
            </a:endParaRPr>
          </a:p>
          <a:p>
            <a:pPr algn="ctr"/>
            <a:r>
              <a:rPr lang="ru-RU" sz="1100" b="1" spc="-1" dirty="0" smtClean="0">
                <a:solidFill>
                  <a:srgbClr val="FF0000"/>
                </a:solidFill>
              </a:rPr>
              <a:t>Размер субсидии  на одного работника свыше </a:t>
            </a:r>
          </a:p>
          <a:p>
            <a:pPr algn="ctr"/>
            <a:r>
              <a:rPr lang="ru-RU" sz="1100" b="1" spc="-1" dirty="0" smtClean="0">
                <a:solidFill>
                  <a:srgbClr val="FF0000"/>
                </a:solidFill>
              </a:rPr>
              <a:t>70 тыс. рублей</a:t>
            </a:r>
            <a:endParaRPr lang="ru-RU" sz="1100" b="1" spc="-1" dirty="0">
              <a:solidFill>
                <a:srgbClr val="FF0000"/>
              </a:solidFill>
            </a:endParaRPr>
          </a:p>
        </p:txBody>
      </p:sp>
      <p:pic>
        <p:nvPicPr>
          <p:cNvPr id="20" name="Picture 2" descr="C:\Users\VasilevaOI\Desktop\Garage-warranty-uta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1840" y="4995515"/>
            <a:ext cx="540000" cy="540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21" name="Прямоугольник 20"/>
          <p:cNvSpPr/>
          <p:nvPr/>
        </p:nvSpPr>
        <p:spPr>
          <a:xfrm>
            <a:off x="1511921" y="4923507"/>
            <a:ext cx="439248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За подробной информацией о порядке авансирования</a:t>
            </a:r>
          </a:p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 необходимо обращаться в центр занятости населения </a:t>
            </a:r>
          </a:p>
          <a:p>
            <a:pPr algn="ctr"/>
            <a:r>
              <a:rPr lang="ru-RU" sz="1100" b="1" dirty="0" smtClean="0">
                <a:solidFill>
                  <a:srgbClr val="FF0000"/>
                </a:solidFill>
              </a:rPr>
              <a:t>по месту нахождения</a:t>
            </a:r>
            <a:endParaRPr lang="ru-RU" sz="11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832400" y="2607216"/>
            <a:ext cx="30798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000" dirty="0" smtClean="0">
              <a:solidFill>
                <a:prstClr val="black"/>
              </a:solidFill>
            </a:endParaRPr>
          </a:p>
          <a:p>
            <a:pPr lvl="0"/>
            <a:endParaRPr lang="ru-RU" sz="1000" dirty="0" smtClean="0">
              <a:solidFill>
                <a:prstClr val="black"/>
              </a:solidFill>
            </a:endParaRPr>
          </a:p>
          <a:p>
            <a:pPr lvl="0"/>
            <a:r>
              <a:rPr lang="ru-RU" sz="1000" dirty="0" smtClean="0">
                <a:solidFill>
                  <a:prstClr val="black"/>
                </a:solidFill>
              </a:rPr>
              <a:t>Затраты на материально-техническое  обеспечение  (покупка инвентаря, </a:t>
            </a:r>
          </a:p>
          <a:p>
            <a:pPr lvl="0"/>
            <a:r>
              <a:rPr lang="ru-RU" sz="1000" dirty="0" smtClean="0">
                <a:solidFill>
                  <a:prstClr val="black"/>
                </a:solidFill>
              </a:rPr>
              <a:t>спецодежды, оборудование </a:t>
            </a:r>
          </a:p>
          <a:p>
            <a:pPr lvl="0"/>
            <a:r>
              <a:rPr lang="ru-RU" sz="1000" dirty="0" smtClean="0">
                <a:solidFill>
                  <a:prstClr val="black"/>
                </a:solidFill>
              </a:rPr>
              <a:t>рабочего места)  на весь период</a:t>
            </a:r>
            <a:endParaRPr lang="ru-RU" sz="1000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424688" y="3123307"/>
            <a:ext cx="291561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dirty="0" smtClean="0">
                <a:solidFill>
                  <a:prstClr val="black"/>
                </a:solidFill>
              </a:rPr>
              <a:t>10 000 рублей</a:t>
            </a:r>
          </a:p>
          <a:p>
            <a:pPr lvl="0"/>
            <a:r>
              <a:rPr lang="ru-RU" sz="1100" dirty="0" smtClean="0">
                <a:solidFill>
                  <a:prstClr val="black"/>
                </a:solidFill>
              </a:rPr>
              <a:t>(на 1 рабочее место)</a:t>
            </a:r>
            <a:endParaRPr lang="ru-RU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439</Words>
  <Application>Microsoft Office PowerPoint</Application>
  <PresentationFormat>Произвольный</PresentationFormat>
  <Paragraphs>81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Васильева Ольга Ивановна</dc:creator>
  <cp:lastModifiedBy>vasilevaoi</cp:lastModifiedBy>
  <cp:revision>12</cp:revision>
  <dcterms:created xsi:type="dcterms:W3CDTF">2022-04-12T05:17:12Z</dcterms:created>
  <dcterms:modified xsi:type="dcterms:W3CDTF">2023-02-06T09:45:37Z</dcterms:modified>
  <dc:language>ru-RU</dc:language>
</cp:coreProperties>
</file>