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8" r:id="rId9"/>
    <p:sldId id="269" r:id="rId10"/>
    <p:sldId id="310" r:id="rId11"/>
    <p:sldId id="311" r:id="rId12"/>
    <p:sldId id="278" r:id="rId13"/>
    <p:sldId id="279" r:id="rId14"/>
    <p:sldId id="309" r:id="rId15"/>
    <p:sldId id="280" r:id="rId16"/>
    <p:sldId id="281" r:id="rId17"/>
    <p:sldId id="282" r:id="rId18"/>
    <p:sldId id="285" r:id="rId19"/>
    <p:sldId id="288" r:id="rId20"/>
    <p:sldId id="295" r:id="rId21"/>
    <p:sldId id="302" r:id="rId22"/>
    <p:sldId id="303" r:id="rId23"/>
    <p:sldId id="305" r:id="rId24"/>
    <p:sldId id="308" r:id="rId25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B8E5"/>
    <a:srgbClr val="2BE31D"/>
    <a:srgbClr val="33CCFF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21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BDC6552-13C0-4B6F-AE00-FDDA451108AB}" type="datetimeFigureOut">
              <a:rPr lang="ru-RU"/>
              <a:pPr>
                <a:defRPr/>
              </a:pPr>
              <a:t>25.03.2019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B87816C-6D01-4B10-AC69-356B76DBB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26F40F-DDC0-4F2B-BA88-1D75EE5BC019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30AE3-C4D7-498B-B6CE-17C829F37A5D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5D5FF-9286-4192-AC1F-57224E07A1E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>
                <a:solidFill>
                  <a:srgbClr val="FDFFF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1FD8A-F217-44A9-A3CC-0D2DA3C0F2AF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70B30-94D7-4C96-915D-8A39FECEDFA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>
                <a:solidFill>
                  <a:srgbClr val="FDFFF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39" y="2487625"/>
            <a:ext cx="4107505" cy="4028668"/>
          </a:xfrm>
          <a:prstGeom prst="rect">
            <a:avLst/>
          </a:prstGeom>
        </p:spPr>
        <p:txBody>
          <a:bodyPr/>
          <a:lstStyle>
            <a:lvl1pPr>
              <a:defRPr sz="2000" b="1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A5DFC-7440-4637-949F-52522CF3731F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80EB3-E749-4515-A2CE-5EF025DB387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 b="1">
                <a:solidFill>
                  <a:srgbClr val="FDFFF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73047-52F6-4088-A503-6FBB117BE094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984BE-F144-4138-965D-1655165F8F6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746C3-BFFB-4D77-9EDC-2DA3E583DC71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A7A9A-64DE-4FF5-BC5E-5182F422D7E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</a:endParaRPr>
          </a:p>
        </p:txBody>
      </p:sp>
      <p:sp>
        <p:nvSpPr>
          <p:cNvPr id="1027" name="Holder 2"/>
          <p:cNvSpPr>
            <a:spLocks noGrp="1"/>
          </p:cNvSpPr>
          <p:nvPr>
            <p:ph type="title"/>
          </p:nvPr>
        </p:nvSpPr>
        <p:spPr bwMode="auto">
          <a:xfrm>
            <a:off x="360363" y="865188"/>
            <a:ext cx="8423275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smtClean="0"/>
          </a:p>
        </p:txBody>
      </p:sp>
      <p:sp>
        <p:nvSpPr>
          <p:cNvPr id="1028" name="Holder 3"/>
          <p:cNvSpPr>
            <a:spLocks noGrp="1"/>
          </p:cNvSpPr>
          <p:nvPr>
            <p:ph type="body" idx="1"/>
          </p:nvPr>
        </p:nvSpPr>
        <p:spPr bwMode="auto">
          <a:xfrm>
            <a:off x="474663" y="2582863"/>
            <a:ext cx="8194675" cy="368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325" y="6378575"/>
            <a:ext cx="292735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8575"/>
            <a:ext cx="2103438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AD8A73-3937-4440-A1E4-1DEB2A4A5C64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363" y="6378575"/>
            <a:ext cx="2103437" cy="2746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7950A0-B50A-4D31-90B0-6700BE0F461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18" Type="http://schemas.openxmlformats.org/officeDocument/2006/relationships/image" Target="../media/image87.png"/><Relationship Id="rId3" Type="http://schemas.openxmlformats.org/officeDocument/2006/relationships/image" Target="../media/image72.png"/><Relationship Id="rId21" Type="http://schemas.openxmlformats.org/officeDocument/2006/relationships/image" Target="../media/image90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17" Type="http://schemas.openxmlformats.org/officeDocument/2006/relationships/image" Target="../media/image86.png"/><Relationship Id="rId2" Type="http://schemas.openxmlformats.org/officeDocument/2006/relationships/image" Target="../media/image71.png"/><Relationship Id="rId16" Type="http://schemas.openxmlformats.org/officeDocument/2006/relationships/image" Target="../media/image85.png"/><Relationship Id="rId20" Type="http://schemas.openxmlformats.org/officeDocument/2006/relationships/image" Target="../media/image8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5" Type="http://schemas.openxmlformats.org/officeDocument/2006/relationships/image" Target="../media/image84.png"/><Relationship Id="rId23" Type="http://schemas.openxmlformats.org/officeDocument/2006/relationships/image" Target="../media/image92.png"/><Relationship Id="rId10" Type="http://schemas.openxmlformats.org/officeDocument/2006/relationships/image" Target="../media/image79.png"/><Relationship Id="rId19" Type="http://schemas.openxmlformats.org/officeDocument/2006/relationships/image" Target="../media/image88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Relationship Id="rId14" Type="http://schemas.openxmlformats.org/officeDocument/2006/relationships/image" Target="../media/image83.png"/><Relationship Id="rId22" Type="http://schemas.openxmlformats.org/officeDocument/2006/relationships/image" Target="../media/image9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4.png"/><Relationship Id="rId18" Type="http://schemas.openxmlformats.org/officeDocument/2006/relationships/image" Target="../media/image109.png"/><Relationship Id="rId3" Type="http://schemas.openxmlformats.org/officeDocument/2006/relationships/image" Target="../media/image96.png"/><Relationship Id="rId7" Type="http://schemas.openxmlformats.org/officeDocument/2006/relationships/image" Target="../media/image49.png"/><Relationship Id="rId12" Type="http://schemas.openxmlformats.org/officeDocument/2006/relationships/image" Target="../media/image103.png"/><Relationship Id="rId17" Type="http://schemas.openxmlformats.org/officeDocument/2006/relationships/image" Target="../media/image108.png"/><Relationship Id="rId2" Type="http://schemas.openxmlformats.org/officeDocument/2006/relationships/image" Target="../media/image95.png"/><Relationship Id="rId16" Type="http://schemas.openxmlformats.org/officeDocument/2006/relationships/image" Target="../media/image10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11" Type="http://schemas.openxmlformats.org/officeDocument/2006/relationships/image" Target="../media/image102.png"/><Relationship Id="rId5" Type="http://schemas.openxmlformats.org/officeDocument/2006/relationships/image" Target="../media/image98.png"/><Relationship Id="rId15" Type="http://schemas.openxmlformats.org/officeDocument/2006/relationships/image" Target="../media/image106.png"/><Relationship Id="rId10" Type="http://schemas.openxmlformats.org/officeDocument/2006/relationships/image" Target="../media/image101.png"/><Relationship Id="rId19" Type="http://schemas.openxmlformats.org/officeDocument/2006/relationships/image" Target="../media/image110.png"/><Relationship Id="rId4" Type="http://schemas.openxmlformats.org/officeDocument/2006/relationships/image" Target="../media/image97.png"/><Relationship Id="rId9" Type="http://schemas.openxmlformats.org/officeDocument/2006/relationships/image" Target="../media/image100.png"/><Relationship Id="rId14" Type="http://schemas.openxmlformats.org/officeDocument/2006/relationships/image" Target="../media/image10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131.png"/><Relationship Id="rId18" Type="http://schemas.openxmlformats.org/officeDocument/2006/relationships/image" Target="../media/image136.png"/><Relationship Id="rId26" Type="http://schemas.openxmlformats.org/officeDocument/2006/relationships/image" Target="../media/image144.png"/><Relationship Id="rId3" Type="http://schemas.openxmlformats.org/officeDocument/2006/relationships/image" Target="../media/image121.png"/><Relationship Id="rId21" Type="http://schemas.openxmlformats.org/officeDocument/2006/relationships/image" Target="../media/image139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17" Type="http://schemas.openxmlformats.org/officeDocument/2006/relationships/image" Target="../media/image135.png"/><Relationship Id="rId25" Type="http://schemas.openxmlformats.org/officeDocument/2006/relationships/image" Target="../media/image143.png"/><Relationship Id="rId2" Type="http://schemas.openxmlformats.org/officeDocument/2006/relationships/image" Target="../media/image120.jpeg"/><Relationship Id="rId16" Type="http://schemas.openxmlformats.org/officeDocument/2006/relationships/image" Target="../media/image134.png"/><Relationship Id="rId20" Type="http://schemas.openxmlformats.org/officeDocument/2006/relationships/image" Target="../media/image138.png"/><Relationship Id="rId29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24" Type="http://schemas.openxmlformats.org/officeDocument/2006/relationships/image" Target="../media/image142.png"/><Relationship Id="rId5" Type="http://schemas.openxmlformats.org/officeDocument/2006/relationships/image" Target="../media/image123.png"/><Relationship Id="rId15" Type="http://schemas.openxmlformats.org/officeDocument/2006/relationships/image" Target="../media/image133.png"/><Relationship Id="rId23" Type="http://schemas.openxmlformats.org/officeDocument/2006/relationships/image" Target="../media/image141.png"/><Relationship Id="rId28" Type="http://schemas.openxmlformats.org/officeDocument/2006/relationships/image" Target="../media/image146.png"/><Relationship Id="rId10" Type="http://schemas.openxmlformats.org/officeDocument/2006/relationships/image" Target="../media/image128.png"/><Relationship Id="rId19" Type="http://schemas.openxmlformats.org/officeDocument/2006/relationships/image" Target="../media/image137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Relationship Id="rId14" Type="http://schemas.openxmlformats.org/officeDocument/2006/relationships/image" Target="../media/image132.png"/><Relationship Id="rId22" Type="http://schemas.openxmlformats.org/officeDocument/2006/relationships/image" Target="../media/image140.png"/><Relationship Id="rId27" Type="http://schemas.openxmlformats.org/officeDocument/2006/relationships/image" Target="../media/image1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30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5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object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194" name="object 3"/>
          <p:cNvSpPr>
            <a:spLocks noChangeArrowheads="1"/>
          </p:cNvSpPr>
          <p:nvPr/>
        </p:nvSpPr>
        <p:spPr bwMode="auto">
          <a:xfrm>
            <a:off x="1436688" y="2230438"/>
            <a:ext cx="6753225" cy="29702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195" name="object 4"/>
          <p:cNvSpPr txBox="1">
            <a:spLocks noChangeArrowheads="1"/>
          </p:cNvSpPr>
          <p:nvPr/>
        </p:nvSpPr>
        <p:spPr bwMode="auto">
          <a:xfrm>
            <a:off x="1514475" y="801688"/>
            <a:ext cx="634047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531813" indent="-519113" algn="ctr"/>
            <a:r>
              <a:rPr lang="ru-RU" b="1">
                <a:latin typeface="Calibri" pitchFamily="34" charset="0"/>
              </a:rPr>
              <a:t>Об исполнении бюджета Бобровского муниципального района за 2018 год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21688" cy="615950"/>
          </a:xfr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0"/>
          </a:gradFill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Темп роста основных источников доходов бюджета муниципального района в 2018 году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609600" y="1219200"/>
          <a:ext cx="8077200" cy="4921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5099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Темп  роста %</a:t>
                      </a:r>
                      <a:endParaRPr lang="ru-RU" dirty="0"/>
                    </a:p>
                  </a:txBody>
                  <a:tcPr/>
                </a:tc>
              </a:tr>
              <a:tr h="680420">
                <a:tc>
                  <a:txBody>
                    <a:bodyPr/>
                    <a:lstStyle/>
                    <a:p>
                      <a:r>
                        <a:rPr lang="ru-RU" dirty="0" smtClean="0"/>
                        <a:t>Собственные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484 916,6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424 646,7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114,2</a:t>
                      </a:r>
                      <a:endParaRPr lang="ru-RU" dirty="0"/>
                    </a:p>
                  </a:txBody>
                  <a:tcPr/>
                </a:tc>
              </a:tr>
              <a:tr h="409851">
                <a:tc>
                  <a:txBody>
                    <a:bodyPr/>
                    <a:lstStyle/>
                    <a:p>
                      <a:r>
                        <a:rPr lang="ru-RU" dirty="0" smtClean="0"/>
                        <a:t>В том числе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0420"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</a:t>
                      </a:r>
                      <a:r>
                        <a:rPr lang="ru-RU" baseline="0" dirty="0" smtClean="0"/>
                        <a:t> на доходы физических лиц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211 594,5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177 872,4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119,0</a:t>
                      </a:r>
                      <a:endParaRPr lang="ru-RU" dirty="0"/>
                    </a:p>
                  </a:txBody>
                  <a:tcPr/>
                </a:tc>
              </a:tr>
              <a:tr h="362502">
                <a:tc>
                  <a:txBody>
                    <a:bodyPr/>
                    <a:lstStyle/>
                    <a:p>
                      <a:r>
                        <a:rPr lang="ru-RU" dirty="0" smtClean="0"/>
                        <a:t>Акцизы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15 045,4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13 501,9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111,4</a:t>
                      </a:r>
                      <a:endParaRPr lang="ru-RU" dirty="0"/>
                    </a:p>
                  </a:txBody>
                  <a:tcPr/>
                </a:tc>
              </a:tr>
              <a:tr h="680420"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Налоги на совокупный доход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27 847,9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25 927,3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107,4</a:t>
                      </a:r>
                      <a:endParaRPr lang="ru-RU" dirty="0"/>
                    </a:p>
                  </a:txBody>
                  <a:tcPr/>
                </a:tc>
              </a:tr>
              <a:tr h="885241">
                <a:tc>
                  <a:txBody>
                    <a:bodyPr/>
                    <a:lstStyle/>
                    <a:p>
                      <a:r>
                        <a:rPr lang="ru-RU" dirty="0" smtClean="0"/>
                        <a:t>Остальные 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3419,0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2 822,7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121,1</a:t>
                      </a:r>
                      <a:endParaRPr lang="ru-RU" dirty="0"/>
                    </a:p>
                  </a:txBody>
                  <a:tcPr/>
                </a:tc>
              </a:tr>
              <a:tr h="680420">
                <a:tc>
                  <a:txBody>
                    <a:bodyPr/>
                    <a:lstStyle/>
                    <a:p>
                      <a:r>
                        <a:rPr lang="ru-RU" dirty="0" smtClean="0"/>
                        <a:t>Неналоговые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227 009,8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204 522,4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111,0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506" name="Содержимое 6"/>
          <p:cNvSpPr>
            <a:spLocks noGrp="1"/>
          </p:cNvSpPr>
          <p:nvPr>
            <p:ph sz="half" idx="3"/>
          </p:nvPr>
        </p:nvSpPr>
        <p:spPr>
          <a:xfrm>
            <a:off x="4800600" y="914400"/>
            <a:ext cx="3962400" cy="276225"/>
          </a:xfrm>
        </p:spPr>
        <p:txBody>
          <a:bodyPr/>
          <a:lstStyle/>
          <a:p>
            <a:pPr marL="0" indent="0" algn="r" eaLnBrk="1" hangingPunct="1">
              <a:spcBef>
                <a:spcPct val="0"/>
              </a:spcBef>
            </a:pPr>
            <a:r>
              <a:rPr lang="ru-RU" b="1" smtClean="0">
                <a:solidFill>
                  <a:srgbClr val="000000"/>
                </a:solidFill>
              </a:rPr>
              <a:t>Тыс. руб.</a:t>
            </a:r>
          </a:p>
        </p:txBody>
      </p:sp>
      <p:sp>
        <p:nvSpPr>
          <p:cNvPr id="19507" name="Прямоугольник 5"/>
          <p:cNvSpPr>
            <a:spLocks noChangeArrowheads="1"/>
          </p:cNvSpPr>
          <p:nvPr/>
        </p:nvSpPr>
        <p:spPr bwMode="auto">
          <a:xfrm>
            <a:off x="533400" y="6059488"/>
            <a:ext cx="8077200" cy="230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ru-RU" sz="15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421688" cy="6159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Структура неналоговых доходов бюджета муниципального района в 2018 году составила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0" y="914400"/>
          <a:ext cx="9144000" cy="5897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1664"/>
                <a:gridCol w="1512536"/>
                <a:gridCol w="2209800"/>
              </a:tblGrid>
              <a:tr h="12042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</a:t>
                      </a:r>
                    </a:p>
                    <a:p>
                      <a:pPr algn="ctr"/>
                      <a:r>
                        <a:rPr lang="ru-RU" dirty="0" smtClean="0"/>
                        <a:t>Тыс.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Доля</a:t>
                      </a:r>
                      <a:r>
                        <a:rPr lang="ru-RU" baseline="0" dirty="0" smtClean="0"/>
                        <a:t> в общем объеме неналоговых доходов %</a:t>
                      </a:r>
                      <a:endParaRPr lang="ru-RU" dirty="0"/>
                    </a:p>
                  </a:txBody>
                  <a:tcPr/>
                </a:tc>
              </a:tr>
              <a:tr h="657931">
                <a:tc>
                  <a:txBody>
                    <a:bodyPr/>
                    <a:lstStyle/>
                    <a:p>
                      <a:r>
                        <a:rPr lang="ru-RU" dirty="0" smtClean="0"/>
                        <a:t>Неналоговые доходы всего</a:t>
                      </a:r>
                    </a:p>
                    <a:p>
                      <a:r>
                        <a:rPr lang="ru-RU" dirty="0" smtClean="0"/>
                        <a:t>Из них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227 009,8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/>
                </a:tc>
              </a:tr>
              <a:tr h="926369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от использования</a:t>
                      </a:r>
                      <a:r>
                        <a:rPr lang="ru-RU" baseline="0" dirty="0" smtClean="0"/>
                        <a:t> имущества, находящегося в государственной и муниципальной собственности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45 382,2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20,0</a:t>
                      </a:r>
                      <a:endParaRPr lang="ru-RU" dirty="0"/>
                    </a:p>
                  </a:txBody>
                  <a:tcPr/>
                </a:tc>
              </a:tr>
              <a:tr h="657931">
                <a:tc>
                  <a:txBody>
                    <a:bodyPr/>
                    <a:lstStyle/>
                    <a:p>
                      <a:r>
                        <a:rPr lang="ru-RU" dirty="0" smtClean="0"/>
                        <a:t>Плата за пользование природными ресурсами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0,1</a:t>
                      </a:r>
                      <a:endParaRPr lang="ru-RU" dirty="0"/>
                    </a:p>
                  </a:txBody>
                  <a:tcPr/>
                </a:tc>
              </a:tr>
              <a:tr h="600892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от оказания платных услуг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20 846,2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9,2</a:t>
                      </a:r>
                      <a:endParaRPr lang="ru-RU" dirty="0"/>
                    </a:p>
                  </a:txBody>
                  <a:tcPr/>
                </a:tc>
              </a:tr>
              <a:tr h="648458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от продажи материальных и нематериальных активов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138 652,1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61,1</a:t>
                      </a:r>
                      <a:endParaRPr lang="ru-RU" dirty="0"/>
                    </a:p>
                  </a:txBody>
                  <a:tcPr/>
                </a:tc>
              </a:tr>
              <a:tr h="600892">
                <a:tc>
                  <a:txBody>
                    <a:bodyPr/>
                    <a:lstStyle/>
                    <a:p>
                      <a:r>
                        <a:rPr lang="ru-RU" dirty="0" smtClean="0"/>
                        <a:t>Штрафы, санкции, возмещение ущерба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2 630,6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1,1</a:t>
                      </a:r>
                      <a:endParaRPr lang="ru-RU" dirty="0"/>
                    </a:p>
                  </a:txBody>
                  <a:tcPr/>
                </a:tc>
              </a:tr>
              <a:tr h="600892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Прочие неналоговые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19 246,5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8,5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object 2"/>
          <p:cNvSpPr>
            <a:spLocks noChangeArrowheads="1"/>
          </p:cNvSpPr>
          <p:nvPr/>
        </p:nvSpPr>
        <p:spPr bwMode="auto">
          <a:xfrm>
            <a:off x="174625" y="0"/>
            <a:ext cx="8942388" cy="155098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6" name="object 3"/>
          <p:cNvSpPr txBox="1">
            <a:spLocks noChangeArrowheads="1"/>
          </p:cNvSpPr>
          <p:nvPr/>
        </p:nvSpPr>
        <p:spPr bwMode="auto">
          <a:xfrm>
            <a:off x="114300" y="1320800"/>
            <a:ext cx="87884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200" b="1">
                <a:solidFill>
                  <a:srgbClr val="0000FF"/>
                </a:solidFill>
                <a:latin typeface="Calibri" pitchFamily="34" charset="0"/>
              </a:rPr>
              <a:t>Межбюджетные трансферты </a:t>
            </a:r>
            <a:r>
              <a:rPr lang="ru-RU" sz="2200">
                <a:latin typeface="Calibri" pitchFamily="34" charset="0"/>
              </a:rPr>
              <a:t>– это денежные средства, перечисляемые из одного бюджета бюджетной системы Российской Федерации другому.</a:t>
            </a:r>
          </a:p>
        </p:txBody>
      </p:sp>
      <p:sp>
        <p:nvSpPr>
          <p:cNvPr id="21507" name="object 4"/>
          <p:cNvSpPr>
            <a:spLocks noChangeArrowheads="1"/>
          </p:cNvSpPr>
          <p:nvPr/>
        </p:nvSpPr>
        <p:spPr bwMode="auto">
          <a:xfrm>
            <a:off x="80963" y="2195513"/>
            <a:ext cx="8994775" cy="4572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8" name="object 5"/>
          <p:cNvSpPr>
            <a:spLocks/>
          </p:cNvSpPr>
          <p:nvPr/>
        </p:nvSpPr>
        <p:spPr bwMode="auto">
          <a:xfrm>
            <a:off x="106363" y="2276475"/>
            <a:ext cx="4445000" cy="647700"/>
          </a:xfrm>
          <a:custGeom>
            <a:avLst/>
            <a:gdLst>
              <a:gd name="T0" fmla="*/ 0 w 4443984"/>
              <a:gd name="T1" fmla="*/ 653510 h 646544"/>
              <a:gd name="T2" fmla="*/ 4450081 w 4443984"/>
              <a:gd name="T3" fmla="*/ 653510 h 646544"/>
              <a:gd name="T4" fmla="*/ 4450081 w 4443984"/>
              <a:gd name="T5" fmla="*/ 0 h 646544"/>
              <a:gd name="T6" fmla="*/ 0 w 4443984"/>
              <a:gd name="T7" fmla="*/ 0 h 646544"/>
              <a:gd name="T8" fmla="*/ 0 w 4443984"/>
              <a:gd name="T9" fmla="*/ 653510 h 646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43984"/>
              <a:gd name="T16" fmla="*/ 0 h 646544"/>
              <a:gd name="T17" fmla="*/ 4443984 w 4443984"/>
              <a:gd name="T18" fmla="*/ 646544 h 646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509" name="object 6"/>
          <p:cNvSpPr>
            <a:spLocks/>
          </p:cNvSpPr>
          <p:nvPr/>
        </p:nvSpPr>
        <p:spPr bwMode="auto">
          <a:xfrm>
            <a:off x="4551363" y="2276475"/>
            <a:ext cx="4443412" cy="647700"/>
          </a:xfrm>
          <a:custGeom>
            <a:avLst/>
            <a:gdLst>
              <a:gd name="T0" fmla="*/ 0 w 4443984"/>
              <a:gd name="T1" fmla="*/ 653510 h 646544"/>
              <a:gd name="T2" fmla="*/ 4440552 w 4443984"/>
              <a:gd name="T3" fmla="*/ 653510 h 646544"/>
              <a:gd name="T4" fmla="*/ 4440552 w 4443984"/>
              <a:gd name="T5" fmla="*/ 0 h 646544"/>
              <a:gd name="T6" fmla="*/ 0 w 4443984"/>
              <a:gd name="T7" fmla="*/ 0 h 646544"/>
              <a:gd name="T8" fmla="*/ 0 w 4443984"/>
              <a:gd name="T9" fmla="*/ 653510 h 646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43984"/>
              <a:gd name="T16" fmla="*/ 0 h 646544"/>
              <a:gd name="T17" fmla="*/ 4443984 w 4443984"/>
              <a:gd name="T18" fmla="*/ 646544 h 646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510" name="object 7"/>
          <p:cNvSpPr>
            <a:spLocks noChangeArrowheads="1"/>
          </p:cNvSpPr>
          <p:nvPr/>
        </p:nvSpPr>
        <p:spPr bwMode="auto">
          <a:xfrm>
            <a:off x="106363" y="2924175"/>
            <a:ext cx="4445000" cy="11303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1" name="object 8"/>
          <p:cNvSpPr>
            <a:spLocks noChangeArrowheads="1"/>
          </p:cNvSpPr>
          <p:nvPr/>
        </p:nvSpPr>
        <p:spPr bwMode="auto">
          <a:xfrm>
            <a:off x="4551363" y="2924175"/>
            <a:ext cx="4443412" cy="11303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2" name="object 9"/>
          <p:cNvSpPr>
            <a:spLocks noChangeArrowheads="1"/>
          </p:cNvSpPr>
          <p:nvPr/>
        </p:nvSpPr>
        <p:spPr bwMode="auto">
          <a:xfrm>
            <a:off x="106363" y="4054475"/>
            <a:ext cx="4445000" cy="13430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3" name="object 10"/>
          <p:cNvSpPr>
            <a:spLocks noChangeArrowheads="1"/>
          </p:cNvSpPr>
          <p:nvPr/>
        </p:nvSpPr>
        <p:spPr bwMode="auto">
          <a:xfrm>
            <a:off x="4551363" y="4054475"/>
            <a:ext cx="4443412" cy="13430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4" name="object 11"/>
          <p:cNvSpPr>
            <a:spLocks noChangeArrowheads="1"/>
          </p:cNvSpPr>
          <p:nvPr/>
        </p:nvSpPr>
        <p:spPr bwMode="auto">
          <a:xfrm>
            <a:off x="106363" y="5397500"/>
            <a:ext cx="4445000" cy="134461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5" name="object 12"/>
          <p:cNvSpPr>
            <a:spLocks noChangeArrowheads="1"/>
          </p:cNvSpPr>
          <p:nvPr/>
        </p:nvSpPr>
        <p:spPr bwMode="auto">
          <a:xfrm>
            <a:off x="4551363" y="5397500"/>
            <a:ext cx="4443412" cy="134461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6" name="object 13"/>
          <p:cNvSpPr>
            <a:spLocks/>
          </p:cNvSpPr>
          <p:nvPr/>
        </p:nvSpPr>
        <p:spPr bwMode="auto">
          <a:xfrm>
            <a:off x="4551363" y="2276475"/>
            <a:ext cx="0" cy="4465638"/>
          </a:xfrm>
          <a:custGeom>
            <a:avLst/>
            <a:gdLst>
              <a:gd name="T0" fmla="*/ 0 h 4464512"/>
              <a:gd name="T1" fmla="*/ 4471259 h 4464512"/>
              <a:gd name="T2" fmla="*/ 0 60000 65536"/>
              <a:gd name="T3" fmla="*/ 0 60000 65536"/>
              <a:gd name="T4" fmla="*/ 0 h 4464512"/>
              <a:gd name="T5" fmla="*/ 4464512 h 446451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4464512">
                <a:moveTo>
                  <a:pt x="0" y="0"/>
                </a:moveTo>
                <a:lnTo>
                  <a:pt x="0" y="4464512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1517" name="object 14"/>
          <p:cNvSpPr txBox="1">
            <a:spLocks noChangeArrowheads="1"/>
          </p:cNvSpPr>
          <p:nvPr/>
        </p:nvSpPr>
        <p:spPr bwMode="auto">
          <a:xfrm>
            <a:off x="185738" y="2432050"/>
            <a:ext cx="412432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3038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Виды межбюджетных трансфертов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400"/>
              </a:lnSpc>
            </a:pPr>
            <a:endParaRPr lang="ru-RU" sz="14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Дотации (от лат. «Dotatio» - дар, пожертвование)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900"/>
              </a:lnSpc>
              <a:spcBef>
                <a:spcPts val="50"/>
              </a:spcBef>
            </a:pPr>
            <a:endParaRPr lang="ru-RU" sz="9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Субвенции (от лат. «Subvenire» -</a:t>
            </a:r>
            <a:endParaRPr lang="ru-RU" sz="2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приходить на помощь)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750"/>
              </a:lnSpc>
              <a:spcBef>
                <a:spcPts val="25"/>
              </a:spcBef>
            </a:pPr>
            <a:endParaRPr lang="ru-RU" sz="7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Субсидии (от лат. «Subsidium» -</a:t>
            </a:r>
            <a:endParaRPr lang="ru-RU" sz="2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поддержка)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1518" name="object 15"/>
          <p:cNvSpPr txBox="1">
            <a:spLocks noChangeArrowheads="1"/>
          </p:cNvSpPr>
          <p:nvPr/>
        </p:nvSpPr>
        <p:spPr bwMode="auto">
          <a:xfrm>
            <a:off x="4646613" y="2432050"/>
            <a:ext cx="4329112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Определение</a:t>
            </a:r>
            <a:endParaRPr lang="ru-RU" sz="2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300"/>
              </a:lnSpc>
              <a:spcBef>
                <a:spcPts val="63"/>
              </a:spcBef>
            </a:pPr>
            <a:endParaRPr lang="ru-RU" sz="13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без определения конкретной цели их использования</a:t>
            </a:r>
          </a:p>
          <a:p>
            <a:pPr>
              <a:lnSpc>
                <a:spcPts val="900"/>
              </a:lnSpc>
              <a:spcBef>
                <a:spcPts val="25"/>
              </a:spcBef>
            </a:pPr>
            <a:endParaRPr lang="ru-RU" sz="9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на финансирование</a:t>
            </a:r>
          </a:p>
          <a:p>
            <a:pPr algn="ctr"/>
            <a:r>
              <a:rPr lang="ru-RU" sz="2000">
                <a:latin typeface="Calibri" pitchFamily="34" charset="0"/>
              </a:rPr>
              <a:t>«переданных» другим публично-</a:t>
            </a:r>
          </a:p>
          <a:p>
            <a:pPr algn="ctr"/>
            <a:r>
              <a:rPr lang="ru-RU" sz="2000">
                <a:latin typeface="Calibri" pitchFamily="34" charset="0"/>
              </a:rPr>
              <a:t>правовым образованиям полномочий</a:t>
            </a: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300"/>
              </a:lnSpc>
              <a:spcBef>
                <a:spcPts val="75"/>
              </a:spcBef>
            </a:pPr>
            <a:endParaRPr lang="ru-RU" sz="13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на условиях долевого</a:t>
            </a:r>
          </a:p>
          <a:p>
            <a:pPr algn="ctr"/>
            <a:r>
              <a:rPr lang="ru-RU" sz="2000">
                <a:latin typeface="Calibri" pitchFamily="34" charset="0"/>
              </a:rPr>
              <a:t>софинансирования расходов других</a:t>
            </a:r>
          </a:p>
          <a:p>
            <a:pPr algn="ctr"/>
            <a:r>
              <a:rPr lang="ru-RU" sz="2000">
                <a:latin typeface="Calibri" pitchFamily="34" charset="0"/>
              </a:rPr>
              <a:t>бюджетов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object 4"/>
          <p:cNvSpPr>
            <a:spLocks noChangeArrowheads="1"/>
          </p:cNvSpPr>
          <p:nvPr/>
        </p:nvSpPr>
        <p:spPr bwMode="auto">
          <a:xfrm>
            <a:off x="0" y="1905000"/>
            <a:ext cx="6434138" cy="35972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0" name="object 5"/>
          <p:cNvSpPr>
            <a:spLocks noChangeArrowheads="1"/>
          </p:cNvSpPr>
          <p:nvPr/>
        </p:nvSpPr>
        <p:spPr bwMode="auto">
          <a:xfrm>
            <a:off x="1217613" y="2233613"/>
            <a:ext cx="5003800" cy="24622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1" name="object 6"/>
          <p:cNvSpPr>
            <a:spLocks noChangeArrowheads="1"/>
          </p:cNvSpPr>
          <p:nvPr/>
        </p:nvSpPr>
        <p:spPr bwMode="auto">
          <a:xfrm>
            <a:off x="3359150" y="2432050"/>
            <a:ext cx="2830513" cy="17843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2" name="object 8"/>
          <p:cNvSpPr>
            <a:spLocks noChangeArrowheads="1"/>
          </p:cNvSpPr>
          <p:nvPr/>
        </p:nvSpPr>
        <p:spPr bwMode="auto">
          <a:xfrm>
            <a:off x="2811463" y="2703513"/>
            <a:ext cx="531812" cy="7381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3" name="object 10"/>
          <p:cNvSpPr>
            <a:spLocks noChangeArrowheads="1"/>
          </p:cNvSpPr>
          <p:nvPr/>
        </p:nvSpPr>
        <p:spPr bwMode="auto">
          <a:xfrm>
            <a:off x="2752725" y="3068638"/>
            <a:ext cx="531813" cy="7381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00200" y="2971800"/>
            <a:ext cx="1676400" cy="76041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-15" dirty="0">
                <a:solidFill>
                  <a:srgbClr val="FFFFFF"/>
                </a:solidFill>
                <a:latin typeface="Calibri"/>
                <a:cs typeface="Calibri"/>
              </a:rPr>
              <a:t>2064985,2</a:t>
            </a:r>
            <a:endParaRPr sz="2400" dirty="0">
              <a:latin typeface="Calibri"/>
              <a:cs typeface="Calibri"/>
            </a:endParaRPr>
          </a:p>
          <a:p>
            <a:pPr marL="717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lang="ru-RU" sz="2400" b="1" dirty="0">
                <a:solidFill>
                  <a:srgbClr val="FFFFFF"/>
                </a:solidFill>
                <a:latin typeface="Calibri"/>
                <a:cs typeface="Calibri"/>
              </a:rPr>
              <a:t>81,0</a:t>
            </a:r>
            <a:r>
              <a:rPr sz="2400" b="1" dirty="0">
                <a:solidFill>
                  <a:srgbClr val="FFFFFF"/>
                </a:solidFill>
                <a:latin typeface="Calibri"/>
                <a:cs typeface="Calibri"/>
              </a:rPr>
              <a:t>%)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22535" name="object 13"/>
          <p:cNvSpPr>
            <a:spLocks noChangeArrowheads="1"/>
          </p:cNvSpPr>
          <p:nvPr/>
        </p:nvSpPr>
        <p:spPr bwMode="auto">
          <a:xfrm>
            <a:off x="1030288" y="2941638"/>
            <a:ext cx="511175" cy="7064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6" name="object 15"/>
          <p:cNvSpPr>
            <a:spLocks noChangeArrowheads="1"/>
          </p:cNvSpPr>
          <p:nvPr/>
        </p:nvSpPr>
        <p:spPr bwMode="auto">
          <a:xfrm>
            <a:off x="935038" y="3292475"/>
            <a:ext cx="511175" cy="7064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0" y="3048000"/>
            <a:ext cx="1371600" cy="61595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-10" dirty="0">
                <a:solidFill>
                  <a:srgbClr val="FFFFFF"/>
                </a:solidFill>
                <a:latin typeface="Calibri"/>
                <a:cs typeface="Calibri"/>
              </a:rPr>
              <a:t>2549901,8</a:t>
            </a:r>
            <a:endParaRPr sz="2000" dirty="0">
              <a:latin typeface="Calibri"/>
              <a:cs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(1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0%)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2538" name="object 17"/>
          <p:cNvSpPr>
            <a:spLocks noChangeArrowheads="1"/>
          </p:cNvSpPr>
          <p:nvPr/>
        </p:nvSpPr>
        <p:spPr bwMode="auto">
          <a:xfrm>
            <a:off x="4676775" y="2767013"/>
            <a:ext cx="1471613" cy="9302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9" name="object 18"/>
          <p:cNvSpPr txBox="1">
            <a:spLocks noChangeArrowheads="1"/>
          </p:cNvSpPr>
          <p:nvPr/>
        </p:nvSpPr>
        <p:spPr bwMode="auto">
          <a:xfrm>
            <a:off x="7734300" y="866775"/>
            <a:ext cx="12827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b="1" i="1">
                <a:latin typeface="Calibri" pitchFamily="34" charset="0"/>
              </a:rPr>
              <a:t>Тыс. рублей</a:t>
            </a:r>
            <a:endParaRPr lang="ru-RU">
              <a:latin typeface="Calibri" pitchFamily="34" charset="0"/>
            </a:endParaRPr>
          </a:p>
        </p:txBody>
      </p:sp>
      <p:sp>
        <p:nvSpPr>
          <p:cNvPr id="22540" name="object 20"/>
          <p:cNvSpPr>
            <a:spLocks noChangeArrowheads="1"/>
          </p:cNvSpPr>
          <p:nvPr/>
        </p:nvSpPr>
        <p:spPr bwMode="auto">
          <a:xfrm>
            <a:off x="5626100" y="2719388"/>
            <a:ext cx="406400" cy="55880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29200" y="2895600"/>
            <a:ext cx="1066800" cy="55403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ru-RU" b="1" spc="-10" dirty="0">
                <a:solidFill>
                  <a:srgbClr val="FFFFFF"/>
                </a:solidFill>
                <a:latin typeface="Calibri"/>
                <a:cs typeface="Calibri"/>
              </a:rPr>
              <a:t>227009,8</a:t>
            </a:r>
            <a:endParaRPr dirty="0">
              <a:latin typeface="Calibri"/>
              <a:cs typeface="Calibri"/>
            </a:endParaRPr>
          </a:p>
          <a:p>
            <a:pPr marL="5651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lang="ru-RU" b="1" spc="-10" dirty="0">
                <a:solidFill>
                  <a:srgbClr val="FFFFFF"/>
                </a:solidFill>
                <a:latin typeface="Calibri"/>
                <a:cs typeface="Calibri"/>
              </a:rPr>
              <a:t>8,9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%)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22542" name="object 24"/>
          <p:cNvSpPr>
            <a:spLocks noChangeArrowheads="1"/>
          </p:cNvSpPr>
          <p:nvPr/>
        </p:nvSpPr>
        <p:spPr bwMode="auto">
          <a:xfrm>
            <a:off x="4530725" y="5622925"/>
            <a:ext cx="1524000" cy="36671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43" name="object 25"/>
          <p:cNvSpPr>
            <a:spLocks noChangeArrowheads="1"/>
          </p:cNvSpPr>
          <p:nvPr/>
        </p:nvSpPr>
        <p:spPr bwMode="auto">
          <a:xfrm>
            <a:off x="4379913" y="5100638"/>
            <a:ext cx="1824037" cy="85407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44" name="object 26"/>
          <p:cNvSpPr>
            <a:spLocks noChangeArrowheads="1"/>
          </p:cNvSpPr>
          <p:nvPr/>
        </p:nvSpPr>
        <p:spPr bwMode="auto">
          <a:xfrm>
            <a:off x="4356100" y="5103813"/>
            <a:ext cx="1931988" cy="923925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45" name="object 27"/>
          <p:cNvSpPr>
            <a:spLocks noChangeArrowheads="1"/>
          </p:cNvSpPr>
          <p:nvPr/>
        </p:nvSpPr>
        <p:spPr bwMode="auto">
          <a:xfrm>
            <a:off x="4427538" y="5126038"/>
            <a:ext cx="1728787" cy="757237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46" name="object 28"/>
          <p:cNvSpPr>
            <a:spLocks/>
          </p:cNvSpPr>
          <p:nvPr/>
        </p:nvSpPr>
        <p:spPr bwMode="auto">
          <a:xfrm>
            <a:off x="4427538" y="5126038"/>
            <a:ext cx="1728787" cy="757237"/>
          </a:xfrm>
          <a:custGeom>
            <a:avLst/>
            <a:gdLst>
              <a:gd name="T0" fmla="*/ 0 w 1728215"/>
              <a:gd name="T1" fmla="*/ 753374 h 758012"/>
              <a:gd name="T2" fmla="*/ 1731650 w 1728215"/>
              <a:gd name="T3" fmla="*/ 753374 h 758012"/>
              <a:gd name="T4" fmla="*/ 1731650 w 1728215"/>
              <a:gd name="T5" fmla="*/ 0 h 758012"/>
              <a:gd name="T6" fmla="*/ 0 w 1728215"/>
              <a:gd name="T7" fmla="*/ 0 h 758012"/>
              <a:gd name="T8" fmla="*/ 0 w 1728215"/>
              <a:gd name="T9" fmla="*/ 753374 h 7580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5"/>
              <a:gd name="T16" fmla="*/ 0 h 758012"/>
              <a:gd name="T17" fmla="*/ 1728215 w 1728215"/>
              <a:gd name="T18" fmla="*/ 758012 h 7580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5" h="758012">
                <a:moveTo>
                  <a:pt x="0" y="758012"/>
                </a:moveTo>
                <a:lnTo>
                  <a:pt x="1728215" y="758012"/>
                </a:lnTo>
                <a:lnTo>
                  <a:pt x="1728215" y="0"/>
                </a:lnTo>
                <a:lnTo>
                  <a:pt x="0" y="0"/>
                </a:lnTo>
                <a:lnTo>
                  <a:pt x="0" y="758012"/>
                </a:lnTo>
                <a:close/>
              </a:path>
            </a:pathLst>
          </a:custGeom>
          <a:noFill/>
          <a:ln w="9525">
            <a:solidFill>
              <a:srgbClr val="BD4A47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547" name="object 29"/>
          <p:cNvSpPr>
            <a:spLocks noChangeArrowheads="1"/>
          </p:cNvSpPr>
          <p:nvPr/>
        </p:nvSpPr>
        <p:spPr bwMode="auto">
          <a:xfrm>
            <a:off x="3540125" y="1341438"/>
            <a:ext cx="1778000" cy="36512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48" name="object 30"/>
          <p:cNvSpPr>
            <a:spLocks noChangeArrowheads="1"/>
          </p:cNvSpPr>
          <p:nvPr/>
        </p:nvSpPr>
        <p:spPr bwMode="auto">
          <a:xfrm>
            <a:off x="3371850" y="811213"/>
            <a:ext cx="2111375" cy="852487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49" name="object 31"/>
          <p:cNvSpPr>
            <a:spLocks noChangeArrowheads="1"/>
          </p:cNvSpPr>
          <p:nvPr/>
        </p:nvSpPr>
        <p:spPr bwMode="auto">
          <a:xfrm>
            <a:off x="3351213" y="814388"/>
            <a:ext cx="2209800" cy="922337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50" name="object 32"/>
          <p:cNvSpPr>
            <a:spLocks noChangeArrowheads="1"/>
          </p:cNvSpPr>
          <p:nvPr/>
        </p:nvSpPr>
        <p:spPr bwMode="auto">
          <a:xfrm>
            <a:off x="3419475" y="835025"/>
            <a:ext cx="2016125" cy="758825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51" name="object 33"/>
          <p:cNvSpPr>
            <a:spLocks/>
          </p:cNvSpPr>
          <p:nvPr/>
        </p:nvSpPr>
        <p:spPr bwMode="auto">
          <a:xfrm>
            <a:off x="3419475" y="835025"/>
            <a:ext cx="2016125" cy="758825"/>
          </a:xfrm>
          <a:custGeom>
            <a:avLst/>
            <a:gdLst>
              <a:gd name="T0" fmla="*/ 0 w 2016252"/>
              <a:gd name="T1" fmla="*/ 762903 h 758012"/>
              <a:gd name="T2" fmla="*/ 2015490 w 2016252"/>
              <a:gd name="T3" fmla="*/ 762903 h 758012"/>
              <a:gd name="T4" fmla="*/ 2015490 w 2016252"/>
              <a:gd name="T5" fmla="*/ 0 h 758012"/>
              <a:gd name="T6" fmla="*/ 0 w 2016252"/>
              <a:gd name="T7" fmla="*/ 0 h 758012"/>
              <a:gd name="T8" fmla="*/ 0 w 2016252"/>
              <a:gd name="T9" fmla="*/ 762903 h 7580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16252"/>
              <a:gd name="T16" fmla="*/ 0 h 758012"/>
              <a:gd name="T17" fmla="*/ 2016252 w 2016252"/>
              <a:gd name="T18" fmla="*/ 758012 h 7580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16252" h="758012">
                <a:moveTo>
                  <a:pt x="0" y="758012"/>
                </a:moveTo>
                <a:lnTo>
                  <a:pt x="2016252" y="758012"/>
                </a:lnTo>
                <a:lnTo>
                  <a:pt x="2016252" y="0"/>
                </a:lnTo>
                <a:lnTo>
                  <a:pt x="0" y="0"/>
                </a:lnTo>
                <a:lnTo>
                  <a:pt x="0" y="758012"/>
                </a:lnTo>
                <a:close/>
              </a:path>
            </a:pathLst>
          </a:custGeom>
          <a:noFill/>
          <a:ln w="9525">
            <a:solidFill>
              <a:srgbClr val="E36C09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552" name="object 34"/>
          <p:cNvSpPr>
            <a:spLocks/>
          </p:cNvSpPr>
          <p:nvPr/>
        </p:nvSpPr>
        <p:spPr bwMode="auto">
          <a:xfrm>
            <a:off x="4391025" y="1593850"/>
            <a:ext cx="76200" cy="1042988"/>
          </a:xfrm>
          <a:custGeom>
            <a:avLst/>
            <a:gdLst>
              <a:gd name="T0" fmla="*/ 43053 w 76200"/>
              <a:gd name="T1" fmla="*/ 12670 h 1043431"/>
              <a:gd name="T2" fmla="*/ 30353 w 76200"/>
              <a:gd name="T3" fmla="*/ 38004 h 1043431"/>
              <a:gd name="T4" fmla="*/ 30353 w 76200"/>
              <a:gd name="T5" fmla="*/ 50668 h 1043431"/>
              <a:gd name="T6" fmla="*/ 43053 w 76200"/>
              <a:gd name="T7" fmla="*/ 76008 h 1043431"/>
              <a:gd name="T8" fmla="*/ 43053 w 76200"/>
              <a:gd name="T9" fmla="*/ 76008 h 1043431"/>
              <a:gd name="T10" fmla="*/ 43053 w 76200"/>
              <a:gd name="T11" fmla="*/ 114010 h 1043431"/>
              <a:gd name="T12" fmla="*/ 30353 w 76200"/>
              <a:gd name="T13" fmla="*/ 139346 h 1043431"/>
              <a:gd name="T14" fmla="*/ 30353 w 76200"/>
              <a:gd name="T15" fmla="*/ 152010 h 1043431"/>
              <a:gd name="T16" fmla="*/ 43053 w 76200"/>
              <a:gd name="T17" fmla="*/ 177350 h 1043431"/>
              <a:gd name="T18" fmla="*/ 43053 w 76200"/>
              <a:gd name="T19" fmla="*/ 177350 h 1043431"/>
              <a:gd name="T20" fmla="*/ 43053 w 76200"/>
              <a:gd name="T21" fmla="*/ 215350 h 1043431"/>
              <a:gd name="T22" fmla="*/ 30353 w 76200"/>
              <a:gd name="T23" fmla="*/ 240688 h 1043431"/>
              <a:gd name="T24" fmla="*/ 30353 w 76200"/>
              <a:gd name="T25" fmla="*/ 253352 h 1043431"/>
              <a:gd name="T26" fmla="*/ 43053 w 76200"/>
              <a:gd name="T27" fmla="*/ 278690 h 1043431"/>
              <a:gd name="T28" fmla="*/ 43053 w 76200"/>
              <a:gd name="T29" fmla="*/ 278690 h 1043431"/>
              <a:gd name="T30" fmla="*/ 43053 w 76200"/>
              <a:gd name="T31" fmla="*/ 316691 h 1043431"/>
              <a:gd name="T32" fmla="*/ 30353 w 76200"/>
              <a:gd name="T33" fmla="*/ 342029 h 1043431"/>
              <a:gd name="T34" fmla="*/ 30353 w 76200"/>
              <a:gd name="T35" fmla="*/ 354694 h 1043431"/>
              <a:gd name="T36" fmla="*/ 43053 w 76200"/>
              <a:gd name="T37" fmla="*/ 380030 h 1043431"/>
              <a:gd name="T38" fmla="*/ 43053 w 76200"/>
              <a:gd name="T39" fmla="*/ 380030 h 1043431"/>
              <a:gd name="T40" fmla="*/ 43053 w 76200"/>
              <a:gd name="T41" fmla="*/ 418032 h 1043431"/>
              <a:gd name="T42" fmla="*/ 30353 w 76200"/>
              <a:gd name="T43" fmla="*/ 443369 h 1043431"/>
              <a:gd name="T44" fmla="*/ 30353 w 76200"/>
              <a:gd name="T45" fmla="*/ 456036 h 1043431"/>
              <a:gd name="T46" fmla="*/ 43053 w 76200"/>
              <a:gd name="T47" fmla="*/ 481371 h 1043431"/>
              <a:gd name="T48" fmla="*/ 43053 w 76200"/>
              <a:gd name="T49" fmla="*/ 481371 h 1043431"/>
              <a:gd name="T50" fmla="*/ 43053 w 76200"/>
              <a:gd name="T51" fmla="*/ 519374 h 1043431"/>
              <a:gd name="T52" fmla="*/ 31750 w 76200"/>
              <a:gd name="T53" fmla="*/ 543316 h 1043431"/>
              <a:gd name="T54" fmla="*/ 31750 w 76200"/>
              <a:gd name="T55" fmla="*/ 555985 h 1043431"/>
              <a:gd name="T56" fmla="*/ 44450 w 76200"/>
              <a:gd name="T57" fmla="*/ 581320 h 1043431"/>
              <a:gd name="T58" fmla="*/ 44450 w 76200"/>
              <a:gd name="T59" fmla="*/ 581320 h 1043431"/>
              <a:gd name="T60" fmla="*/ 44450 w 76200"/>
              <a:gd name="T61" fmla="*/ 619323 h 1043431"/>
              <a:gd name="T62" fmla="*/ 31750 w 76200"/>
              <a:gd name="T63" fmla="*/ 644658 h 1043431"/>
              <a:gd name="T64" fmla="*/ 31750 w 76200"/>
              <a:gd name="T65" fmla="*/ 657326 h 1043431"/>
              <a:gd name="T66" fmla="*/ 44450 w 76200"/>
              <a:gd name="T67" fmla="*/ 682662 h 1043431"/>
              <a:gd name="T68" fmla="*/ 44450 w 76200"/>
              <a:gd name="T69" fmla="*/ 682662 h 1043431"/>
              <a:gd name="T70" fmla="*/ 44450 w 76200"/>
              <a:gd name="T71" fmla="*/ 720664 h 1043431"/>
              <a:gd name="T72" fmla="*/ 31750 w 76200"/>
              <a:gd name="T73" fmla="*/ 746000 h 1043431"/>
              <a:gd name="T74" fmla="*/ 31750 w 76200"/>
              <a:gd name="T75" fmla="*/ 758667 h 1043431"/>
              <a:gd name="T76" fmla="*/ 44450 w 76200"/>
              <a:gd name="T77" fmla="*/ 784002 h 1043431"/>
              <a:gd name="T78" fmla="*/ 44450 w 76200"/>
              <a:gd name="T79" fmla="*/ 784002 h 1043431"/>
              <a:gd name="T80" fmla="*/ 44450 w 76200"/>
              <a:gd name="T81" fmla="*/ 822005 h 1043431"/>
              <a:gd name="T82" fmla="*/ 31750 w 76200"/>
              <a:gd name="T83" fmla="*/ 847341 h 1043431"/>
              <a:gd name="T84" fmla="*/ 31750 w 76200"/>
              <a:gd name="T85" fmla="*/ 860008 h 1043431"/>
              <a:gd name="T86" fmla="*/ 44450 w 76200"/>
              <a:gd name="T87" fmla="*/ 885344 h 1043431"/>
              <a:gd name="T88" fmla="*/ 44450 w 76200"/>
              <a:gd name="T89" fmla="*/ 885344 h 1043431"/>
              <a:gd name="T90" fmla="*/ 44450 w 76200"/>
              <a:gd name="T91" fmla="*/ 923347 h 1043431"/>
              <a:gd name="T92" fmla="*/ 31750 w 76200"/>
              <a:gd name="T93" fmla="*/ 948682 h 1043431"/>
              <a:gd name="T94" fmla="*/ 0 w 76200"/>
              <a:gd name="T95" fmla="*/ 964770 h 1043431"/>
              <a:gd name="T96" fmla="*/ 31750 w 76200"/>
              <a:gd name="T97" fmla="*/ 964770 h 1043431"/>
              <a:gd name="T98" fmla="*/ 44450 w 76200"/>
              <a:gd name="T99" fmla="*/ 974017 h 1043431"/>
              <a:gd name="T100" fmla="*/ 44450 w 76200"/>
              <a:gd name="T101" fmla="*/ 974017 h 104343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76200"/>
              <a:gd name="T154" fmla="*/ 0 h 1043431"/>
              <a:gd name="T155" fmla="*/ 76200 w 76200"/>
              <a:gd name="T156" fmla="*/ 1043431 h 1043431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76200" h="1043431">
                <a:moveTo>
                  <a:pt x="43053" y="0"/>
                </a:moveTo>
                <a:lnTo>
                  <a:pt x="30353" y="0"/>
                </a:lnTo>
                <a:lnTo>
                  <a:pt x="30353" y="12700"/>
                </a:lnTo>
                <a:lnTo>
                  <a:pt x="43053" y="12700"/>
                </a:lnTo>
                <a:lnTo>
                  <a:pt x="43053" y="0"/>
                </a:lnTo>
                <a:close/>
              </a:path>
              <a:path w="76200" h="1043431">
                <a:moveTo>
                  <a:pt x="43053" y="25400"/>
                </a:moveTo>
                <a:lnTo>
                  <a:pt x="30353" y="25400"/>
                </a:lnTo>
                <a:lnTo>
                  <a:pt x="30353" y="38100"/>
                </a:lnTo>
                <a:lnTo>
                  <a:pt x="43053" y="38100"/>
                </a:lnTo>
                <a:lnTo>
                  <a:pt x="43053" y="25400"/>
                </a:lnTo>
                <a:close/>
              </a:path>
              <a:path w="76200" h="1043431">
                <a:moveTo>
                  <a:pt x="43053" y="50800"/>
                </a:moveTo>
                <a:lnTo>
                  <a:pt x="30353" y="50800"/>
                </a:lnTo>
                <a:lnTo>
                  <a:pt x="30353" y="63500"/>
                </a:lnTo>
                <a:lnTo>
                  <a:pt x="43053" y="63500"/>
                </a:lnTo>
                <a:lnTo>
                  <a:pt x="43053" y="50800"/>
                </a:lnTo>
                <a:close/>
              </a:path>
              <a:path w="76200" h="1043431">
                <a:moveTo>
                  <a:pt x="43053" y="76200"/>
                </a:moveTo>
                <a:lnTo>
                  <a:pt x="30353" y="76200"/>
                </a:lnTo>
                <a:lnTo>
                  <a:pt x="30353" y="88900"/>
                </a:lnTo>
                <a:lnTo>
                  <a:pt x="43053" y="88900"/>
                </a:lnTo>
                <a:lnTo>
                  <a:pt x="43053" y="76200"/>
                </a:lnTo>
                <a:close/>
              </a:path>
              <a:path w="76200" h="1043431">
                <a:moveTo>
                  <a:pt x="43053" y="101600"/>
                </a:moveTo>
                <a:lnTo>
                  <a:pt x="30353" y="101600"/>
                </a:lnTo>
                <a:lnTo>
                  <a:pt x="30353" y="114300"/>
                </a:lnTo>
                <a:lnTo>
                  <a:pt x="43053" y="114300"/>
                </a:lnTo>
                <a:lnTo>
                  <a:pt x="43053" y="101600"/>
                </a:lnTo>
                <a:close/>
              </a:path>
              <a:path w="76200" h="1043431">
                <a:moveTo>
                  <a:pt x="43053" y="127000"/>
                </a:moveTo>
                <a:lnTo>
                  <a:pt x="30353" y="127000"/>
                </a:lnTo>
                <a:lnTo>
                  <a:pt x="30353" y="139700"/>
                </a:lnTo>
                <a:lnTo>
                  <a:pt x="43053" y="139700"/>
                </a:lnTo>
                <a:lnTo>
                  <a:pt x="43053" y="127000"/>
                </a:lnTo>
                <a:close/>
              </a:path>
              <a:path w="76200" h="1043431">
                <a:moveTo>
                  <a:pt x="43053" y="152400"/>
                </a:moveTo>
                <a:lnTo>
                  <a:pt x="30353" y="152400"/>
                </a:lnTo>
                <a:lnTo>
                  <a:pt x="30353" y="165100"/>
                </a:lnTo>
                <a:lnTo>
                  <a:pt x="43053" y="165100"/>
                </a:lnTo>
                <a:lnTo>
                  <a:pt x="43053" y="152400"/>
                </a:lnTo>
                <a:close/>
              </a:path>
              <a:path w="76200" h="1043431">
                <a:moveTo>
                  <a:pt x="43053" y="177800"/>
                </a:moveTo>
                <a:lnTo>
                  <a:pt x="30353" y="177800"/>
                </a:lnTo>
                <a:lnTo>
                  <a:pt x="30353" y="190500"/>
                </a:lnTo>
                <a:lnTo>
                  <a:pt x="43053" y="190500"/>
                </a:lnTo>
                <a:lnTo>
                  <a:pt x="43053" y="177800"/>
                </a:lnTo>
                <a:close/>
              </a:path>
              <a:path w="76200" h="1043431">
                <a:moveTo>
                  <a:pt x="43053" y="203200"/>
                </a:moveTo>
                <a:lnTo>
                  <a:pt x="30353" y="203200"/>
                </a:lnTo>
                <a:lnTo>
                  <a:pt x="30353" y="215900"/>
                </a:lnTo>
                <a:lnTo>
                  <a:pt x="43053" y="215900"/>
                </a:lnTo>
                <a:lnTo>
                  <a:pt x="43053" y="203200"/>
                </a:lnTo>
                <a:close/>
              </a:path>
              <a:path w="76200" h="1043431">
                <a:moveTo>
                  <a:pt x="43053" y="228600"/>
                </a:moveTo>
                <a:lnTo>
                  <a:pt x="30353" y="228600"/>
                </a:lnTo>
                <a:lnTo>
                  <a:pt x="30353" y="241300"/>
                </a:lnTo>
                <a:lnTo>
                  <a:pt x="43053" y="241300"/>
                </a:lnTo>
                <a:lnTo>
                  <a:pt x="43053" y="228600"/>
                </a:lnTo>
                <a:close/>
              </a:path>
              <a:path w="76200" h="1043431">
                <a:moveTo>
                  <a:pt x="43053" y="254000"/>
                </a:moveTo>
                <a:lnTo>
                  <a:pt x="30353" y="254000"/>
                </a:lnTo>
                <a:lnTo>
                  <a:pt x="30353" y="266700"/>
                </a:lnTo>
                <a:lnTo>
                  <a:pt x="43053" y="266700"/>
                </a:lnTo>
                <a:lnTo>
                  <a:pt x="43053" y="254000"/>
                </a:lnTo>
                <a:close/>
              </a:path>
              <a:path w="76200" h="1043431">
                <a:moveTo>
                  <a:pt x="43053" y="279400"/>
                </a:moveTo>
                <a:lnTo>
                  <a:pt x="30353" y="279400"/>
                </a:lnTo>
                <a:lnTo>
                  <a:pt x="30353" y="292100"/>
                </a:lnTo>
                <a:lnTo>
                  <a:pt x="43053" y="292100"/>
                </a:lnTo>
                <a:lnTo>
                  <a:pt x="43053" y="279400"/>
                </a:lnTo>
                <a:close/>
              </a:path>
              <a:path w="76200" h="1043431">
                <a:moveTo>
                  <a:pt x="43053" y="304800"/>
                </a:moveTo>
                <a:lnTo>
                  <a:pt x="30353" y="304800"/>
                </a:lnTo>
                <a:lnTo>
                  <a:pt x="30353" y="317500"/>
                </a:lnTo>
                <a:lnTo>
                  <a:pt x="43053" y="317500"/>
                </a:lnTo>
                <a:lnTo>
                  <a:pt x="43053" y="304800"/>
                </a:lnTo>
                <a:close/>
              </a:path>
              <a:path w="76200" h="1043431">
                <a:moveTo>
                  <a:pt x="43053" y="330200"/>
                </a:moveTo>
                <a:lnTo>
                  <a:pt x="30353" y="330200"/>
                </a:lnTo>
                <a:lnTo>
                  <a:pt x="30353" y="342900"/>
                </a:lnTo>
                <a:lnTo>
                  <a:pt x="43053" y="342900"/>
                </a:lnTo>
                <a:lnTo>
                  <a:pt x="43053" y="330200"/>
                </a:lnTo>
                <a:close/>
              </a:path>
              <a:path w="76200" h="1043431">
                <a:moveTo>
                  <a:pt x="43053" y="355600"/>
                </a:moveTo>
                <a:lnTo>
                  <a:pt x="30353" y="355600"/>
                </a:lnTo>
                <a:lnTo>
                  <a:pt x="30353" y="368300"/>
                </a:lnTo>
                <a:lnTo>
                  <a:pt x="43053" y="368300"/>
                </a:lnTo>
                <a:lnTo>
                  <a:pt x="43053" y="355600"/>
                </a:lnTo>
                <a:close/>
              </a:path>
              <a:path w="76200" h="1043431">
                <a:moveTo>
                  <a:pt x="43053" y="381000"/>
                </a:moveTo>
                <a:lnTo>
                  <a:pt x="30353" y="381000"/>
                </a:lnTo>
                <a:lnTo>
                  <a:pt x="30353" y="393700"/>
                </a:lnTo>
                <a:lnTo>
                  <a:pt x="43053" y="393700"/>
                </a:lnTo>
                <a:lnTo>
                  <a:pt x="43053" y="381000"/>
                </a:lnTo>
                <a:close/>
              </a:path>
              <a:path w="76200" h="1043431">
                <a:moveTo>
                  <a:pt x="43053" y="406400"/>
                </a:moveTo>
                <a:lnTo>
                  <a:pt x="30353" y="406400"/>
                </a:lnTo>
                <a:lnTo>
                  <a:pt x="30353" y="419100"/>
                </a:lnTo>
                <a:lnTo>
                  <a:pt x="43053" y="419100"/>
                </a:lnTo>
                <a:lnTo>
                  <a:pt x="43053" y="406400"/>
                </a:lnTo>
                <a:close/>
              </a:path>
              <a:path w="76200" h="1043431">
                <a:moveTo>
                  <a:pt x="43053" y="431800"/>
                </a:moveTo>
                <a:lnTo>
                  <a:pt x="30353" y="431800"/>
                </a:lnTo>
                <a:lnTo>
                  <a:pt x="30353" y="444500"/>
                </a:lnTo>
                <a:lnTo>
                  <a:pt x="43053" y="444500"/>
                </a:lnTo>
                <a:lnTo>
                  <a:pt x="43053" y="431800"/>
                </a:lnTo>
                <a:close/>
              </a:path>
              <a:path w="76200" h="1043431">
                <a:moveTo>
                  <a:pt x="43053" y="457200"/>
                </a:moveTo>
                <a:lnTo>
                  <a:pt x="30353" y="457200"/>
                </a:lnTo>
                <a:lnTo>
                  <a:pt x="30353" y="469900"/>
                </a:lnTo>
                <a:lnTo>
                  <a:pt x="43053" y="469900"/>
                </a:lnTo>
                <a:lnTo>
                  <a:pt x="43053" y="457200"/>
                </a:lnTo>
                <a:close/>
              </a:path>
              <a:path w="76200" h="1043431">
                <a:moveTo>
                  <a:pt x="43053" y="482600"/>
                </a:moveTo>
                <a:lnTo>
                  <a:pt x="30353" y="482600"/>
                </a:lnTo>
                <a:lnTo>
                  <a:pt x="30353" y="495300"/>
                </a:lnTo>
                <a:lnTo>
                  <a:pt x="43053" y="495300"/>
                </a:lnTo>
                <a:lnTo>
                  <a:pt x="43053" y="482600"/>
                </a:lnTo>
                <a:close/>
              </a:path>
              <a:path w="76200" h="1043431">
                <a:moveTo>
                  <a:pt x="43053" y="508000"/>
                </a:moveTo>
                <a:lnTo>
                  <a:pt x="30353" y="508000"/>
                </a:lnTo>
                <a:lnTo>
                  <a:pt x="30353" y="520700"/>
                </a:lnTo>
                <a:lnTo>
                  <a:pt x="43053" y="520700"/>
                </a:lnTo>
                <a:lnTo>
                  <a:pt x="43053" y="508000"/>
                </a:lnTo>
                <a:close/>
              </a:path>
              <a:path w="76200" h="1043431">
                <a:moveTo>
                  <a:pt x="44450" y="532002"/>
                </a:moveTo>
                <a:lnTo>
                  <a:pt x="31750" y="532002"/>
                </a:lnTo>
                <a:lnTo>
                  <a:pt x="31750" y="544702"/>
                </a:lnTo>
                <a:lnTo>
                  <a:pt x="44450" y="544702"/>
                </a:lnTo>
                <a:lnTo>
                  <a:pt x="44450" y="532002"/>
                </a:lnTo>
                <a:close/>
              </a:path>
              <a:path w="76200" h="1043431">
                <a:moveTo>
                  <a:pt x="44450" y="557402"/>
                </a:moveTo>
                <a:lnTo>
                  <a:pt x="31750" y="557402"/>
                </a:lnTo>
                <a:lnTo>
                  <a:pt x="31750" y="570102"/>
                </a:lnTo>
                <a:lnTo>
                  <a:pt x="44450" y="570102"/>
                </a:lnTo>
                <a:lnTo>
                  <a:pt x="44450" y="557402"/>
                </a:lnTo>
                <a:close/>
              </a:path>
              <a:path w="76200" h="1043431">
                <a:moveTo>
                  <a:pt x="44450" y="582802"/>
                </a:moveTo>
                <a:lnTo>
                  <a:pt x="31750" y="582802"/>
                </a:lnTo>
                <a:lnTo>
                  <a:pt x="31750" y="595502"/>
                </a:lnTo>
                <a:lnTo>
                  <a:pt x="44450" y="595502"/>
                </a:lnTo>
                <a:lnTo>
                  <a:pt x="44450" y="582802"/>
                </a:lnTo>
                <a:close/>
              </a:path>
              <a:path w="76200" h="1043431">
                <a:moveTo>
                  <a:pt x="44450" y="608202"/>
                </a:moveTo>
                <a:lnTo>
                  <a:pt x="31750" y="608202"/>
                </a:lnTo>
                <a:lnTo>
                  <a:pt x="31750" y="620902"/>
                </a:lnTo>
                <a:lnTo>
                  <a:pt x="44450" y="620902"/>
                </a:lnTo>
                <a:lnTo>
                  <a:pt x="44450" y="608202"/>
                </a:lnTo>
                <a:close/>
              </a:path>
              <a:path w="76200" h="1043431">
                <a:moveTo>
                  <a:pt x="44450" y="633602"/>
                </a:moveTo>
                <a:lnTo>
                  <a:pt x="31750" y="633602"/>
                </a:lnTo>
                <a:lnTo>
                  <a:pt x="31750" y="646302"/>
                </a:lnTo>
                <a:lnTo>
                  <a:pt x="44450" y="646302"/>
                </a:lnTo>
                <a:lnTo>
                  <a:pt x="44450" y="633602"/>
                </a:lnTo>
                <a:close/>
              </a:path>
              <a:path w="76200" h="1043431">
                <a:moveTo>
                  <a:pt x="44450" y="659002"/>
                </a:moveTo>
                <a:lnTo>
                  <a:pt x="31750" y="659002"/>
                </a:lnTo>
                <a:lnTo>
                  <a:pt x="31750" y="671702"/>
                </a:lnTo>
                <a:lnTo>
                  <a:pt x="44450" y="671702"/>
                </a:lnTo>
                <a:lnTo>
                  <a:pt x="44450" y="659002"/>
                </a:lnTo>
                <a:close/>
              </a:path>
              <a:path w="76200" h="1043431">
                <a:moveTo>
                  <a:pt x="44450" y="684402"/>
                </a:moveTo>
                <a:lnTo>
                  <a:pt x="31750" y="684402"/>
                </a:lnTo>
                <a:lnTo>
                  <a:pt x="31750" y="697102"/>
                </a:lnTo>
                <a:lnTo>
                  <a:pt x="44450" y="697102"/>
                </a:lnTo>
                <a:lnTo>
                  <a:pt x="44450" y="684402"/>
                </a:lnTo>
                <a:close/>
              </a:path>
              <a:path w="76200" h="1043431">
                <a:moveTo>
                  <a:pt x="44450" y="709802"/>
                </a:moveTo>
                <a:lnTo>
                  <a:pt x="31750" y="709802"/>
                </a:lnTo>
                <a:lnTo>
                  <a:pt x="31750" y="722502"/>
                </a:lnTo>
                <a:lnTo>
                  <a:pt x="44450" y="722502"/>
                </a:lnTo>
                <a:lnTo>
                  <a:pt x="44450" y="709802"/>
                </a:lnTo>
                <a:close/>
              </a:path>
              <a:path w="76200" h="1043431">
                <a:moveTo>
                  <a:pt x="44450" y="735202"/>
                </a:moveTo>
                <a:lnTo>
                  <a:pt x="31750" y="735202"/>
                </a:lnTo>
                <a:lnTo>
                  <a:pt x="31750" y="747902"/>
                </a:lnTo>
                <a:lnTo>
                  <a:pt x="44450" y="747902"/>
                </a:lnTo>
                <a:lnTo>
                  <a:pt x="44450" y="735202"/>
                </a:lnTo>
                <a:close/>
              </a:path>
              <a:path w="76200" h="1043431">
                <a:moveTo>
                  <a:pt x="44450" y="760602"/>
                </a:moveTo>
                <a:lnTo>
                  <a:pt x="31750" y="760602"/>
                </a:lnTo>
                <a:lnTo>
                  <a:pt x="31750" y="773302"/>
                </a:lnTo>
                <a:lnTo>
                  <a:pt x="44450" y="773302"/>
                </a:lnTo>
                <a:lnTo>
                  <a:pt x="44450" y="760602"/>
                </a:lnTo>
                <a:close/>
              </a:path>
              <a:path w="76200" h="1043431">
                <a:moveTo>
                  <a:pt x="44450" y="786002"/>
                </a:moveTo>
                <a:lnTo>
                  <a:pt x="31750" y="786002"/>
                </a:lnTo>
                <a:lnTo>
                  <a:pt x="31750" y="798702"/>
                </a:lnTo>
                <a:lnTo>
                  <a:pt x="44450" y="798702"/>
                </a:lnTo>
                <a:lnTo>
                  <a:pt x="44450" y="786002"/>
                </a:lnTo>
                <a:close/>
              </a:path>
              <a:path w="76200" h="1043431">
                <a:moveTo>
                  <a:pt x="44450" y="811402"/>
                </a:moveTo>
                <a:lnTo>
                  <a:pt x="31750" y="811402"/>
                </a:lnTo>
                <a:lnTo>
                  <a:pt x="31750" y="824102"/>
                </a:lnTo>
                <a:lnTo>
                  <a:pt x="44450" y="824102"/>
                </a:lnTo>
                <a:lnTo>
                  <a:pt x="44450" y="811402"/>
                </a:lnTo>
                <a:close/>
              </a:path>
              <a:path w="76200" h="1043431">
                <a:moveTo>
                  <a:pt x="44450" y="836802"/>
                </a:moveTo>
                <a:lnTo>
                  <a:pt x="31750" y="836802"/>
                </a:lnTo>
                <a:lnTo>
                  <a:pt x="31750" y="849502"/>
                </a:lnTo>
                <a:lnTo>
                  <a:pt x="44450" y="849502"/>
                </a:lnTo>
                <a:lnTo>
                  <a:pt x="44450" y="836802"/>
                </a:lnTo>
                <a:close/>
              </a:path>
              <a:path w="76200" h="1043431">
                <a:moveTo>
                  <a:pt x="44450" y="862202"/>
                </a:moveTo>
                <a:lnTo>
                  <a:pt x="31750" y="862202"/>
                </a:lnTo>
                <a:lnTo>
                  <a:pt x="31750" y="874902"/>
                </a:lnTo>
                <a:lnTo>
                  <a:pt x="44450" y="874902"/>
                </a:lnTo>
                <a:lnTo>
                  <a:pt x="44450" y="862202"/>
                </a:lnTo>
                <a:close/>
              </a:path>
              <a:path w="76200" h="1043431">
                <a:moveTo>
                  <a:pt x="44450" y="887602"/>
                </a:moveTo>
                <a:lnTo>
                  <a:pt x="31750" y="887602"/>
                </a:lnTo>
                <a:lnTo>
                  <a:pt x="31750" y="900302"/>
                </a:lnTo>
                <a:lnTo>
                  <a:pt x="44450" y="900302"/>
                </a:lnTo>
                <a:lnTo>
                  <a:pt x="44450" y="887602"/>
                </a:lnTo>
                <a:close/>
              </a:path>
              <a:path w="76200" h="1043431">
                <a:moveTo>
                  <a:pt x="44450" y="913002"/>
                </a:moveTo>
                <a:lnTo>
                  <a:pt x="31750" y="913002"/>
                </a:lnTo>
                <a:lnTo>
                  <a:pt x="31750" y="925702"/>
                </a:lnTo>
                <a:lnTo>
                  <a:pt x="44450" y="925702"/>
                </a:lnTo>
                <a:lnTo>
                  <a:pt x="44450" y="913002"/>
                </a:lnTo>
                <a:close/>
              </a:path>
              <a:path w="76200" h="1043431">
                <a:moveTo>
                  <a:pt x="44450" y="938402"/>
                </a:moveTo>
                <a:lnTo>
                  <a:pt x="31750" y="938402"/>
                </a:lnTo>
                <a:lnTo>
                  <a:pt x="31750" y="951102"/>
                </a:lnTo>
                <a:lnTo>
                  <a:pt x="44450" y="951102"/>
                </a:lnTo>
                <a:lnTo>
                  <a:pt x="44450" y="938402"/>
                </a:lnTo>
                <a:close/>
              </a:path>
              <a:path w="76200" h="1043431">
                <a:moveTo>
                  <a:pt x="31750" y="967231"/>
                </a:moveTo>
                <a:lnTo>
                  <a:pt x="0" y="967231"/>
                </a:lnTo>
                <a:lnTo>
                  <a:pt x="38100" y="1043431"/>
                </a:lnTo>
                <a:lnTo>
                  <a:pt x="71564" y="976502"/>
                </a:lnTo>
                <a:lnTo>
                  <a:pt x="31750" y="976502"/>
                </a:lnTo>
                <a:lnTo>
                  <a:pt x="31750" y="967231"/>
                </a:lnTo>
                <a:close/>
              </a:path>
              <a:path w="76200" h="1043431">
                <a:moveTo>
                  <a:pt x="44450" y="963802"/>
                </a:moveTo>
                <a:lnTo>
                  <a:pt x="31750" y="963802"/>
                </a:lnTo>
                <a:lnTo>
                  <a:pt x="31750" y="976502"/>
                </a:lnTo>
                <a:lnTo>
                  <a:pt x="44450" y="976502"/>
                </a:lnTo>
                <a:lnTo>
                  <a:pt x="44450" y="963802"/>
                </a:lnTo>
                <a:close/>
              </a:path>
              <a:path w="76200" h="1043431">
                <a:moveTo>
                  <a:pt x="76200" y="967231"/>
                </a:moveTo>
                <a:lnTo>
                  <a:pt x="44450" y="967231"/>
                </a:lnTo>
                <a:lnTo>
                  <a:pt x="44450" y="976502"/>
                </a:lnTo>
                <a:lnTo>
                  <a:pt x="71564" y="976502"/>
                </a:lnTo>
                <a:lnTo>
                  <a:pt x="76200" y="967231"/>
                </a:lnTo>
                <a:close/>
              </a:path>
            </a:pathLst>
          </a:custGeom>
          <a:solidFill>
            <a:srgbClr val="E36C09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553" name="object 35"/>
          <p:cNvSpPr>
            <a:spLocks/>
          </p:cNvSpPr>
          <p:nvPr/>
        </p:nvSpPr>
        <p:spPr bwMode="auto">
          <a:xfrm>
            <a:off x="5254625" y="3509963"/>
            <a:ext cx="69850" cy="1616075"/>
          </a:xfrm>
          <a:custGeom>
            <a:avLst/>
            <a:gdLst>
              <a:gd name="T0" fmla="*/ 39684 w 71183"/>
              <a:gd name="T1" fmla="*/ 1580445 h 1615567"/>
              <a:gd name="T2" fmla="*/ 28345 w 71183"/>
              <a:gd name="T3" fmla="*/ 1554998 h 1615567"/>
              <a:gd name="T4" fmla="*/ 28345 w 71183"/>
              <a:gd name="T5" fmla="*/ 1542274 h 1615567"/>
              <a:gd name="T6" fmla="*/ 39684 w 71183"/>
              <a:gd name="T7" fmla="*/ 1516826 h 1615567"/>
              <a:gd name="T8" fmla="*/ 39684 w 71183"/>
              <a:gd name="T9" fmla="*/ 1478654 h 1615567"/>
              <a:gd name="T10" fmla="*/ 39684 w 71183"/>
              <a:gd name="T11" fmla="*/ 1427758 h 1615567"/>
              <a:gd name="T12" fmla="*/ 28345 w 71183"/>
              <a:gd name="T13" fmla="*/ 1402310 h 1615567"/>
              <a:gd name="T14" fmla="*/ 28345 w 71183"/>
              <a:gd name="T15" fmla="*/ 1389586 h 1615567"/>
              <a:gd name="T16" fmla="*/ 39684 w 71183"/>
              <a:gd name="T17" fmla="*/ 1364138 h 1615567"/>
              <a:gd name="T18" fmla="*/ 39684 w 71183"/>
              <a:gd name="T19" fmla="*/ 1325967 h 1615567"/>
              <a:gd name="T20" fmla="*/ 39684 w 71183"/>
              <a:gd name="T21" fmla="*/ 1275071 h 1615567"/>
              <a:gd name="T22" fmla="*/ 28345 w 71183"/>
              <a:gd name="T23" fmla="*/ 1249623 h 1615567"/>
              <a:gd name="T24" fmla="*/ 28345 w 71183"/>
              <a:gd name="T25" fmla="*/ 1236899 h 1615567"/>
              <a:gd name="T26" fmla="*/ 39684 w 71183"/>
              <a:gd name="T27" fmla="*/ 1211451 h 1615567"/>
              <a:gd name="T28" fmla="*/ 39684 w 71183"/>
              <a:gd name="T29" fmla="*/ 1173279 h 1615567"/>
              <a:gd name="T30" fmla="*/ 39684 w 71183"/>
              <a:gd name="T31" fmla="*/ 1122384 h 1615567"/>
              <a:gd name="T32" fmla="*/ 28345 w 71183"/>
              <a:gd name="T33" fmla="*/ 1096936 h 1615567"/>
              <a:gd name="T34" fmla="*/ 28345 w 71183"/>
              <a:gd name="T35" fmla="*/ 1084212 h 1615567"/>
              <a:gd name="T36" fmla="*/ 39684 w 71183"/>
              <a:gd name="T37" fmla="*/ 1058764 h 1615567"/>
              <a:gd name="T38" fmla="*/ 39684 w 71183"/>
              <a:gd name="T39" fmla="*/ 1020590 h 1615567"/>
              <a:gd name="T40" fmla="*/ 39684 w 71183"/>
              <a:gd name="T41" fmla="*/ 969694 h 1615567"/>
              <a:gd name="T42" fmla="*/ 28345 w 71183"/>
              <a:gd name="T43" fmla="*/ 944246 h 1615567"/>
              <a:gd name="T44" fmla="*/ 28345 w 71183"/>
              <a:gd name="T45" fmla="*/ 931523 h 1615567"/>
              <a:gd name="T46" fmla="*/ 39684 w 71183"/>
              <a:gd name="T47" fmla="*/ 906075 h 1615567"/>
              <a:gd name="T48" fmla="*/ 39684 w 71183"/>
              <a:gd name="T49" fmla="*/ 867903 h 1615567"/>
              <a:gd name="T50" fmla="*/ 39684 w 71183"/>
              <a:gd name="T51" fmla="*/ 817007 h 1615567"/>
              <a:gd name="T52" fmla="*/ 28345 w 71183"/>
              <a:gd name="T53" fmla="*/ 791560 h 1615567"/>
              <a:gd name="T54" fmla="*/ 28345 w 71183"/>
              <a:gd name="T55" fmla="*/ 778836 h 1615567"/>
              <a:gd name="T56" fmla="*/ 39684 w 71183"/>
              <a:gd name="T57" fmla="*/ 753388 h 1615567"/>
              <a:gd name="T58" fmla="*/ 39684 w 71183"/>
              <a:gd name="T59" fmla="*/ 715216 h 1615567"/>
              <a:gd name="T60" fmla="*/ 39684 w 71183"/>
              <a:gd name="T61" fmla="*/ 664321 h 1615567"/>
              <a:gd name="T62" fmla="*/ 28345 w 71183"/>
              <a:gd name="T63" fmla="*/ 638873 h 1615567"/>
              <a:gd name="T64" fmla="*/ 28345 w 71183"/>
              <a:gd name="T65" fmla="*/ 626149 h 1615567"/>
              <a:gd name="T66" fmla="*/ 39684 w 71183"/>
              <a:gd name="T67" fmla="*/ 600701 h 1615567"/>
              <a:gd name="T68" fmla="*/ 39684 w 71183"/>
              <a:gd name="T69" fmla="*/ 562529 h 1615567"/>
              <a:gd name="T70" fmla="*/ 39684 w 71183"/>
              <a:gd name="T71" fmla="*/ 511633 h 1615567"/>
              <a:gd name="T72" fmla="*/ 28345 w 71183"/>
              <a:gd name="T73" fmla="*/ 486185 h 1615567"/>
              <a:gd name="T74" fmla="*/ 28345 w 71183"/>
              <a:gd name="T75" fmla="*/ 473461 h 1615567"/>
              <a:gd name="T76" fmla="*/ 39684 w 71183"/>
              <a:gd name="T77" fmla="*/ 448013 h 1615567"/>
              <a:gd name="T78" fmla="*/ 39684 w 71183"/>
              <a:gd name="T79" fmla="*/ 409841 h 1615567"/>
              <a:gd name="T80" fmla="*/ 39684 w 71183"/>
              <a:gd name="T81" fmla="*/ 358945 h 1615567"/>
              <a:gd name="T82" fmla="*/ 28345 w 71183"/>
              <a:gd name="T83" fmla="*/ 333497 h 1615567"/>
              <a:gd name="T84" fmla="*/ 28345 w 71183"/>
              <a:gd name="T85" fmla="*/ 320773 h 1615567"/>
              <a:gd name="T86" fmla="*/ 39684 w 71183"/>
              <a:gd name="T87" fmla="*/ 295325 h 1615567"/>
              <a:gd name="T88" fmla="*/ 39684 w 71183"/>
              <a:gd name="T89" fmla="*/ 257153 h 1615567"/>
              <a:gd name="T90" fmla="*/ 39684 w 71183"/>
              <a:gd name="T91" fmla="*/ 206257 h 1615567"/>
              <a:gd name="T92" fmla="*/ 28345 w 71183"/>
              <a:gd name="T93" fmla="*/ 180809 h 1615567"/>
              <a:gd name="T94" fmla="*/ 28345 w 71183"/>
              <a:gd name="T95" fmla="*/ 168085 h 1615567"/>
              <a:gd name="T96" fmla="*/ 39684 w 71183"/>
              <a:gd name="T97" fmla="*/ 142637 h 1615567"/>
              <a:gd name="T98" fmla="*/ 39684 w 71183"/>
              <a:gd name="T99" fmla="*/ 104465 h 1615567"/>
              <a:gd name="T100" fmla="*/ 34015 w 71183"/>
              <a:gd name="T101" fmla="*/ 0 h 1615567"/>
              <a:gd name="T102" fmla="*/ 62360 w 71183"/>
              <a:gd name="T103" fmla="*/ 63620 h 1615567"/>
              <a:gd name="T104" fmla="*/ 39684 w 71183"/>
              <a:gd name="T105" fmla="*/ 63620 h 161556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1183"/>
              <a:gd name="T160" fmla="*/ 0 h 1615567"/>
              <a:gd name="T161" fmla="*/ 71183 w 71183"/>
              <a:gd name="T162" fmla="*/ 1615567 h 161556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1183" h="1615567">
                <a:moveTo>
                  <a:pt x="44450" y="1602867"/>
                </a:moveTo>
                <a:lnTo>
                  <a:pt x="31750" y="1602867"/>
                </a:lnTo>
                <a:lnTo>
                  <a:pt x="31750" y="1615567"/>
                </a:lnTo>
                <a:lnTo>
                  <a:pt x="44450" y="1615567"/>
                </a:lnTo>
                <a:lnTo>
                  <a:pt x="44450" y="1602867"/>
                </a:lnTo>
                <a:close/>
              </a:path>
              <a:path w="71183" h="1615567">
                <a:moveTo>
                  <a:pt x="44450" y="1577467"/>
                </a:moveTo>
                <a:lnTo>
                  <a:pt x="31750" y="1577467"/>
                </a:lnTo>
                <a:lnTo>
                  <a:pt x="31750" y="1590167"/>
                </a:lnTo>
                <a:lnTo>
                  <a:pt x="44450" y="1590167"/>
                </a:lnTo>
                <a:lnTo>
                  <a:pt x="44450" y="1577467"/>
                </a:lnTo>
                <a:close/>
              </a:path>
              <a:path w="71183" h="1615567">
                <a:moveTo>
                  <a:pt x="44450" y="1552067"/>
                </a:moveTo>
                <a:lnTo>
                  <a:pt x="31750" y="1552067"/>
                </a:lnTo>
                <a:lnTo>
                  <a:pt x="31750" y="1564767"/>
                </a:lnTo>
                <a:lnTo>
                  <a:pt x="44450" y="1564767"/>
                </a:lnTo>
                <a:lnTo>
                  <a:pt x="44450" y="1552067"/>
                </a:lnTo>
                <a:close/>
              </a:path>
              <a:path w="71183" h="1615567">
                <a:moveTo>
                  <a:pt x="44450" y="1526667"/>
                </a:moveTo>
                <a:lnTo>
                  <a:pt x="31750" y="1526667"/>
                </a:lnTo>
                <a:lnTo>
                  <a:pt x="31750" y="1539367"/>
                </a:lnTo>
                <a:lnTo>
                  <a:pt x="44450" y="1539367"/>
                </a:lnTo>
                <a:lnTo>
                  <a:pt x="44450" y="1526667"/>
                </a:lnTo>
                <a:close/>
              </a:path>
              <a:path w="71183" h="1615567">
                <a:moveTo>
                  <a:pt x="44450" y="1501267"/>
                </a:moveTo>
                <a:lnTo>
                  <a:pt x="31750" y="1501267"/>
                </a:lnTo>
                <a:lnTo>
                  <a:pt x="31750" y="1513967"/>
                </a:lnTo>
                <a:lnTo>
                  <a:pt x="44450" y="1513967"/>
                </a:lnTo>
                <a:lnTo>
                  <a:pt x="44450" y="1501267"/>
                </a:lnTo>
                <a:close/>
              </a:path>
              <a:path w="71183" h="1615567">
                <a:moveTo>
                  <a:pt x="44450" y="1475867"/>
                </a:moveTo>
                <a:lnTo>
                  <a:pt x="31750" y="1475867"/>
                </a:lnTo>
                <a:lnTo>
                  <a:pt x="31750" y="1488567"/>
                </a:lnTo>
                <a:lnTo>
                  <a:pt x="44450" y="1488567"/>
                </a:lnTo>
                <a:lnTo>
                  <a:pt x="44450" y="1475867"/>
                </a:lnTo>
                <a:close/>
              </a:path>
              <a:path w="71183" h="1615567">
                <a:moveTo>
                  <a:pt x="44450" y="1450467"/>
                </a:moveTo>
                <a:lnTo>
                  <a:pt x="31750" y="1450467"/>
                </a:lnTo>
                <a:lnTo>
                  <a:pt x="31750" y="1463167"/>
                </a:lnTo>
                <a:lnTo>
                  <a:pt x="44450" y="1463167"/>
                </a:lnTo>
                <a:lnTo>
                  <a:pt x="44450" y="1450467"/>
                </a:lnTo>
                <a:close/>
              </a:path>
              <a:path w="71183" h="1615567">
                <a:moveTo>
                  <a:pt x="44450" y="1425067"/>
                </a:moveTo>
                <a:lnTo>
                  <a:pt x="31750" y="1425067"/>
                </a:lnTo>
                <a:lnTo>
                  <a:pt x="31750" y="1437767"/>
                </a:lnTo>
                <a:lnTo>
                  <a:pt x="44450" y="1437767"/>
                </a:lnTo>
                <a:lnTo>
                  <a:pt x="44450" y="1425067"/>
                </a:lnTo>
                <a:close/>
              </a:path>
              <a:path w="71183" h="1615567">
                <a:moveTo>
                  <a:pt x="44450" y="1399667"/>
                </a:moveTo>
                <a:lnTo>
                  <a:pt x="31750" y="1399667"/>
                </a:lnTo>
                <a:lnTo>
                  <a:pt x="31750" y="1412367"/>
                </a:lnTo>
                <a:lnTo>
                  <a:pt x="44450" y="1412367"/>
                </a:lnTo>
                <a:lnTo>
                  <a:pt x="44450" y="1399667"/>
                </a:lnTo>
                <a:close/>
              </a:path>
              <a:path w="71183" h="1615567">
                <a:moveTo>
                  <a:pt x="44450" y="1374267"/>
                </a:moveTo>
                <a:lnTo>
                  <a:pt x="31750" y="1374267"/>
                </a:lnTo>
                <a:lnTo>
                  <a:pt x="31750" y="1386967"/>
                </a:lnTo>
                <a:lnTo>
                  <a:pt x="44450" y="1386967"/>
                </a:lnTo>
                <a:lnTo>
                  <a:pt x="44450" y="1374267"/>
                </a:lnTo>
                <a:close/>
              </a:path>
              <a:path w="71183" h="1615567">
                <a:moveTo>
                  <a:pt x="44450" y="1348867"/>
                </a:moveTo>
                <a:lnTo>
                  <a:pt x="31750" y="1348867"/>
                </a:lnTo>
                <a:lnTo>
                  <a:pt x="31750" y="1361567"/>
                </a:lnTo>
                <a:lnTo>
                  <a:pt x="44450" y="1361567"/>
                </a:lnTo>
                <a:lnTo>
                  <a:pt x="44450" y="1348867"/>
                </a:lnTo>
                <a:close/>
              </a:path>
              <a:path w="71183" h="1615567">
                <a:moveTo>
                  <a:pt x="44450" y="1323467"/>
                </a:moveTo>
                <a:lnTo>
                  <a:pt x="31750" y="1323467"/>
                </a:lnTo>
                <a:lnTo>
                  <a:pt x="31750" y="1336167"/>
                </a:lnTo>
                <a:lnTo>
                  <a:pt x="44450" y="1336167"/>
                </a:lnTo>
                <a:lnTo>
                  <a:pt x="44450" y="1323467"/>
                </a:lnTo>
                <a:close/>
              </a:path>
              <a:path w="71183" h="1615567">
                <a:moveTo>
                  <a:pt x="44450" y="1298067"/>
                </a:moveTo>
                <a:lnTo>
                  <a:pt x="31750" y="1298067"/>
                </a:lnTo>
                <a:lnTo>
                  <a:pt x="31750" y="1310767"/>
                </a:lnTo>
                <a:lnTo>
                  <a:pt x="44450" y="1310767"/>
                </a:lnTo>
                <a:lnTo>
                  <a:pt x="44450" y="1298067"/>
                </a:lnTo>
                <a:close/>
              </a:path>
              <a:path w="71183" h="1615567">
                <a:moveTo>
                  <a:pt x="44450" y="1272667"/>
                </a:moveTo>
                <a:lnTo>
                  <a:pt x="31750" y="1272667"/>
                </a:lnTo>
                <a:lnTo>
                  <a:pt x="31750" y="1285367"/>
                </a:lnTo>
                <a:lnTo>
                  <a:pt x="44450" y="1285367"/>
                </a:lnTo>
                <a:lnTo>
                  <a:pt x="44450" y="1272667"/>
                </a:lnTo>
                <a:close/>
              </a:path>
              <a:path w="71183" h="1615567">
                <a:moveTo>
                  <a:pt x="44450" y="1247267"/>
                </a:moveTo>
                <a:lnTo>
                  <a:pt x="31750" y="1247267"/>
                </a:lnTo>
                <a:lnTo>
                  <a:pt x="31750" y="1259967"/>
                </a:lnTo>
                <a:lnTo>
                  <a:pt x="44450" y="1259967"/>
                </a:lnTo>
                <a:lnTo>
                  <a:pt x="44450" y="1247267"/>
                </a:lnTo>
                <a:close/>
              </a:path>
              <a:path w="71183" h="1615567">
                <a:moveTo>
                  <a:pt x="44450" y="1221867"/>
                </a:moveTo>
                <a:lnTo>
                  <a:pt x="31750" y="1221867"/>
                </a:lnTo>
                <a:lnTo>
                  <a:pt x="31750" y="1234567"/>
                </a:lnTo>
                <a:lnTo>
                  <a:pt x="44450" y="1234567"/>
                </a:lnTo>
                <a:lnTo>
                  <a:pt x="44450" y="1221867"/>
                </a:lnTo>
                <a:close/>
              </a:path>
              <a:path w="71183" h="1615567">
                <a:moveTo>
                  <a:pt x="44450" y="1196467"/>
                </a:moveTo>
                <a:lnTo>
                  <a:pt x="31750" y="1196467"/>
                </a:lnTo>
                <a:lnTo>
                  <a:pt x="31750" y="1209167"/>
                </a:lnTo>
                <a:lnTo>
                  <a:pt x="44450" y="1209167"/>
                </a:lnTo>
                <a:lnTo>
                  <a:pt x="44450" y="1196467"/>
                </a:lnTo>
                <a:close/>
              </a:path>
              <a:path w="71183" h="1615567">
                <a:moveTo>
                  <a:pt x="44450" y="1171067"/>
                </a:moveTo>
                <a:lnTo>
                  <a:pt x="31750" y="1171067"/>
                </a:lnTo>
                <a:lnTo>
                  <a:pt x="31750" y="1183767"/>
                </a:lnTo>
                <a:lnTo>
                  <a:pt x="44450" y="1183767"/>
                </a:lnTo>
                <a:lnTo>
                  <a:pt x="44450" y="1171067"/>
                </a:lnTo>
                <a:close/>
              </a:path>
              <a:path w="71183" h="1615567">
                <a:moveTo>
                  <a:pt x="44450" y="1145667"/>
                </a:moveTo>
                <a:lnTo>
                  <a:pt x="31750" y="1145667"/>
                </a:lnTo>
                <a:lnTo>
                  <a:pt x="31750" y="1158367"/>
                </a:lnTo>
                <a:lnTo>
                  <a:pt x="44450" y="1158367"/>
                </a:lnTo>
                <a:lnTo>
                  <a:pt x="44450" y="1145667"/>
                </a:lnTo>
                <a:close/>
              </a:path>
              <a:path w="71183" h="1615567">
                <a:moveTo>
                  <a:pt x="44450" y="1120267"/>
                </a:moveTo>
                <a:lnTo>
                  <a:pt x="31750" y="1120267"/>
                </a:lnTo>
                <a:lnTo>
                  <a:pt x="31750" y="1132967"/>
                </a:lnTo>
                <a:lnTo>
                  <a:pt x="44450" y="1132967"/>
                </a:lnTo>
                <a:lnTo>
                  <a:pt x="44450" y="1120267"/>
                </a:lnTo>
                <a:close/>
              </a:path>
              <a:path w="71183" h="1615567">
                <a:moveTo>
                  <a:pt x="44450" y="1094867"/>
                </a:moveTo>
                <a:lnTo>
                  <a:pt x="31750" y="1094867"/>
                </a:lnTo>
                <a:lnTo>
                  <a:pt x="31750" y="1107567"/>
                </a:lnTo>
                <a:lnTo>
                  <a:pt x="44450" y="1107567"/>
                </a:lnTo>
                <a:lnTo>
                  <a:pt x="44450" y="1094867"/>
                </a:lnTo>
                <a:close/>
              </a:path>
              <a:path w="71183" h="1615567">
                <a:moveTo>
                  <a:pt x="44450" y="1069467"/>
                </a:moveTo>
                <a:lnTo>
                  <a:pt x="31750" y="1069467"/>
                </a:lnTo>
                <a:lnTo>
                  <a:pt x="31750" y="1082167"/>
                </a:lnTo>
                <a:lnTo>
                  <a:pt x="44450" y="1082167"/>
                </a:lnTo>
                <a:lnTo>
                  <a:pt x="44450" y="1069467"/>
                </a:lnTo>
                <a:close/>
              </a:path>
              <a:path w="71183" h="1615567">
                <a:moveTo>
                  <a:pt x="44450" y="1044067"/>
                </a:moveTo>
                <a:lnTo>
                  <a:pt x="31750" y="1044067"/>
                </a:lnTo>
                <a:lnTo>
                  <a:pt x="31750" y="1056767"/>
                </a:lnTo>
                <a:lnTo>
                  <a:pt x="44450" y="1056767"/>
                </a:lnTo>
                <a:lnTo>
                  <a:pt x="44450" y="1044067"/>
                </a:lnTo>
                <a:close/>
              </a:path>
              <a:path w="71183" h="1615567">
                <a:moveTo>
                  <a:pt x="44450" y="1018667"/>
                </a:moveTo>
                <a:lnTo>
                  <a:pt x="31750" y="1018667"/>
                </a:lnTo>
                <a:lnTo>
                  <a:pt x="31750" y="1031367"/>
                </a:lnTo>
                <a:lnTo>
                  <a:pt x="44450" y="1031367"/>
                </a:lnTo>
                <a:lnTo>
                  <a:pt x="44450" y="1018667"/>
                </a:lnTo>
                <a:close/>
              </a:path>
              <a:path w="71183" h="1615567">
                <a:moveTo>
                  <a:pt x="44450" y="993267"/>
                </a:moveTo>
                <a:lnTo>
                  <a:pt x="31750" y="993267"/>
                </a:lnTo>
                <a:lnTo>
                  <a:pt x="31750" y="1005967"/>
                </a:lnTo>
                <a:lnTo>
                  <a:pt x="44450" y="1005967"/>
                </a:lnTo>
                <a:lnTo>
                  <a:pt x="44450" y="993267"/>
                </a:lnTo>
                <a:close/>
              </a:path>
              <a:path w="71183" h="1615567">
                <a:moveTo>
                  <a:pt x="44450" y="967867"/>
                </a:moveTo>
                <a:lnTo>
                  <a:pt x="31750" y="967867"/>
                </a:lnTo>
                <a:lnTo>
                  <a:pt x="31750" y="980567"/>
                </a:lnTo>
                <a:lnTo>
                  <a:pt x="44450" y="980567"/>
                </a:lnTo>
                <a:lnTo>
                  <a:pt x="44450" y="967867"/>
                </a:lnTo>
                <a:close/>
              </a:path>
              <a:path w="71183" h="1615567">
                <a:moveTo>
                  <a:pt x="44450" y="942467"/>
                </a:moveTo>
                <a:lnTo>
                  <a:pt x="31750" y="942467"/>
                </a:lnTo>
                <a:lnTo>
                  <a:pt x="31750" y="955167"/>
                </a:lnTo>
                <a:lnTo>
                  <a:pt x="44450" y="955167"/>
                </a:lnTo>
                <a:lnTo>
                  <a:pt x="44450" y="942467"/>
                </a:lnTo>
                <a:close/>
              </a:path>
              <a:path w="71183" h="1615567">
                <a:moveTo>
                  <a:pt x="44450" y="917067"/>
                </a:moveTo>
                <a:lnTo>
                  <a:pt x="31750" y="917067"/>
                </a:lnTo>
                <a:lnTo>
                  <a:pt x="31750" y="929767"/>
                </a:lnTo>
                <a:lnTo>
                  <a:pt x="44450" y="929767"/>
                </a:lnTo>
                <a:lnTo>
                  <a:pt x="44450" y="917067"/>
                </a:lnTo>
                <a:close/>
              </a:path>
              <a:path w="71183" h="1615567">
                <a:moveTo>
                  <a:pt x="44450" y="891667"/>
                </a:moveTo>
                <a:lnTo>
                  <a:pt x="31750" y="891667"/>
                </a:lnTo>
                <a:lnTo>
                  <a:pt x="31750" y="904367"/>
                </a:lnTo>
                <a:lnTo>
                  <a:pt x="44450" y="904367"/>
                </a:lnTo>
                <a:lnTo>
                  <a:pt x="44450" y="891667"/>
                </a:lnTo>
                <a:close/>
              </a:path>
              <a:path w="71183" h="1615567">
                <a:moveTo>
                  <a:pt x="44450" y="866267"/>
                </a:moveTo>
                <a:lnTo>
                  <a:pt x="31750" y="866267"/>
                </a:lnTo>
                <a:lnTo>
                  <a:pt x="31750" y="878967"/>
                </a:lnTo>
                <a:lnTo>
                  <a:pt x="44450" y="878967"/>
                </a:lnTo>
                <a:lnTo>
                  <a:pt x="44450" y="866267"/>
                </a:lnTo>
                <a:close/>
              </a:path>
              <a:path w="71183" h="1615567">
                <a:moveTo>
                  <a:pt x="44450" y="840867"/>
                </a:moveTo>
                <a:lnTo>
                  <a:pt x="31750" y="840867"/>
                </a:lnTo>
                <a:lnTo>
                  <a:pt x="31750" y="853567"/>
                </a:lnTo>
                <a:lnTo>
                  <a:pt x="44450" y="853567"/>
                </a:lnTo>
                <a:lnTo>
                  <a:pt x="44450" y="840867"/>
                </a:lnTo>
                <a:close/>
              </a:path>
              <a:path w="71183" h="1615567">
                <a:moveTo>
                  <a:pt x="44450" y="815467"/>
                </a:moveTo>
                <a:lnTo>
                  <a:pt x="31750" y="815467"/>
                </a:lnTo>
                <a:lnTo>
                  <a:pt x="31750" y="828167"/>
                </a:lnTo>
                <a:lnTo>
                  <a:pt x="44450" y="828167"/>
                </a:lnTo>
                <a:lnTo>
                  <a:pt x="44450" y="815467"/>
                </a:lnTo>
                <a:close/>
              </a:path>
              <a:path w="71183" h="1615567">
                <a:moveTo>
                  <a:pt x="44450" y="790067"/>
                </a:moveTo>
                <a:lnTo>
                  <a:pt x="31750" y="790067"/>
                </a:lnTo>
                <a:lnTo>
                  <a:pt x="31750" y="802767"/>
                </a:lnTo>
                <a:lnTo>
                  <a:pt x="44450" y="802767"/>
                </a:lnTo>
                <a:lnTo>
                  <a:pt x="44450" y="790067"/>
                </a:lnTo>
                <a:close/>
              </a:path>
              <a:path w="71183" h="1615567">
                <a:moveTo>
                  <a:pt x="44450" y="764667"/>
                </a:moveTo>
                <a:lnTo>
                  <a:pt x="31750" y="764667"/>
                </a:lnTo>
                <a:lnTo>
                  <a:pt x="31750" y="777367"/>
                </a:lnTo>
                <a:lnTo>
                  <a:pt x="44450" y="777367"/>
                </a:lnTo>
                <a:lnTo>
                  <a:pt x="44450" y="764667"/>
                </a:lnTo>
                <a:close/>
              </a:path>
              <a:path w="71183" h="1615567">
                <a:moveTo>
                  <a:pt x="44450" y="739267"/>
                </a:moveTo>
                <a:lnTo>
                  <a:pt x="31750" y="739267"/>
                </a:lnTo>
                <a:lnTo>
                  <a:pt x="31750" y="751967"/>
                </a:lnTo>
                <a:lnTo>
                  <a:pt x="44450" y="751967"/>
                </a:lnTo>
                <a:lnTo>
                  <a:pt x="44450" y="739267"/>
                </a:lnTo>
                <a:close/>
              </a:path>
              <a:path w="71183" h="1615567">
                <a:moveTo>
                  <a:pt x="44450" y="713867"/>
                </a:moveTo>
                <a:lnTo>
                  <a:pt x="31750" y="713867"/>
                </a:lnTo>
                <a:lnTo>
                  <a:pt x="31750" y="726567"/>
                </a:lnTo>
                <a:lnTo>
                  <a:pt x="44450" y="726567"/>
                </a:lnTo>
                <a:lnTo>
                  <a:pt x="44450" y="713867"/>
                </a:lnTo>
                <a:close/>
              </a:path>
              <a:path w="71183" h="1615567">
                <a:moveTo>
                  <a:pt x="44450" y="688467"/>
                </a:moveTo>
                <a:lnTo>
                  <a:pt x="31750" y="688467"/>
                </a:lnTo>
                <a:lnTo>
                  <a:pt x="31750" y="701167"/>
                </a:lnTo>
                <a:lnTo>
                  <a:pt x="44450" y="701167"/>
                </a:lnTo>
                <a:lnTo>
                  <a:pt x="44450" y="688467"/>
                </a:lnTo>
                <a:close/>
              </a:path>
              <a:path w="71183" h="1615567">
                <a:moveTo>
                  <a:pt x="44450" y="663067"/>
                </a:moveTo>
                <a:lnTo>
                  <a:pt x="31750" y="663067"/>
                </a:lnTo>
                <a:lnTo>
                  <a:pt x="31750" y="675767"/>
                </a:lnTo>
                <a:lnTo>
                  <a:pt x="44450" y="675767"/>
                </a:lnTo>
                <a:lnTo>
                  <a:pt x="44450" y="663067"/>
                </a:lnTo>
                <a:close/>
              </a:path>
              <a:path w="71183" h="1615567">
                <a:moveTo>
                  <a:pt x="44450" y="637667"/>
                </a:moveTo>
                <a:lnTo>
                  <a:pt x="31750" y="637667"/>
                </a:lnTo>
                <a:lnTo>
                  <a:pt x="31750" y="650367"/>
                </a:lnTo>
                <a:lnTo>
                  <a:pt x="44450" y="650367"/>
                </a:lnTo>
                <a:lnTo>
                  <a:pt x="44450" y="637667"/>
                </a:lnTo>
                <a:close/>
              </a:path>
              <a:path w="71183" h="1615567">
                <a:moveTo>
                  <a:pt x="44450" y="612267"/>
                </a:moveTo>
                <a:lnTo>
                  <a:pt x="31750" y="612267"/>
                </a:lnTo>
                <a:lnTo>
                  <a:pt x="31750" y="624967"/>
                </a:lnTo>
                <a:lnTo>
                  <a:pt x="44450" y="624967"/>
                </a:lnTo>
                <a:lnTo>
                  <a:pt x="44450" y="612267"/>
                </a:lnTo>
                <a:close/>
              </a:path>
              <a:path w="71183" h="1615567">
                <a:moveTo>
                  <a:pt x="44450" y="586867"/>
                </a:moveTo>
                <a:lnTo>
                  <a:pt x="31750" y="586867"/>
                </a:lnTo>
                <a:lnTo>
                  <a:pt x="31750" y="599567"/>
                </a:lnTo>
                <a:lnTo>
                  <a:pt x="44450" y="599567"/>
                </a:lnTo>
                <a:lnTo>
                  <a:pt x="44450" y="586867"/>
                </a:lnTo>
                <a:close/>
              </a:path>
              <a:path w="71183" h="1615567">
                <a:moveTo>
                  <a:pt x="44450" y="561467"/>
                </a:moveTo>
                <a:lnTo>
                  <a:pt x="31750" y="561467"/>
                </a:lnTo>
                <a:lnTo>
                  <a:pt x="31750" y="574167"/>
                </a:lnTo>
                <a:lnTo>
                  <a:pt x="44450" y="574167"/>
                </a:lnTo>
                <a:lnTo>
                  <a:pt x="44450" y="561467"/>
                </a:lnTo>
                <a:close/>
              </a:path>
              <a:path w="71183" h="1615567">
                <a:moveTo>
                  <a:pt x="44450" y="536067"/>
                </a:moveTo>
                <a:lnTo>
                  <a:pt x="31750" y="536067"/>
                </a:lnTo>
                <a:lnTo>
                  <a:pt x="31750" y="548767"/>
                </a:lnTo>
                <a:lnTo>
                  <a:pt x="44450" y="548767"/>
                </a:lnTo>
                <a:lnTo>
                  <a:pt x="44450" y="536067"/>
                </a:lnTo>
                <a:close/>
              </a:path>
              <a:path w="71183" h="1615567">
                <a:moveTo>
                  <a:pt x="44450" y="510667"/>
                </a:moveTo>
                <a:lnTo>
                  <a:pt x="31750" y="510667"/>
                </a:lnTo>
                <a:lnTo>
                  <a:pt x="31750" y="523367"/>
                </a:lnTo>
                <a:lnTo>
                  <a:pt x="44450" y="523367"/>
                </a:lnTo>
                <a:lnTo>
                  <a:pt x="44450" y="510667"/>
                </a:lnTo>
                <a:close/>
              </a:path>
              <a:path w="71183" h="1615567">
                <a:moveTo>
                  <a:pt x="44450" y="485267"/>
                </a:moveTo>
                <a:lnTo>
                  <a:pt x="31750" y="485267"/>
                </a:lnTo>
                <a:lnTo>
                  <a:pt x="31750" y="497967"/>
                </a:lnTo>
                <a:lnTo>
                  <a:pt x="44450" y="497967"/>
                </a:lnTo>
                <a:lnTo>
                  <a:pt x="44450" y="485267"/>
                </a:lnTo>
                <a:close/>
              </a:path>
              <a:path w="71183" h="1615567">
                <a:moveTo>
                  <a:pt x="44450" y="459867"/>
                </a:moveTo>
                <a:lnTo>
                  <a:pt x="31750" y="459867"/>
                </a:lnTo>
                <a:lnTo>
                  <a:pt x="31750" y="472567"/>
                </a:lnTo>
                <a:lnTo>
                  <a:pt x="44450" y="472567"/>
                </a:lnTo>
                <a:lnTo>
                  <a:pt x="44450" y="459867"/>
                </a:lnTo>
                <a:close/>
              </a:path>
              <a:path w="71183" h="1615567">
                <a:moveTo>
                  <a:pt x="44450" y="434467"/>
                </a:moveTo>
                <a:lnTo>
                  <a:pt x="31750" y="434467"/>
                </a:lnTo>
                <a:lnTo>
                  <a:pt x="31750" y="447167"/>
                </a:lnTo>
                <a:lnTo>
                  <a:pt x="44450" y="447167"/>
                </a:lnTo>
                <a:lnTo>
                  <a:pt x="44450" y="434467"/>
                </a:lnTo>
                <a:close/>
              </a:path>
              <a:path w="71183" h="1615567">
                <a:moveTo>
                  <a:pt x="44450" y="409067"/>
                </a:moveTo>
                <a:lnTo>
                  <a:pt x="31750" y="409067"/>
                </a:lnTo>
                <a:lnTo>
                  <a:pt x="31750" y="421767"/>
                </a:lnTo>
                <a:lnTo>
                  <a:pt x="44450" y="421767"/>
                </a:lnTo>
                <a:lnTo>
                  <a:pt x="44450" y="409067"/>
                </a:lnTo>
                <a:close/>
              </a:path>
              <a:path w="71183" h="1615567">
                <a:moveTo>
                  <a:pt x="44450" y="383667"/>
                </a:moveTo>
                <a:lnTo>
                  <a:pt x="31750" y="383667"/>
                </a:lnTo>
                <a:lnTo>
                  <a:pt x="31750" y="396367"/>
                </a:lnTo>
                <a:lnTo>
                  <a:pt x="44450" y="396367"/>
                </a:lnTo>
                <a:lnTo>
                  <a:pt x="44450" y="383667"/>
                </a:lnTo>
                <a:close/>
              </a:path>
              <a:path w="71183" h="1615567">
                <a:moveTo>
                  <a:pt x="44450" y="358267"/>
                </a:moveTo>
                <a:lnTo>
                  <a:pt x="31750" y="358267"/>
                </a:lnTo>
                <a:lnTo>
                  <a:pt x="31750" y="370967"/>
                </a:lnTo>
                <a:lnTo>
                  <a:pt x="44450" y="370967"/>
                </a:lnTo>
                <a:lnTo>
                  <a:pt x="44450" y="358267"/>
                </a:lnTo>
                <a:close/>
              </a:path>
              <a:path w="71183" h="1615567">
                <a:moveTo>
                  <a:pt x="44450" y="332867"/>
                </a:moveTo>
                <a:lnTo>
                  <a:pt x="31750" y="332867"/>
                </a:lnTo>
                <a:lnTo>
                  <a:pt x="31750" y="345567"/>
                </a:lnTo>
                <a:lnTo>
                  <a:pt x="44450" y="345567"/>
                </a:lnTo>
                <a:lnTo>
                  <a:pt x="44450" y="332867"/>
                </a:lnTo>
                <a:close/>
              </a:path>
              <a:path w="71183" h="1615567">
                <a:moveTo>
                  <a:pt x="44450" y="307467"/>
                </a:moveTo>
                <a:lnTo>
                  <a:pt x="31750" y="307467"/>
                </a:lnTo>
                <a:lnTo>
                  <a:pt x="31750" y="320167"/>
                </a:lnTo>
                <a:lnTo>
                  <a:pt x="44450" y="320167"/>
                </a:lnTo>
                <a:lnTo>
                  <a:pt x="44450" y="307467"/>
                </a:lnTo>
                <a:close/>
              </a:path>
              <a:path w="71183" h="1615567">
                <a:moveTo>
                  <a:pt x="44450" y="282067"/>
                </a:moveTo>
                <a:lnTo>
                  <a:pt x="31750" y="282067"/>
                </a:lnTo>
                <a:lnTo>
                  <a:pt x="31750" y="294767"/>
                </a:lnTo>
                <a:lnTo>
                  <a:pt x="44450" y="294767"/>
                </a:lnTo>
                <a:lnTo>
                  <a:pt x="44450" y="282067"/>
                </a:lnTo>
                <a:close/>
              </a:path>
              <a:path w="71183" h="1615567">
                <a:moveTo>
                  <a:pt x="44450" y="256667"/>
                </a:moveTo>
                <a:lnTo>
                  <a:pt x="31750" y="256667"/>
                </a:lnTo>
                <a:lnTo>
                  <a:pt x="31750" y="269367"/>
                </a:lnTo>
                <a:lnTo>
                  <a:pt x="44450" y="269367"/>
                </a:lnTo>
                <a:lnTo>
                  <a:pt x="44450" y="256667"/>
                </a:lnTo>
                <a:close/>
              </a:path>
              <a:path w="71183" h="1615567">
                <a:moveTo>
                  <a:pt x="44450" y="231267"/>
                </a:moveTo>
                <a:lnTo>
                  <a:pt x="31750" y="231267"/>
                </a:lnTo>
                <a:lnTo>
                  <a:pt x="31750" y="243967"/>
                </a:lnTo>
                <a:lnTo>
                  <a:pt x="44450" y="243967"/>
                </a:lnTo>
                <a:lnTo>
                  <a:pt x="44450" y="231267"/>
                </a:lnTo>
                <a:close/>
              </a:path>
              <a:path w="71183" h="1615567">
                <a:moveTo>
                  <a:pt x="44450" y="205867"/>
                </a:moveTo>
                <a:lnTo>
                  <a:pt x="31750" y="205867"/>
                </a:lnTo>
                <a:lnTo>
                  <a:pt x="31750" y="218567"/>
                </a:lnTo>
                <a:lnTo>
                  <a:pt x="44450" y="218567"/>
                </a:lnTo>
                <a:lnTo>
                  <a:pt x="44450" y="205867"/>
                </a:lnTo>
                <a:close/>
              </a:path>
              <a:path w="71183" h="1615567">
                <a:moveTo>
                  <a:pt x="44450" y="180467"/>
                </a:moveTo>
                <a:lnTo>
                  <a:pt x="31750" y="180467"/>
                </a:lnTo>
                <a:lnTo>
                  <a:pt x="31750" y="193167"/>
                </a:lnTo>
                <a:lnTo>
                  <a:pt x="44450" y="193167"/>
                </a:lnTo>
                <a:lnTo>
                  <a:pt x="44450" y="180467"/>
                </a:lnTo>
                <a:close/>
              </a:path>
              <a:path w="71183" h="1615567">
                <a:moveTo>
                  <a:pt x="44450" y="155067"/>
                </a:moveTo>
                <a:lnTo>
                  <a:pt x="31750" y="155067"/>
                </a:lnTo>
                <a:lnTo>
                  <a:pt x="31750" y="167767"/>
                </a:lnTo>
                <a:lnTo>
                  <a:pt x="44450" y="167767"/>
                </a:lnTo>
                <a:lnTo>
                  <a:pt x="44450" y="155067"/>
                </a:lnTo>
                <a:close/>
              </a:path>
              <a:path w="71183" h="1615567">
                <a:moveTo>
                  <a:pt x="44450" y="129667"/>
                </a:moveTo>
                <a:lnTo>
                  <a:pt x="31750" y="129667"/>
                </a:lnTo>
                <a:lnTo>
                  <a:pt x="31750" y="142367"/>
                </a:lnTo>
                <a:lnTo>
                  <a:pt x="44450" y="142367"/>
                </a:lnTo>
                <a:lnTo>
                  <a:pt x="44450" y="129667"/>
                </a:lnTo>
                <a:close/>
              </a:path>
              <a:path w="71183" h="1615567">
                <a:moveTo>
                  <a:pt x="44450" y="104267"/>
                </a:moveTo>
                <a:lnTo>
                  <a:pt x="31750" y="104267"/>
                </a:lnTo>
                <a:lnTo>
                  <a:pt x="31750" y="116967"/>
                </a:lnTo>
                <a:lnTo>
                  <a:pt x="44450" y="116967"/>
                </a:lnTo>
                <a:lnTo>
                  <a:pt x="44450" y="104267"/>
                </a:lnTo>
                <a:close/>
              </a:path>
              <a:path w="71183" h="1615567">
                <a:moveTo>
                  <a:pt x="44450" y="78867"/>
                </a:moveTo>
                <a:lnTo>
                  <a:pt x="31750" y="78867"/>
                </a:lnTo>
                <a:lnTo>
                  <a:pt x="31750" y="91567"/>
                </a:lnTo>
                <a:lnTo>
                  <a:pt x="44450" y="91567"/>
                </a:lnTo>
                <a:lnTo>
                  <a:pt x="44450" y="78867"/>
                </a:lnTo>
                <a:close/>
              </a:path>
              <a:path w="71183" h="1615567">
                <a:moveTo>
                  <a:pt x="38100" y="0"/>
                </a:moveTo>
                <a:lnTo>
                  <a:pt x="0" y="76200"/>
                </a:lnTo>
                <a:lnTo>
                  <a:pt x="76200" y="76200"/>
                </a:lnTo>
                <a:lnTo>
                  <a:pt x="71183" y="66167"/>
                </a:lnTo>
                <a:lnTo>
                  <a:pt x="31750" y="66167"/>
                </a:lnTo>
                <a:lnTo>
                  <a:pt x="31750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71183" h="1615567">
                <a:moveTo>
                  <a:pt x="44450" y="63500"/>
                </a:moveTo>
                <a:lnTo>
                  <a:pt x="31750" y="63500"/>
                </a:lnTo>
                <a:lnTo>
                  <a:pt x="31750" y="66167"/>
                </a:lnTo>
                <a:lnTo>
                  <a:pt x="44450" y="66167"/>
                </a:lnTo>
                <a:lnTo>
                  <a:pt x="44450" y="63500"/>
                </a:lnTo>
                <a:close/>
              </a:path>
              <a:path w="71183" h="1615567">
                <a:moveTo>
                  <a:pt x="69850" y="63500"/>
                </a:moveTo>
                <a:lnTo>
                  <a:pt x="44450" y="63500"/>
                </a:lnTo>
                <a:lnTo>
                  <a:pt x="44450" y="66167"/>
                </a:lnTo>
                <a:lnTo>
                  <a:pt x="71183" y="66167"/>
                </a:lnTo>
                <a:lnTo>
                  <a:pt x="69850" y="6350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554" name="object 36"/>
          <p:cNvSpPr>
            <a:spLocks noChangeArrowheads="1"/>
          </p:cNvSpPr>
          <p:nvPr/>
        </p:nvSpPr>
        <p:spPr bwMode="auto">
          <a:xfrm>
            <a:off x="2133600" y="5791200"/>
            <a:ext cx="1524000" cy="276225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55" name="object 39"/>
          <p:cNvSpPr>
            <a:spLocks noChangeArrowheads="1"/>
          </p:cNvSpPr>
          <p:nvPr/>
        </p:nvSpPr>
        <p:spPr bwMode="auto">
          <a:xfrm>
            <a:off x="1981200" y="5410200"/>
            <a:ext cx="1944688" cy="554038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90500" indent="-177800"/>
            <a:r>
              <a:rPr lang="ru-RU" b="1">
                <a:solidFill>
                  <a:srgbClr val="FFFFFF"/>
                </a:solidFill>
                <a:latin typeface="Calibri" pitchFamily="34" charset="0"/>
              </a:rPr>
              <a:t>Безвозмездные поступления</a:t>
            </a:r>
            <a:endParaRPr lang="ru-RU">
              <a:latin typeface="Calibri" pitchFamily="34" charset="0"/>
            </a:endParaRPr>
          </a:p>
        </p:txBody>
      </p:sp>
      <p:sp>
        <p:nvSpPr>
          <p:cNvPr id="22556" name="object 41"/>
          <p:cNvSpPr txBox="1">
            <a:spLocks noChangeArrowheads="1"/>
          </p:cNvSpPr>
          <p:nvPr/>
        </p:nvSpPr>
        <p:spPr bwMode="auto">
          <a:xfrm>
            <a:off x="2133600" y="5105400"/>
            <a:ext cx="4267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171700" algn="ct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Неналоговые</a:t>
            </a:r>
            <a:endParaRPr lang="ru-RU" sz="2000">
              <a:latin typeface="Calibri" pitchFamily="34" charset="0"/>
            </a:endParaRPr>
          </a:p>
          <a:p>
            <a:pPr marL="2171700" algn="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доходы</a:t>
            </a:r>
            <a:endParaRPr lang="ru-RU" sz="2000">
              <a:latin typeface="Calibri" pitchFamily="34" charset="0"/>
            </a:endParaRPr>
          </a:p>
          <a:p>
            <a:pPr marL="2171700">
              <a:lnSpc>
                <a:spcPts val="500"/>
              </a:lnSpc>
              <a:spcBef>
                <a:spcPts val="50"/>
              </a:spcBef>
            </a:pPr>
            <a:endParaRPr lang="ru-RU" sz="500">
              <a:latin typeface="Calibri" pitchFamily="34" charset="0"/>
            </a:endParaRPr>
          </a:p>
          <a:p>
            <a:pPr marL="2171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Безвозмездные поступления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2557" name="object 42"/>
          <p:cNvSpPr txBox="1">
            <a:spLocks noChangeArrowheads="1"/>
          </p:cNvSpPr>
          <p:nvPr/>
        </p:nvSpPr>
        <p:spPr bwMode="auto">
          <a:xfrm>
            <a:off x="3535363" y="893763"/>
            <a:ext cx="17875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90500" indent="-1778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Налоговые доходы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2558" name="object 43"/>
          <p:cNvSpPr>
            <a:spLocks noChangeArrowheads="1"/>
          </p:cNvSpPr>
          <p:nvPr/>
        </p:nvSpPr>
        <p:spPr bwMode="auto">
          <a:xfrm>
            <a:off x="354013" y="1335088"/>
            <a:ext cx="1524000" cy="36512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59" name="object 44"/>
          <p:cNvSpPr>
            <a:spLocks noChangeArrowheads="1"/>
          </p:cNvSpPr>
          <p:nvPr/>
        </p:nvSpPr>
        <p:spPr bwMode="auto">
          <a:xfrm>
            <a:off x="204788" y="812800"/>
            <a:ext cx="1822450" cy="852488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60" name="object 45"/>
          <p:cNvSpPr>
            <a:spLocks noChangeArrowheads="1"/>
          </p:cNvSpPr>
          <p:nvPr/>
        </p:nvSpPr>
        <p:spPr bwMode="auto">
          <a:xfrm>
            <a:off x="417513" y="815975"/>
            <a:ext cx="1452562" cy="922338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61" name="object 46"/>
          <p:cNvSpPr>
            <a:spLocks noChangeArrowheads="1"/>
          </p:cNvSpPr>
          <p:nvPr/>
        </p:nvSpPr>
        <p:spPr bwMode="auto">
          <a:xfrm>
            <a:off x="250825" y="836613"/>
            <a:ext cx="1728788" cy="758825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62" name="object 47"/>
          <p:cNvSpPr>
            <a:spLocks/>
          </p:cNvSpPr>
          <p:nvPr/>
        </p:nvSpPr>
        <p:spPr bwMode="auto">
          <a:xfrm>
            <a:off x="250825" y="836613"/>
            <a:ext cx="1728788" cy="758825"/>
          </a:xfrm>
          <a:custGeom>
            <a:avLst/>
            <a:gdLst>
              <a:gd name="T0" fmla="*/ 0 w 1728216"/>
              <a:gd name="T1" fmla="*/ 762903 h 758012"/>
              <a:gd name="T2" fmla="*/ 1731651 w 1728216"/>
              <a:gd name="T3" fmla="*/ 762903 h 758012"/>
              <a:gd name="T4" fmla="*/ 1731651 w 1728216"/>
              <a:gd name="T5" fmla="*/ 0 h 758012"/>
              <a:gd name="T6" fmla="*/ 0 w 1728216"/>
              <a:gd name="T7" fmla="*/ 0 h 758012"/>
              <a:gd name="T8" fmla="*/ 0 w 1728216"/>
              <a:gd name="T9" fmla="*/ 762903 h 7580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8216"/>
              <a:gd name="T16" fmla="*/ 0 h 758012"/>
              <a:gd name="T17" fmla="*/ 1728216 w 1728216"/>
              <a:gd name="T18" fmla="*/ 758012 h 7580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8216" h="758012">
                <a:moveTo>
                  <a:pt x="0" y="758012"/>
                </a:moveTo>
                <a:lnTo>
                  <a:pt x="1728216" y="758012"/>
                </a:lnTo>
                <a:lnTo>
                  <a:pt x="1728216" y="0"/>
                </a:lnTo>
                <a:lnTo>
                  <a:pt x="0" y="0"/>
                </a:lnTo>
                <a:lnTo>
                  <a:pt x="0" y="758012"/>
                </a:lnTo>
                <a:close/>
              </a:path>
            </a:pathLst>
          </a:custGeom>
          <a:noFill/>
          <a:ln w="9525">
            <a:solidFill>
              <a:srgbClr val="1515FF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563" name="object 48"/>
          <p:cNvSpPr txBox="1">
            <a:spLocks noChangeArrowheads="1"/>
          </p:cNvSpPr>
          <p:nvPr/>
        </p:nvSpPr>
        <p:spPr bwMode="auto">
          <a:xfrm>
            <a:off x="600075" y="893763"/>
            <a:ext cx="1031875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6213" indent="-1651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ДОХОДЫ ВСЕГО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2564" name="object 53"/>
          <p:cNvSpPr>
            <a:spLocks/>
          </p:cNvSpPr>
          <p:nvPr/>
        </p:nvSpPr>
        <p:spPr bwMode="auto">
          <a:xfrm>
            <a:off x="1068388" y="1603375"/>
            <a:ext cx="76200" cy="817563"/>
          </a:xfrm>
          <a:custGeom>
            <a:avLst/>
            <a:gdLst>
              <a:gd name="T0" fmla="*/ 31750 w 76200"/>
              <a:gd name="T1" fmla="*/ 12754 h 816990"/>
              <a:gd name="T2" fmla="*/ 44450 w 76200"/>
              <a:gd name="T3" fmla="*/ 25508 h 816990"/>
              <a:gd name="T4" fmla="*/ 44450 w 76200"/>
              <a:gd name="T5" fmla="*/ 38262 h 816990"/>
              <a:gd name="T6" fmla="*/ 31750 w 76200"/>
              <a:gd name="T7" fmla="*/ 51016 h 816990"/>
              <a:gd name="T8" fmla="*/ 44450 w 76200"/>
              <a:gd name="T9" fmla="*/ 51016 h 816990"/>
              <a:gd name="T10" fmla="*/ 31750 w 76200"/>
              <a:gd name="T11" fmla="*/ 89274 h 816990"/>
              <a:gd name="T12" fmla="*/ 44450 w 76200"/>
              <a:gd name="T13" fmla="*/ 102027 h 816990"/>
              <a:gd name="T14" fmla="*/ 44450 w 76200"/>
              <a:gd name="T15" fmla="*/ 114780 h 816990"/>
              <a:gd name="T16" fmla="*/ 31750 w 76200"/>
              <a:gd name="T17" fmla="*/ 127534 h 816990"/>
              <a:gd name="T18" fmla="*/ 44450 w 76200"/>
              <a:gd name="T19" fmla="*/ 127534 h 816990"/>
              <a:gd name="T20" fmla="*/ 31750 w 76200"/>
              <a:gd name="T21" fmla="*/ 165796 h 816990"/>
              <a:gd name="T22" fmla="*/ 44450 w 76200"/>
              <a:gd name="T23" fmla="*/ 178550 h 816990"/>
              <a:gd name="T24" fmla="*/ 44450 w 76200"/>
              <a:gd name="T25" fmla="*/ 191304 h 816990"/>
              <a:gd name="T26" fmla="*/ 31750 w 76200"/>
              <a:gd name="T27" fmla="*/ 204058 h 816990"/>
              <a:gd name="T28" fmla="*/ 44450 w 76200"/>
              <a:gd name="T29" fmla="*/ 204058 h 816990"/>
              <a:gd name="T30" fmla="*/ 31750 w 76200"/>
              <a:gd name="T31" fmla="*/ 242317 h 816990"/>
              <a:gd name="T32" fmla="*/ 44450 w 76200"/>
              <a:gd name="T33" fmla="*/ 255071 h 816990"/>
              <a:gd name="T34" fmla="*/ 44450 w 76200"/>
              <a:gd name="T35" fmla="*/ 267824 h 816990"/>
              <a:gd name="T36" fmla="*/ 31750 w 76200"/>
              <a:gd name="T37" fmla="*/ 280578 h 816990"/>
              <a:gd name="T38" fmla="*/ 44450 w 76200"/>
              <a:gd name="T39" fmla="*/ 280578 h 816990"/>
              <a:gd name="T40" fmla="*/ 31750 w 76200"/>
              <a:gd name="T41" fmla="*/ 318838 h 816990"/>
              <a:gd name="T42" fmla="*/ 44450 w 76200"/>
              <a:gd name="T43" fmla="*/ 331592 h 816990"/>
              <a:gd name="T44" fmla="*/ 44450 w 76200"/>
              <a:gd name="T45" fmla="*/ 344346 h 816990"/>
              <a:gd name="T46" fmla="*/ 31750 w 76200"/>
              <a:gd name="T47" fmla="*/ 357099 h 816990"/>
              <a:gd name="T48" fmla="*/ 44450 w 76200"/>
              <a:gd name="T49" fmla="*/ 357099 h 816990"/>
              <a:gd name="T50" fmla="*/ 31750 w 76200"/>
              <a:gd name="T51" fmla="*/ 395360 h 816990"/>
              <a:gd name="T52" fmla="*/ 44450 w 76200"/>
              <a:gd name="T53" fmla="*/ 408113 h 816990"/>
              <a:gd name="T54" fmla="*/ 31750 w 76200"/>
              <a:gd name="T55" fmla="*/ 420867 h 816990"/>
              <a:gd name="T56" fmla="*/ 38100 w 76200"/>
              <a:gd name="T57" fmla="*/ 416657 h 816990"/>
              <a:gd name="T58" fmla="*/ 44450 w 76200"/>
              <a:gd name="T59" fmla="*/ 410281 h 816990"/>
              <a:gd name="T60" fmla="*/ 44450 w 76200"/>
              <a:gd name="T61" fmla="*/ 410281 h 816990"/>
              <a:gd name="T62" fmla="*/ 31750 w 76200"/>
              <a:gd name="T63" fmla="*/ 410281 h 816990"/>
              <a:gd name="T64" fmla="*/ 31750 w 76200"/>
              <a:gd name="T65" fmla="*/ 433620 h 816990"/>
              <a:gd name="T66" fmla="*/ 44450 w 76200"/>
              <a:gd name="T67" fmla="*/ 433620 h 816990"/>
              <a:gd name="T68" fmla="*/ 31750 w 76200"/>
              <a:gd name="T69" fmla="*/ 471881 h 816990"/>
              <a:gd name="T70" fmla="*/ 44450 w 76200"/>
              <a:gd name="T71" fmla="*/ 484634 h 816990"/>
              <a:gd name="T72" fmla="*/ 44450 w 76200"/>
              <a:gd name="T73" fmla="*/ 497388 h 816990"/>
              <a:gd name="T74" fmla="*/ 31750 w 76200"/>
              <a:gd name="T75" fmla="*/ 510142 h 816990"/>
              <a:gd name="T76" fmla="*/ 44450 w 76200"/>
              <a:gd name="T77" fmla="*/ 510142 h 816990"/>
              <a:gd name="T78" fmla="*/ 31750 w 76200"/>
              <a:gd name="T79" fmla="*/ 548402 h 816990"/>
              <a:gd name="T80" fmla="*/ 44450 w 76200"/>
              <a:gd name="T81" fmla="*/ 561156 h 816990"/>
              <a:gd name="T82" fmla="*/ 44450 w 76200"/>
              <a:gd name="T83" fmla="*/ 573909 h 816990"/>
              <a:gd name="T84" fmla="*/ 31750 w 76200"/>
              <a:gd name="T85" fmla="*/ 586663 h 816990"/>
              <a:gd name="T86" fmla="*/ 44450 w 76200"/>
              <a:gd name="T87" fmla="*/ 586663 h 816990"/>
              <a:gd name="T88" fmla="*/ 31750 w 76200"/>
              <a:gd name="T89" fmla="*/ 624924 h 816990"/>
              <a:gd name="T90" fmla="*/ 44450 w 76200"/>
              <a:gd name="T91" fmla="*/ 637677 h 816990"/>
              <a:gd name="T92" fmla="*/ 44450 w 76200"/>
              <a:gd name="T93" fmla="*/ 650431 h 816990"/>
              <a:gd name="T94" fmla="*/ 31750 w 76200"/>
              <a:gd name="T95" fmla="*/ 663185 h 816990"/>
              <a:gd name="T96" fmla="*/ 44450 w 76200"/>
              <a:gd name="T97" fmla="*/ 663185 h 816990"/>
              <a:gd name="T98" fmla="*/ 31750 w 76200"/>
              <a:gd name="T99" fmla="*/ 701445 h 816990"/>
              <a:gd name="T100" fmla="*/ 44450 w 76200"/>
              <a:gd name="T101" fmla="*/ 714199 h 816990"/>
              <a:gd name="T102" fmla="*/ 44450 w 76200"/>
              <a:gd name="T103" fmla="*/ 726952 h 816990"/>
              <a:gd name="T104" fmla="*/ 0 w 76200"/>
              <a:gd name="T105" fmla="*/ 743913 h 816990"/>
              <a:gd name="T106" fmla="*/ 31750 w 76200"/>
              <a:gd name="T107" fmla="*/ 752459 h 816990"/>
              <a:gd name="T108" fmla="*/ 31750 w 76200"/>
              <a:gd name="T109" fmla="*/ 739705 h 816990"/>
              <a:gd name="T110" fmla="*/ 44450 w 76200"/>
              <a:gd name="T111" fmla="*/ 739705 h 816990"/>
              <a:gd name="T112" fmla="*/ 44450 w 76200"/>
              <a:gd name="T113" fmla="*/ 752459 h 81699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6200"/>
              <a:gd name="T172" fmla="*/ 0 h 816990"/>
              <a:gd name="T173" fmla="*/ 76200 w 76200"/>
              <a:gd name="T174" fmla="*/ 816990 h 81699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6200" h="816990">
                <a:moveTo>
                  <a:pt x="44450" y="0"/>
                </a:moveTo>
                <a:lnTo>
                  <a:pt x="31750" y="0"/>
                </a:lnTo>
                <a:lnTo>
                  <a:pt x="31750" y="12700"/>
                </a:lnTo>
                <a:lnTo>
                  <a:pt x="44450" y="12700"/>
                </a:lnTo>
                <a:lnTo>
                  <a:pt x="44450" y="0"/>
                </a:lnTo>
                <a:close/>
              </a:path>
              <a:path w="76200" h="816990">
                <a:moveTo>
                  <a:pt x="44450" y="25400"/>
                </a:moveTo>
                <a:lnTo>
                  <a:pt x="31750" y="25400"/>
                </a:lnTo>
                <a:lnTo>
                  <a:pt x="31750" y="38100"/>
                </a:lnTo>
                <a:lnTo>
                  <a:pt x="44450" y="38100"/>
                </a:lnTo>
                <a:lnTo>
                  <a:pt x="44450" y="25400"/>
                </a:lnTo>
                <a:close/>
              </a:path>
              <a:path w="76200" h="816990">
                <a:moveTo>
                  <a:pt x="44450" y="50800"/>
                </a:moveTo>
                <a:lnTo>
                  <a:pt x="31750" y="50800"/>
                </a:lnTo>
                <a:lnTo>
                  <a:pt x="31750" y="63500"/>
                </a:lnTo>
                <a:lnTo>
                  <a:pt x="44450" y="63500"/>
                </a:lnTo>
                <a:lnTo>
                  <a:pt x="44450" y="50800"/>
                </a:lnTo>
                <a:close/>
              </a:path>
              <a:path w="76200" h="816990">
                <a:moveTo>
                  <a:pt x="44450" y="76200"/>
                </a:moveTo>
                <a:lnTo>
                  <a:pt x="31750" y="76200"/>
                </a:lnTo>
                <a:lnTo>
                  <a:pt x="31750" y="88900"/>
                </a:lnTo>
                <a:lnTo>
                  <a:pt x="44450" y="88900"/>
                </a:lnTo>
                <a:lnTo>
                  <a:pt x="44450" y="76200"/>
                </a:lnTo>
                <a:close/>
              </a:path>
              <a:path w="76200" h="816990">
                <a:moveTo>
                  <a:pt x="44450" y="101600"/>
                </a:moveTo>
                <a:lnTo>
                  <a:pt x="31750" y="101600"/>
                </a:lnTo>
                <a:lnTo>
                  <a:pt x="31750" y="114300"/>
                </a:lnTo>
                <a:lnTo>
                  <a:pt x="44450" y="114300"/>
                </a:lnTo>
                <a:lnTo>
                  <a:pt x="44450" y="101600"/>
                </a:lnTo>
                <a:close/>
              </a:path>
              <a:path w="76200" h="816990">
                <a:moveTo>
                  <a:pt x="44450" y="127000"/>
                </a:moveTo>
                <a:lnTo>
                  <a:pt x="31750" y="127000"/>
                </a:lnTo>
                <a:lnTo>
                  <a:pt x="31750" y="139700"/>
                </a:lnTo>
                <a:lnTo>
                  <a:pt x="44450" y="139700"/>
                </a:lnTo>
                <a:lnTo>
                  <a:pt x="44450" y="127000"/>
                </a:lnTo>
                <a:close/>
              </a:path>
              <a:path w="76200" h="816990">
                <a:moveTo>
                  <a:pt x="44450" y="152400"/>
                </a:moveTo>
                <a:lnTo>
                  <a:pt x="31750" y="152400"/>
                </a:lnTo>
                <a:lnTo>
                  <a:pt x="31750" y="165100"/>
                </a:lnTo>
                <a:lnTo>
                  <a:pt x="44450" y="165100"/>
                </a:lnTo>
                <a:lnTo>
                  <a:pt x="44450" y="152400"/>
                </a:lnTo>
                <a:close/>
              </a:path>
              <a:path w="76200" h="816990">
                <a:moveTo>
                  <a:pt x="44450" y="177800"/>
                </a:moveTo>
                <a:lnTo>
                  <a:pt x="31750" y="177800"/>
                </a:lnTo>
                <a:lnTo>
                  <a:pt x="31750" y="190500"/>
                </a:lnTo>
                <a:lnTo>
                  <a:pt x="44450" y="190500"/>
                </a:lnTo>
                <a:lnTo>
                  <a:pt x="44450" y="177800"/>
                </a:lnTo>
                <a:close/>
              </a:path>
              <a:path w="76200" h="816990">
                <a:moveTo>
                  <a:pt x="44450" y="203200"/>
                </a:moveTo>
                <a:lnTo>
                  <a:pt x="31750" y="203200"/>
                </a:lnTo>
                <a:lnTo>
                  <a:pt x="31750" y="215900"/>
                </a:lnTo>
                <a:lnTo>
                  <a:pt x="44450" y="215900"/>
                </a:lnTo>
                <a:lnTo>
                  <a:pt x="44450" y="203200"/>
                </a:lnTo>
                <a:close/>
              </a:path>
              <a:path w="76200" h="816990">
                <a:moveTo>
                  <a:pt x="44450" y="228600"/>
                </a:moveTo>
                <a:lnTo>
                  <a:pt x="31750" y="228600"/>
                </a:lnTo>
                <a:lnTo>
                  <a:pt x="31750" y="241300"/>
                </a:lnTo>
                <a:lnTo>
                  <a:pt x="44450" y="241300"/>
                </a:lnTo>
                <a:lnTo>
                  <a:pt x="44450" y="228600"/>
                </a:lnTo>
                <a:close/>
              </a:path>
              <a:path w="76200" h="816990">
                <a:moveTo>
                  <a:pt x="44450" y="254000"/>
                </a:moveTo>
                <a:lnTo>
                  <a:pt x="31750" y="254000"/>
                </a:lnTo>
                <a:lnTo>
                  <a:pt x="31750" y="266700"/>
                </a:lnTo>
                <a:lnTo>
                  <a:pt x="44450" y="266700"/>
                </a:lnTo>
                <a:lnTo>
                  <a:pt x="44450" y="254000"/>
                </a:lnTo>
                <a:close/>
              </a:path>
              <a:path w="76200" h="816990">
                <a:moveTo>
                  <a:pt x="44450" y="279400"/>
                </a:moveTo>
                <a:lnTo>
                  <a:pt x="31750" y="279400"/>
                </a:lnTo>
                <a:lnTo>
                  <a:pt x="31750" y="292100"/>
                </a:lnTo>
                <a:lnTo>
                  <a:pt x="44450" y="292100"/>
                </a:lnTo>
                <a:lnTo>
                  <a:pt x="44450" y="279400"/>
                </a:lnTo>
                <a:close/>
              </a:path>
              <a:path w="76200" h="816990">
                <a:moveTo>
                  <a:pt x="44450" y="304800"/>
                </a:moveTo>
                <a:lnTo>
                  <a:pt x="31750" y="304800"/>
                </a:lnTo>
                <a:lnTo>
                  <a:pt x="31750" y="317500"/>
                </a:lnTo>
                <a:lnTo>
                  <a:pt x="44450" y="317500"/>
                </a:lnTo>
                <a:lnTo>
                  <a:pt x="44450" y="304800"/>
                </a:lnTo>
                <a:close/>
              </a:path>
              <a:path w="76200" h="816990">
                <a:moveTo>
                  <a:pt x="44450" y="330200"/>
                </a:moveTo>
                <a:lnTo>
                  <a:pt x="31750" y="330200"/>
                </a:lnTo>
                <a:lnTo>
                  <a:pt x="31750" y="342900"/>
                </a:lnTo>
                <a:lnTo>
                  <a:pt x="44450" y="342900"/>
                </a:lnTo>
                <a:lnTo>
                  <a:pt x="44450" y="330200"/>
                </a:lnTo>
                <a:close/>
              </a:path>
              <a:path w="76200" h="816990">
                <a:moveTo>
                  <a:pt x="44450" y="355600"/>
                </a:moveTo>
                <a:lnTo>
                  <a:pt x="31750" y="355600"/>
                </a:lnTo>
                <a:lnTo>
                  <a:pt x="31750" y="368300"/>
                </a:lnTo>
                <a:lnTo>
                  <a:pt x="44450" y="368300"/>
                </a:lnTo>
                <a:lnTo>
                  <a:pt x="44450" y="355600"/>
                </a:lnTo>
                <a:close/>
              </a:path>
              <a:path w="76200" h="816990">
                <a:moveTo>
                  <a:pt x="44450" y="381000"/>
                </a:moveTo>
                <a:lnTo>
                  <a:pt x="31750" y="381000"/>
                </a:lnTo>
                <a:lnTo>
                  <a:pt x="31750" y="393700"/>
                </a:lnTo>
                <a:lnTo>
                  <a:pt x="44450" y="393700"/>
                </a:lnTo>
                <a:lnTo>
                  <a:pt x="44450" y="381000"/>
                </a:lnTo>
                <a:close/>
              </a:path>
              <a:path w="76200" h="816990">
                <a:moveTo>
                  <a:pt x="44450" y="406400"/>
                </a:moveTo>
                <a:lnTo>
                  <a:pt x="33908" y="406400"/>
                </a:lnTo>
                <a:lnTo>
                  <a:pt x="31750" y="408558"/>
                </a:lnTo>
                <a:lnTo>
                  <a:pt x="31750" y="419100"/>
                </a:lnTo>
                <a:lnTo>
                  <a:pt x="44450" y="419100"/>
                </a:lnTo>
                <a:lnTo>
                  <a:pt x="44450" y="414908"/>
                </a:lnTo>
                <a:lnTo>
                  <a:pt x="38100" y="414908"/>
                </a:lnTo>
                <a:lnTo>
                  <a:pt x="44450" y="408558"/>
                </a:lnTo>
                <a:lnTo>
                  <a:pt x="44450" y="406400"/>
                </a:lnTo>
                <a:close/>
              </a:path>
              <a:path w="76200" h="816990">
                <a:moveTo>
                  <a:pt x="44450" y="408558"/>
                </a:moveTo>
                <a:lnTo>
                  <a:pt x="38100" y="414908"/>
                </a:lnTo>
                <a:lnTo>
                  <a:pt x="44450" y="414908"/>
                </a:lnTo>
                <a:lnTo>
                  <a:pt x="44450" y="408558"/>
                </a:lnTo>
                <a:close/>
              </a:path>
              <a:path w="76200" h="816990">
                <a:moveTo>
                  <a:pt x="38100" y="402208"/>
                </a:moveTo>
                <a:lnTo>
                  <a:pt x="31750" y="402208"/>
                </a:lnTo>
                <a:lnTo>
                  <a:pt x="31750" y="408558"/>
                </a:lnTo>
                <a:lnTo>
                  <a:pt x="38100" y="402208"/>
                </a:lnTo>
                <a:close/>
              </a:path>
              <a:path w="76200" h="816990">
                <a:moveTo>
                  <a:pt x="44450" y="431800"/>
                </a:moveTo>
                <a:lnTo>
                  <a:pt x="31750" y="431800"/>
                </a:lnTo>
                <a:lnTo>
                  <a:pt x="31750" y="444500"/>
                </a:lnTo>
                <a:lnTo>
                  <a:pt x="44450" y="444500"/>
                </a:lnTo>
                <a:lnTo>
                  <a:pt x="44450" y="431800"/>
                </a:lnTo>
                <a:close/>
              </a:path>
              <a:path w="76200" h="816990">
                <a:moveTo>
                  <a:pt x="44450" y="457200"/>
                </a:moveTo>
                <a:lnTo>
                  <a:pt x="31750" y="457200"/>
                </a:lnTo>
                <a:lnTo>
                  <a:pt x="31750" y="469900"/>
                </a:lnTo>
                <a:lnTo>
                  <a:pt x="44450" y="469900"/>
                </a:lnTo>
                <a:lnTo>
                  <a:pt x="44450" y="457200"/>
                </a:lnTo>
                <a:close/>
              </a:path>
              <a:path w="76200" h="816990">
                <a:moveTo>
                  <a:pt x="44450" y="482600"/>
                </a:moveTo>
                <a:lnTo>
                  <a:pt x="31750" y="482600"/>
                </a:lnTo>
                <a:lnTo>
                  <a:pt x="31750" y="495300"/>
                </a:lnTo>
                <a:lnTo>
                  <a:pt x="44450" y="495300"/>
                </a:lnTo>
                <a:lnTo>
                  <a:pt x="44450" y="482600"/>
                </a:lnTo>
                <a:close/>
              </a:path>
              <a:path w="76200" h="816990">
                <a:moveTo>
                  <a:pt x="44450" y="508000"/>
                </a:moveTo>
                <a:lnTo>
                  <a:pt x="31750" y="508000"/>
                </a:lnTo>
                <a:lnTo>
                  <a:pt x="31750" y="520700"/>
                </a:lnTo>
                <a:lnTo>
                  <a:pt x="44450" y="520700"/>
                </a:lnTo>
                <a:lnTo>
                  <a:pt x="44450" y="508000"/>
                </a:lnTo>
                <a:close/>
              </a:path>
              <a:path w="76200" h="816990">
                <a:moveTo>
                  <a:pt x="44450" y="533400"/>
                </a:moveTo>
                <a:lnTo>
                  <a:pt x="31750" y="533400"/>
                </a:lnTo>
                <a:lnTo>
                  <a:pt x="31750" y="546100"/>
                </a:lnTo>
                <a:lnTo>
                  <a:pt x="44450" y="546100"/>
                </a:lnTo>
                <a:lnTo>
                  <a:pt x="44450" y="533400"/>
                </a:lnTo>
                <a:close/>
              </a:path>
              <a:path w="76200" h="816990">
                <a:moveTo>
                  <a:pt x="44450" y="558800"/>
                </a:moveTo>
                <a:lnTo>
                  <a:pt x="31750" y="558800"/>
                </a:lnTo>
                <a:lnTo>
                  <a:pt x="31750" y="571500"/>
                </a:lnTo>
                <a:lnTo>
                  <a:pt x="44450" y="571500"/>
                </a:lnTo>
                <a:lnTo>
                  <a:pt x="44450" y="558800"/>
                </a:lnTo>
                <a:close/>
              </a:path>
              <a:path w="76200" h="816990">
                <a:moveTo>
                  <a:pt x="44450" y="584200"/>
                </a:moveTo>
                <a:lnTo>
                  <a:pt x="31750" y="584200"/>
                </a:lnTo>
                <a:lnTo>
                  <a:pt x="31750" y="596900"/>
                </a:lnTo>
                <a:lnTo>
                  <a:pt x="44450" y="596900"/>
                </a:lnTo>
                <a:lnTo>
                  <a:pt x="44450" y="584200"/>
                </a:lnTo>
                <a:close/>
              </a:path>
              <a:path w="76200" h="816990">
                <a:moveTo>
                  <a:pt x="44450" y="609600"/>
                </a:moveTo>
                <a:lnTo>
                  <a:pt x="31750" y="609600"/>
                </a:lnTo>
                <a:lnTo>
                  <a:pt x="31750" y="622300"/>
                </a:lnTo>
                <a:lnTo>
                  <a:pt x="44450" y="622300"/>
                </a:lnTo>
                <a:lnTo>
                  <a:pt x="44450" y="609600"/>
                </a:lnTo>
                <a:close/>
              </a:path>
              <a:path w="76200" h="816990">
                <a:moveTo>
                  <a:pt x="44450" y="635000"/>
                </a:moveTo>
                <a:lnTo>
                  <a:pt x="31750" y="635000"/>
                </a:lnTo>
                <a:lnTo>
                  <a:pt x="31750" y="647700"/>
                </a:lnTo>
                <a:lnTo>
                  <a:pt x="44450" y="647700"/>
                </a:lnTo>
                <a:lnTo>
                  <a:pt x="44450" y="635000"/>
                </a:lnTo>
                <a:close/>
              </a:path>
              <a:path w="76200" h="816990">
                <a:moveTo>
                  <a:pt x="44450" y="660400"/>
                </a:moveTo>
                <a:lnTo>
                  <a:pt x="31750" y="660400"/>
                </a:lnTo>
                <a:lnTo>
                  <a:pt x="31750" y="673100"/>
                </a:lnTo>
                <a:lnTo>
                  <a:pt x="44450" y="673100"/>
                </a:lnTo>
                <a:lnTo>
                  <a:pt x="44450" y="660400"/>
                </a:lnTo>
                <a:close/>
              </a:path>
              <a:path w="76200" h="816990">
                <a:moveTo>
                  <a:pt x="44450" y="685800"/>
                </a:moveTo>
                <a:lnTo>
                  <a:pt x="31750" y="685800"/>
                </a:lnTo>
                <a:lnTo>
                  <a:pt x="31750" y="698500"/>
                </a:lnTo>
                <a:lnTo>
                  <a:pt x="44450" y="698500"/>
                </a:lnTo>
                <a:lnTo>
                  <a:pt x="44450" y="685800"/>
                </a:lnTo>
                <a:close/>
              </a:path>
              <a:path w="76200" h="816990">
                <a:moveTo>
                  <a:pt x="44450" y="711200"/>
                </a:moveTo>
                <a:lnTo>
                  <a:pt x="31750" y="711200"/>
                </a:lnTo>
                <a:lnTo>
                  <a:pt x="31750" y="723900"/>
                </a:lnTo>
                <a:lnTo>
                  <a:pt x="44450" y="723900"/>
                </a:lnTo>
                <a:lnTo>
                  <a:pt x="44450" y="711200"/>
                </a:lnTo>
                <a:close/>
              </a:path>
              <a:path w="76200" h="816990">
                <a:moveTo>
                  <a:pt x="31750" y="740790"/>
                </a:moveTo>
                <a:lnTo>
                  <a:pt x="0" y="740790"/>
                </a:lnTo>
                <a:lnTo>
                  <a:pt x="38100" y="816990"/>
                </a:lnTo>
                <a:lnTo>
                  <a:pt x="71945" y="749300"/>
                </a:lnTo>
                <a:lnTo>
                  <a:pt x="31750" y="749300"/>
                </a:lnTo>
                <a:lnTo>
                  <a:pt x="31750" y="740790"/>
                </a:lnTo>
                <a:close/>
              </a:path>
              <a:path w="76200" h="816990">
                <a:moveTo>
                  <a:pt x="44450" y="736600"/>
                </a:moveTo>
                <a:lnTo>
                  <a:pt x="31750" y="736600"/>
                </a:lnTo>
                <a:lnTo>
                  <a:pt x="31750" y="749300"/>
                </a:lnTo>
                <a:lnTo>
                  <a:pt x="44450" y="749300"/>
                </a:lnTo>
                <a:lnTo>
                  <a:pt x="44450" y="736600"/>
                </a:lnTo>
                <a:close/>
              </a:path>
              <a:path w="76200" h="816990">
                <a:moveTo>
                  <a:pt x="76200" y="740790"/>
                </a:moveTo>
                <a:lnTo>
                  <a:pt x="44450" y="740790"/>
                </a:lnTo>
                <a:lnTo>
                  <a:pt x="44450" y="749300"/>
                </a:lnTo>
                <a:lnTo>
                  <a:pt x="71945" y="749300"/>
                </a:lnTo>
                <a:lnTo>
                  <a:pt x="76200" y="740790"/>
                </a:lnTo>
                <a:close/>
              </a:path>
            </a:pathLst>
          </a:custGeom>
          <a:solidFill>
            <a:srgbClr val="1515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565" name="object 55"/>
          <p:cNvSpPr>
            <a:spLocks noChangeArrowheads="1"/>
          </p:cNvSpPr>
          <p:nvPr/>
        </p:nvSpPr>
        <p:spPr bwMode="auto">
          <a:xfrm>
            <a:off x="4414838" y="2779713"/>
            <a:ext cx="447675" cy="619125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66" name="object 57"/>
          <p:cNvSpPr>
            <a:spLocks noChangeArrowheads="1"/>
          </p:cNvSpPr>
          <p:nvPr/>
        </p:nvSpPr>
        <p:spPr bwMode="auto">
          <a:xfrm>
            <a:off x="4364038" y="3084513"/>
            <a:ext cx="449262" cy="619125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581400" y="2895600"/>
            <a:ext cx="1143000" cy="61595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FF"/>
                </a:solidFill>
                <a:latin typeface="Calibri"/>
                <a:cs typeface="Calibri"/>
              </a:rPr>
              <a:t>257906,7</a:t>
            </a:r>
            <a:endParaRPr sz="2000" dirty="0">
              <a:latin typeface="Calibri"/>
              <a:cs typeface="Calibri"/>
            </a:endParaRPr>
          </a:p>
          <a:p>
            <a:pPr marL="60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lang="ru-RU" sz="2000" b="1" dirty="0">
                <a:solidFill>
                  <a:srgbClr val="FFFFFF"/>
                </a:solidFill>
                <a:latin typeface="Calibri"/>
                <a:cs typeface="Calibri"/>
              </a:rPr>
              <a:t>10,1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%)</a:t>
            </a:r>
            <a:endParaRPr sz="2000" dirty="0">
              <a:latin typeface="Calibri"/>
              <a:cs typeface="Calibri"/>
            </a:endParaRPr>
          </a:p>
        </p:txBody>
      </p:sp>
      <p:graphicFrame>
        <p:nvGraphicFramePr>
          <p:cNvPr id="52" name="object 52"/>
          <p:cNvGraphicFramePr>
            <a:graphicFrameLocks noGrp="1"/>
          </p:cNvGraphicFramePr>
          <p:nvPr/>
        </p:nvGraphicFramePr>
        <p:xfrm>
          <a:off x="6172200" y="1371600"/>
          <a:ext cx="2971800" cy="5141807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981200"/>
                <a:gridCol w="990600"/>
              </a:tblGrid>
              <a:tr h="562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dirty="0"/>
                        <a:t>Безвоз</a:t>
                      </a:r>
                      <a:r>
                        <a:rPr sz="1400" spc="-10" dirty="0"/>
                        <a:t>м</a:t>
                      </a:r>
                      <a:r>
                        <a:rPr sz="1400" dirty="0"/>
                        <a:t>е</a:t>
                      </a:r>
                      <a:r>
                        <a:rPr sz="1400" spc="-15" dirty="0"/>
                        <a:t>з</a:t>
                      </a:r>
                      <a:r>
                        <a:rPr sz="1400" dirty="0"/>
                        <a:t>дн</a:t>
                      </a:r>
                      <a:r>
                        <a:rPr sz="1400" spc="-10" dirty="0"/>
                        <a:t>ы</a:t>
                      </a:r>
                      <a:r>
                        <a:rPr sz="1400" dirty="0"/>
                        <a:t>е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dirty="0"/>
                        <a:t>пост</a:t>
                      </a:r>
                      <a:r>
                        <a:rPr sz="1400" spc="-10" dirty="0"/>
                        <a:t>у</a:t>
                      </a:r>
                      <a:r>
                        <a:rPr sz="1400" dirty="0"/>
                        <a:t>плен</a:t>
                      </a:r>
                      <a:r>
                        <a:rPr sz="1400" spc="-15" dirty="0"/>
                        <a:t>и</a:t>
                      </a:r>
                      <a:r>
                        <a:rPr sz="1400" dirty="0"/>
                        <a:t>я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7795">
                        <a:lnSpc>
                          <a:spcPct val="100000"/>
                        </a:lnSpc>
                      </a:pPr>
                      <a:r>
                        <a:rPr sz="1400" dirty="0"/>
                        <a:t>С</a:t>
                      </a:r>
                      <a:r>
                        <a:rPr sz="1400" spc="-20" dirty="0"/>
                        <a:t>у</a:t>
                      </a:r>
                      <a:r>
                        <a:rPr sz="1400" spc="-10" dirty="0"/>
                        <a:t>мм</a:t>
                      </a:r>
                      <a:r>
                        <a:rPr sz="1400" dirty="0"/>
                        <a:t>а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86659">
                <a:tc>
                  <a:txBody>
                    <a:bodyPr/>
                    <a:lstStyle/>
                    <a:p>
                      <a:pPr marL="642620">
                        <a:lnSpc>
                          <a:spcPct val="100000"/>
                        </a:lnSpc>
                      </a:pPr>
                      <a:r>
                        <a:rPr sz="1400" spc="-20" dirty="0"/>
                        <a:t>Д</a:t>
                      </a:r>
                      <a:r>
                        <a:rPr sz="1400" spc="-10" dirty="0"/>
                        <a:t>о</a:t>
                      </a:r>
                      <a:r>
                        <a:rPr sz="1400" spc="-5" dirty="0"/>
                        <a:t>т</a:t>
                      </a:r>
                      <a:r>
                        <a:rPr sz="1400" dirty="0"/>
                        <a:t>а</a:t>
                      </a:r>
                      <a:r>
                        <a:rPr sz="1400" spc="-10" dirty="0"/>
                        <a:t>ц</a:t>
                      </a:r>
                      <a:r>
                        <a:rPr sz="1400" spc="-5" dirty="0"/>
                        <a:t>и</a:t>
                      </a:r>
                      <a:r>
                        <a:rPr sz="1400" dirty="0"/>
                        <a:t>и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</a:pPr>
                      <a:r>
                        <a:rPr lang="ru-RU" sz="1400" dirty="0" smtClean="0"/>
                        <a:t>73830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86659">
                <a:tc>
                  <a:txBody>
                    <a:bodyPr/>
                    <a:lstStyle/>
                    <a:p>
                      <a:pPr marL="552450">
                        <a:lnSpc>
                          <a:spcPct val="100000"/>
                        </a:lnSpc>
                      </a:pPr>
                      <a:r>
                        <a:rPr sz="1400" spc="-10" dirty="0"/>
                        <a:t>С</a:t>
                      </a:r>
                      <a:r>
                        <a:rPr sz="1400" dirty="0"/>
                        <a:t>у</a:t>
                      </a:r>
                      <a:r>
                        <a:rPr sz="1400" spc="-10" dirty="0"/>
                        <a:t>б</a:t>
                      </a:r>
                      <a:r>
                        <a:rPr sz="1400" dirty="0"/>
                        <a:t>в</a:t>
                      </a:r>
                      <a:r>
                        <a:rPr sz="1400" spc="-10" dirty="0"/>
                        <a:t>е</a:t>
                      </a:r>
                      <a:r>
                        <a:rPr sz="1400" dirty="0"/>
                        <a:t>нц</a:t>
                      </a:r>
                      <a:r>
                        <a:rPr sz="1400" spc="-10" dirty="0"/>
                        <a:t>и</a:t>
                      </a:r>
                      <a:r>
                        <a:rPr sz="1400" dirty="0"/>
                        <a:t>и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</a:pPr>
                      <a:r>
                        <a:rPr lang="ru-RU" sz="1400" dirty="0" smtClean="0"/>
                        <a:t>336918,7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568907">
                <a:tc>
                  <a:txBody>
                    <a:bodyPr/>
                    <a:lstStyle/>
                    <a:p>
                      <a:pPr marL="599440">
                        <a:lnSpc>
                          <a:spcPct val="100000"/>
                        </a:lnSpc>
                      </a:pPr>
                      <a:r>
                        <a:rPr sz="1400" spc="-5" dirty="0"/>
                        <a:t>С</a:t>
                      </a:r>
                      <a:r>
                        <a:rPr sz="1400" dirty="0"/>
                        <a:t>у</a:t>
                      </a:r>
                      <a:r>
                        <a:rPr sz="1400" spc="-5" dirty="0"/>
                        <a:t>б</a:t>
                      </a:r>
                      <a:r>
                        <a:rPr sz="1400" spc="-10" dirty="0"/>
                        <a:t>с</a:t>
                      </a:r>
                      <a:r>
                        <a:rPr sz="1400" dirty="0"/>
                        <a:t>и</a:t>
                      </a:r>
                      <a:r>
                        <a:rPr sz="1400" spc="-10" dirty="0"/>
                        <a:t>д</a:t>
                      </a:r>
                      <a:r>
                        <a:rPr sz="1400" dirty="0"/>
                        <a:t>ии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lang="ru-RU" sz="1300" dirty="0" smtClean="0">
                          <a:latin typeface="Calibri"/>
                          <a:cs typeface="Calibri"/>
                        </a:rPr>
                        <a:t>1532950,9</a:t>
                      </a:r>
                      <a:endParaRPr sz="13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889847">
                <a:tc>
                  <a:txBody>
                    <a:bodyPr/>
                    <a:lstStyle/>
                    <a:p>
                      <a:pPr marL="517525" marR="116839" indent="-394970" algn="l">
                        <a:lnSpc>
                          <a:spcPct val="100000"/>
                        </a:lnSpc>
                      </a:pPr>
                      <a:r>
                        <a:rPr sz="1400" dirty="0"/>
                        <a:t>Иные</a:t>
                      </a:r>
                      <a:r>
                        <a:rPr sz="1400" spc="-10" dirty="0"/>
                        <a:t> </a:t>
                      </a:r>
                      <a:r>
                        <a:rPr sz="1400" dirty="0"/>
                        <a:t>м</a:t>
                      </a:r>
                      <a:r>
                        <a:rPr sz="1400" spc="-30" dirty="0"/>
                        <a:t>е</a:t>
                      </a:r>
                      <a:r>
                        <a:rPr sz="1400" dirty="0"/>
                        <a:t>ж</a:t>
                      </a:r>
                      <a:r>
                        <a:rPr sz="1400" spc="-5" dirty="0"/>
                        <a:t>б</a:t>
                      </a:r>
                      <a:r>
                        <a:rPr sz="1400" spc="-45" dirty="0"/>
                        <a:t>ю</a:t>
                      </a:r>
                      <a:r>
                        <a:rPr sz="1400" dirty="0"/>
                        <a:t>д</a:t>
                      </a:r>
                      <a:r>
                        <a:rPr sz="1400" spc="-15" dirty="0"/>
                        <a:t>ж</a:t>
                      </a:r>
                      <a:r>
                        <a:rPr sz="1400" dirty="0"/>
                        <a:t>е</a:t>
                      </a:r>
                      <a:r>
                        <a:rPr sz="1400" spc="-10" dirty="0"/>
                        <a:t>т</a:t>
                      </a:r>
                      <a:r>
                        <a:rPr sz="1400" dirty="0"/>
                        <a:t>ные т</a:t>
                      </a:r>
                      <a:r>
                        <a:rPr sz="1400" spc="-10" dirty="0"/>
                        <a:t>р</a:t>
                      </a:r>
                      <a:r>
                        <a:rPr sz="1400" dirty="0"/>
                        <a:t>ан</a:t>
                      </a:r>
                      <a:r>
                        <a:rPr sz="1400" spc="-10" dirty="0"/>
                        <a:t>с</a:t>
                      </a:r>
                      <a:r>
                        <a:rPr sz="1400" dirty="0"/>
                        <a:t>фе</a:t>
                      </a:r>
                      <a:r>
                        <a:rPr sz="1400" spc="-10" dirty="0"/>
                        <a:t>р</a:t>
                      </a:r>
                      <a:r>
                        <a:rPr sz="1400" dirty="0"/>
                        <a:t>ты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latin typeface="Calibri"/>
                          <a:cs typeface="Calibri"/>
                        </a:rPr>
                        <a:t>104082,4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556155">
                <a:tc>
                  <a:txBody>
                    <a:bodyPr/>
                    <a:lstStyle/>
                    <a:p>
                      <a:pPr marL="368300" marR="360045" indent="-1270" algn="ctr">
                        <a:lnSpc>
                          <a:spcPct val="100099"/>
                        </a:lnSpc>
                      </a:pPr>
                      <a:r>
                        <a:rPr sz="1400" dirty="0"/>
                        <a:t>Прочие </a:t>
                      </a:r>
                      <a:r>
                        <a:rPr sz="1400" spc="-5" dirty="0"/>
                        <a:t>б</a:t>
                      </a:r>
                      <a:r>
                        <a:rPr sz="1400" dirty="0"/>
                        <a:t>е</a:t>
                      </a:r>
                      <a:r>
                        <a:rPr sz="1400" spc="-10" dirty="0"/>
                        <a:t>з</a:t>
                      </a:r>
                      <a:r>
                        <a:rPr sz="1400" dirty="0"/>
                        <a:t>возм</a:t>
                      </a:r>
                      <a:r>
                        <a:rPr sz="1400" spc="-10" dirty="0"/>
                        <a:t>е</a:t>
                      </a:r>
                      <a:r>
                        <a:rPr sz="1400" spc="-20" dirty="0"/>
                        <a:t>з</a:t>
                      </a:r>
                      <a:r>
                        <a:rPr sz="1400" dirty="0"/>
                        <a:t>дные по</a:t>
                      </a:r>
                      <a:r>
                        <a:rPr sz="1400" spc="-10" dirty="0"/>
                        <a:t>с</a:t>
                      </a:r>
                      <a:r>
                        <a:rPr sz="1400" dirty="0"/>
                        <a:t>тупления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lang="ru-RU" sz="1400" spc="-5" dirty="0" smtClean="0"/>
                        <a:t>17203,2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556155">
                <a:tc>
                  <a:txBody>
                    <a:bodyPr/>
                    <a:lstStyle/>
                    <a:p>
                      <a:pPr marL="368300" marR="360045" indent="-1270" algn="ctr">
                        <a:lnSpc>
                          <a:spcPct val="100099"/>
                        </a:lnSpc>
                      </a:pPr>
                      <a:r>
                        <a:rPr lang="ru-RU" sz="1400" dirty="0" smtClean="0">
                          <a:latin typeface="Calibri"/>
                          <a:cs typeface="Calibri"/>
                        </a:rPr>
                        <a:t>Доходы от возврата</a:t>
                      </a:r>
                      <a:r>
                        <a:rPr lang="ru-RU" sz="1400" baseline="0" dirty="0" smtClean="0">
                          <a:latin typeface="Calibri"/>
                          <a:cs typeface="Calibri"/>
                        </a:rPr>
                        <a:t> субсидий, субвенций, имеющих целевое назначение прошлых лет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lang="ru-RU" sz="1400" dirty="0" smtClean="0">
                          <a:latin typeface="Calibri"/>
                          <a:cs typeface="Calibri"/>
                        </a:rPr>
                        <a:t>0,0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0" name="Прямоугольник 59"/>
          <p:cNvSpPr/>
          <p:nvPr/>
        </p:nvSpPr>
        <p:spPr>
          <a:xfrm>
            <a:off x="1219200" y="0"/>
            <a:ext cx="70866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Структура доходов бюджета муниципального района за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2018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год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index_im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667000"/>
            <a:ext cx="2590800" cy="1676399"/>
          </a:xfrm>
          <a:prstGeom prst="rect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45000">
                <a:schemeClr val="tx1">
                  <a:lumMod val="50000"/>
                  <a:lumOff val="50000"/>
                </a:schemeClr>
              </a:gs>
              <a:gs pos="70000">
                <a:schemeClr val="tx1">
                  <a:lumMod val="65000"/>
                  <a:lumOff val="3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2" name="Прямоугольник 1"/>
          <p:cNvSpPr/>
          <p:nvPr/>
        </p:nvSpPr>
        <p:spPr>
          <a:xfrm>
            <a:off x="1143000" y="0"/>
            <a:ext cx="7086600" cy="914400"/>
          </a:xfrm>
          <a:prstGeom prst="rect">
            <a:avLst/>
          </a:prstGeom>
          <a:gradFill>
            <a:gsLst>
              <a:gs pos="0">
                <a:srgbClr val="FFFF00"/>
              </a:gs>
              <a:gs pos="45000">
                <a:schemeClr val="accent3">
                  <a:lumMod val="75000"/>
                </a:schemeClr>
              </a:gs>
              <a:gs pos="70000">
                <a:schemeClr val="accent4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70C0"/>
                </a:solidFill>
              </a:rPr>
              <a:t>Гражданин- его участие в бюджетном процессе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990600"/>
            <a:ext cx="84582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B050"/>
                </a:solidFill>
              </a:rPr>
              <a:t>Гражданин- помогает формировать доходную часть бюджета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905000" y="1219200"/>
            <a:ext cx="6324600" cy="838200"/>
          </a:xfrm>
          <a:prstGeom prst="flowChartAlternateProcess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90800" y="1219200"/>
            <a:ext cx="3048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Гражданин как налогоплательщик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3733800" y="2057400"/>
            <a:ext cx="1219200" cy="609600"/>
          </a:xfrm>
          <a:prstGeom prst="downArrow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45000">
                <a:schemeClr val="tx1">
                  <a:lumMod val="50000"/>
                  <a:lumOff val="50000"/>
                </a:schemeClr>
              </a:gs>
              <a:gs pos="70000">
                <a:schemeClr val="tx1">
                  <a:lumMod val="65000"/>
                  <a:lumOff val="3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29000" y="3124200"/>
            <a:ext cx="19050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" b="1" dirty="0">
                <a:solidFill>
                  <a:srgbClr val="00B0F0"/>
                </a:solidFill>
              </a:rPr>
              <a:t>Бюджет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1905000" y="4343400"/>
            <a:ext cx="6324600" cy="838200"/>
          </a:xfrm>
          <a:prstGeom prst="flowChartAlternateProcess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19400" y="4343400"/>
            <a:ext cx="30480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Гражданин как получатель социальных гарантий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886200" y="5181600"/>
            <a:ext cx="1219200" cy="609600"/>
          </a:xfrm>
          <a:prstGeom prst="downArrow">
            <a:avLst/>
          </a:pr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45000">
                <a:schemeClr val="tx1">
                  <a:lumMod val="50000"/>
                  <a:lumOff val="50000"/>
                </a:schemeClr>
              </a:gs>
              <a:gs pos="70000">
                <a:schemeClr val="tx1">
                  <a:lumMod val="65000"/>
                  <a:lumOff val="3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57200" y="5791200"/>
            <a:ext cx="83820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B050"/>
                </a:solidFill>
              </a:rPr>
              <a:t>Гражданин получает социальные гарантии- расходная часть бюджета (образование, ЖКХ, культура, физическая культура и спорт, социальные льготы и другие направления социальных гарантий)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object 2"/>
          <p:cNvSpPr>
            <a:spLocks noChangeArrowheads="1"/>
          </p:cNvSpPr>
          <p:nvPr/>
        </p:nvSpPr>
        <p:spPr bwMode="auto">
          <a:xfrm>
            <a:off x="2262188" y="0"/>
            <a:ext cx="4881562" cy="11985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78" name="object 3"/>
          <p:cNvSpPr>
            <a:spLocks noChangeArrowheads="1"/>
          </p:cNvSpPr>
          <p:nvPr/>
        </p:nvSpPr>
        <p:spPr bwMode="auto">
          <a:xfrm>
            <a:off x="3295650" y="1276350"/>
            <a:ext cx="2449513" cy="7191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79" name="object 4"/>
          <p:cNvSpPr>
            <a:spLocks noChangeArrowheads="1"/>
          </p:cNvSpPr>
          <p:nvPr/>
        </p:nvSpPr>
        <p:spPr bwMode="auto">
          <a:xfrm>
            <a:off x="3781425" y="1292225"/>
            <a:ext cx="1476375" cy="631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0" name="object 5"/>
          <p:cNvSpPr>
            <a:spLocks noChangeArrowheads="1"/>
          </p:cNvSpPr>
          <p:nvPr/>
        </p:nvSpPr>
        <p:spPr bwMode="auto">
          <a:xfrm>
            <a:off x="3802063" y="1298575"/>
            <a:ext cx="1435100" cy="5873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1" name="object 6"/>
          <p:cNvSpPr txBox="1">
            <a:spLocks noChangeArrowheads="1"/>
          </p:cNvSpPr>
          <p:nvPr/>
        </p:nvSpPr>
        <p:spPr bwMode="auto">
          <a:xfrm>
            <a:off x="3970338" y="1385888"/>
            <a:ext cx="11017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РАСХОДЫ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4582" name="object 7"/>
          <p:cNvSpPr>
            <a:spLocks noChangeArrowheads="1"/>
          </p:cNvSpPr>
          <p:nvPr/>
        </p:nvSpPr>
        <p:spPr bwMode="auto">
          <a:xfrm>
            <a:off x="4856163" y="1292225"/>
            <a:ext cx="458787" cy="6318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3" name="object 8"/>
          <p:cNvSpPr>
            <a:spLocks noChangeArrowheads="1"/>
          </p:cNvSpPr>
          <p:nvPr/>
        </p:nvSpPr>
        <p:spPr bwMode="auto">
          <a:xfrm>
            <a:off x="4876800" y="1298575"/>
            <a:ext cx="417513" cy="5873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4" name="object 15"/>
          <p:cNvSpPr>
            <a:spLocks noChangeArrowheads="1"/>
          </p:cNvSpPr>
          <p:nvPr/>
        </p:nvSpPr>
        <p:spPr bwMode="auto">
          <a:xfrm>
            <a:off x="8451850" y="3362325"/>
            <a:ext cx="460375" cy="6302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5" name="object 16"/>
          <p:cNvSpPr>
            <a:spLocks noChangeArrowheads="1"/>
          </p:cNvSpPr>
          <p:nvPr/>
        </p:nvSpPr>
        <p:spPr bwMode="auto">
          <a:xfrm>
            <a:off x="8474075" y="3368675"/>
            <a:ext cx="417513" cy="5873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6" name="object 17"/>
          <p:cNvSpPr>
            <a:spLocks noChangeArrowheads="1"/>
          </p:cNvSpPr>
          <p:nvPr/>
        </p:nvSpPr>
        <p:spPr bwMode="auto">
          <a:xfrm>
            <a:off x="6929438" y="2819400"/>
            <a:ext cx="2214562" cy="140493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7" name="object 22"/>
          <p:cNvSpPr txBox="1">
            <a:spLocks noChangeArrowheads="1"/>
          </p:cNvSpPr>
          <p:nvPr/>
        </p:nvSpPr>
        <p:spPr bwMode="auto">
          <a:xfrm>
            <a:off x="7315200" y="3124200"/>
            <a:ext cx="1527175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По функциям</a:t>
            </a:r>
            <a:endParaRPr lang="ru-RU" sz="2000">
              <a:latin typeface="Calibri" pitchFamily="34" charset="0"/>
            </a:endParaRPr>
          </a:p>
          <a:p>
            <a:pPr algn="ct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государства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4588" name="object 23"/>
          <p:cNvSpPr>
            <a:spLocks noChangeArrowheads="1"/>
          </p:cNvSpPr>
          <p:nvPr/>
        </p:nvSpPr>
        <p:spPr bwMode="auto">
          <a:xfrm>
            <a:off x="6197600" y="3362325"/>
            <a:ext cx="460375" cy="6302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9" name="object 24"/>
          <p:cNvSpPr>
            <a:spLocks noChangeArrowheads="1"/>
          </p:cNvSpPr>
          <p:nvPr/>
        </p:nvSpPr>
        <p:spPr bwMode="auto">
          <a:xfrm>
            <a:off x="6219825" y="3368675"/>
            <a:ext cx="417513" cy="5873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90" name="object 25"/>
          <p:cNvSpPr>
            <a:spLocks noChangeArrowheads="1"/>
          </p:cNvSpPr>
          <p:nvPr/>
        </p:nvSpPr>
        <p:spPr bwMode="auto">
          <a:xfrm>
            <a:off x="3276600" y="2819400"/>
            <a:ext cx="2492375" cy="1404938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91" name="object 30"/>
          <p:cNvSpPr txBox="1">
            <a:spLocks noChangeArrowheads="1"/>
          </p:cNvSpPr>
          <p:nvPr/>
        </p:nvSpPr>
        <p:spPr bwMode="auto">
          <a:xfrm>
            <a:off x="3505200" y="2971800"/>
            <a:ext cx="1905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По муниципальным программам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4592" name="object 31"/>
          <p:cNvSpPr>
            <a:spLocks noChangeArrowheads="1"/>
          </p:cNvSpPr>
          <p:nvPr/>
        </p:nvSpPr>
        <p:spPr bwMode="auto">
          <a:xfrm>
            <a:off x="4103688" y="3362325"/>
            <a:ext cx="460375" cy="6302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93" name="object 32"/>
          <p:cNvSpPr>
            <a:spLocks noChangeArrowheads="1"/>
          </p:cNvSpPr>
          <p:nvPr/>
        </p:nvSpPr>
        <p:spPr bwMode="auto">
          <a:xfrm>
            <a:off x="4125913" y="3368675"/>
            <a:ext cx="417512" cy="5873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94" name="object 33"/>
          <p:cNvSpPr>
            <a:spLocks noChangeArrowheads="1"/>
          </p:cNvSpPr>
          <p:nvPr/>
        </p:nvSpPr>
        <p:spPr bwMode="auto">
          <a:xfrm>
            <a:off x="0" y="2819400"/>
            <a:ext cx="2201863" cy="1404938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95" name="object 40"/>
          <p:cNvSpPr txBox="1">
            <a:spLocks noChangeArrowheads="1"/>
          </p:cNvSpPr>
          <p:nvPr/>
        </p:nvSpPr>
        <p:spPr bwMode="auto">
          <a:xfrm>
            <a:off x="381000" y="3048000"/>
            <a:ext cx="147002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По типам расходных обязательств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4596" name="object 41"/>
          <p:cNvSpPr>
            <a:spLocks noChangeArrowheads="1"/>
          </p:cNvSpPr>
          <p:nvPr/>
        </p:nvSpPr>
        <p:spPr bwMode="auto">
          <a:xfrm>
            <a:off x="1616075" y="3514725"/>
            <a:ext cx="460375" cy="6302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97" name="object 42"/>
          <p:cNvSpPr>
            <a:spLocks noChangeArrowheads="1"/>
          </p:cNvSpPr>
          <p:nvPr/>
        </p:nvSpPr>
        <p:spPr bwMode="auto">
          <a:xfrm>
            <a:off x="1636713" y="3521075"/>
            <a:ext cx="417512" cy="5873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98" name="object 43"/>
          <p:cNvSpPr>
            <a:spLocks/>
          </p:cNvSpPr>
          <p:nvPr/>
        </p:nvSpPr>
        <p:spPr bwMode="auto">
          <a:xfrm>
            <a:off x="4519613" y="1787525"/>
            <a:ext cx="2566987" cy="577850"/>
          </a:xfrm>
          <a:custGeom>
            <a:avLst/>
            <a:gdLst>
              <a:gd name="T0" fmla="*/ 2568567 w 2566670"/>
              <a:gd name="T1" fmla="*/ 571542 h 579120"/>
              <a:gd name="T2" fmla="*/ 2568567 w 2566670"/>
              <a:gd name="T3" fmla="*/ 285771 h 579120"/>
              <a:gd name="T4" fmla="*/ 0 w 2566670"/>
              <a:gd name="T5" fmla="*/ 285771 h 579120"/>
              <a:gd name="T6" fmla="*/ 0 w 2566670"/>
              <a:gd name="T7" fmla="*/ 0 h 579120"/>
              <a:gd name="T8" fmla="*/ 0 60000 65536"/>
              <a:gd name="T9" fmla="*/ 0 60000 65536"/>
              <a:gd name="T10" fmla="*/ 0 60000 65536"/>
              <a:gd name="T11" fmla="*/ 0 60000 65536"/>
              <a:gd name="T12" fmla="*/ 0 w 2566670"/>
              <a:gd name="T13" fmla="*/ 0 h 579120"/>
              <a:gd name="T14" fmla="*/ 2566670 w 2566670"/>
              <a:gd name="T15" fmla="*/ 579120 h 5791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66670" h="579120">
                <a:moveTo>
                  <a:pt x="2566670" y="579120"/>
                </a:moveTo>
                <a:lnTo>
                  <a:pt x="2566670" y="289560"/>
                </a:lnTo>
                <a:lnTo>
                  <a:pt x="0" y="289560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599" name="object 44"/>
          <p:cNvSpPr>
            <a:spLocks/>
          </p:cNvSpPr>
          <p:nvPr/>
        </p:nvSpPr>
        <p:spPr bwMode="auto">
          <a:xfrm>
            <a:off x="7086600" y="2365375"/>
            <a:ext cx="890588" cy="474663"/>
          </a:xfrm>
          <a:custGeom>
            <a:avLst/>
            <a:gdLst>
              <a:gd name="T0" fmla="*/ 0 w 890397"/>
              <a:gd name="T1" fmla="*/ 0 h 473963"/>
              <a:gd name="T2" fmla="*/ 891543 w 890397"/>
              <a:gd name="T3" fmla="*/ 0 h 473963"/>
              <a:gd name="T4" fmla="*/ 891543 w 890397"/>
              <a:gd name="T5" fmla="*/ 478178 h 473963"/>
              <a:gd name="T6" fmla="*/ 0 60000 65536"/>
              <a:gd name="T7" fmla="*/ 0 60000 65536"/>
              <a:gd name="T8" fmla="*/ 0 60000 65536"/>
              <a:gd name="T9" fmla="*/ 0 w 890397"/>
              <a:gd name="T10" fmla="*/ 0 h 473963"/>
              <a:gd name="T11" fmla="*/ 890397 w 890397"/>
              <a:gd name="T12" fmla="*/ 473963 h 4739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90397" h="473963">
                <a:moveTo>
                  <a:pt x="0" y="0"/>
                </a:moveTo>
                <a:lnTo>
                  <a:pt x="890397" y="0"/>
                </a:lnTo>
                <a:lnTo>
                  <a:pt x="890397" y="473963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600" name="object 45"/>
          <p:cNvSpPr>
            <a:spLocks/>
          </p:cNvSpPr>
          <p:nvPr/>
        </p:nvSpPr>
        <p:spPr bwMode="auto">
          <a:xfrm>
            <a:off x="1095375" y="2374900"/>
            <a:ext cx="909638" cy="465138"/>
          </a:xfrm>
          <a:custGeom>
            <a:avLst/>
            <a:gdLst>
              <a:gd name="T0" fmla="*/ 904391 w 910691"/>
              <a:gd name="T1" fmla="*/ 0 h 465582"/>
              <a:gd name="T2" fmla="*/ 0 w 910691"/>
              <a:gd name="T3" fmla="*/ 0 h 465582"/>
              <a:gd name="T4" fmla="*/ 0 w 910691"/>
              <a:gd name="T5" fmla="*/ 462924 h 465582"/>
              <a:gd name="T6" fmla="*/ 0 60000 65536"/>
              <a:gd name="T7" fmla="*/ 0 60000 65536"/>
              <a:gd name="T8" fmla="*/ 0 60000 65536"/>
              <a:gd name="T9" fmla="*/ 0 w 910691"/>
              <a:gd name="T10" fmla="*/ 0 h 465582"/>
              <a:gd name="T11" fmla="*/ 910691 w 910691"/>
              <a:gd name="T12" fmla="*/ 465582 h 4655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0691" h="465582">
                <a:moveTo>
                  <a:pt x="910691" y="0"/>
                </a:moveTo>
                <a:lnTo>
                  <a:pt x="0" y="0"/>
                </a:lnTo>
                <a:lnTo>
                  <a:pt x="0" y="46558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601" name="object 48"/>
          <p:cNvSpPr>
            <a:spLocks noChangeArrowheads="1"/>
          </p:cNvSpPr>
          <p:nvPr/>
        </p:nvSpPr>
        <p:spPr bwMode="auto">
          <a:xfrm>
            <a:off x="612775" y="5149850"/>
            <a:ext cx="3540125" cy="361950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2" name="object 49"/>
          <p:cNvSpPr>
            <a:spLocks noChangeArrowheads="1"/>
          </p:cNvSpPr>
          <p:nvPr/>
        </p:nvSpPr>
        <p:spPr bwMode="auto">
          <a:xfrm>
            <a:off x="306388" y="4872038"/>
            <a:ext cx="4251325" cy="963612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3" name="object 50"/>
          <p:cNvSpPr>
            <a:spLocks noChangeArrowheads="1"/>
          </p:cNvSpPr>
          <p:nvPr/>
        </p:nvSpPr>
        <p:spPr bwMode="auto">
          <a:xfrm>
            <a:off x="4279900" y="5289550"/>
            <a:ext cx="231775" cy="46038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4" name="object 51"/>
          <p:cNvSpPr>
            <a:spLocks noChangeArrowheads="1"/>
          </p:cNvSpPr>
          <p:nvPr/>
        </p:nvSpPr>
        <p:spPr bwMode="auto">
          <a:xfrm>
            <a:off x="4006850" y="4872038"/>
            <a:ext cx="777875" cy="963612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5" name="object 52"/>
          <p:cNvSpPr>
            <a:spLocks noChangeArrowheads="1"/>
          </p:cNvSpPr>
          <p:nvPr/>
        </p:nvSpPr>
        <p:spPr bwMode="auto">
          <a:xfrm>
            <a:off x="4233863" y="4872038"/>
            <a:ext cx="654050" cy="963612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6" name="object 53"/>
          <p:cNvSpPr>
            <a:spLocks noChangeArrowheads="1"/>
          </p:cNvSpPr>
          <p:nvPr/>
        </p:nvSpPr>
        <p:spPr bwMode="auto">
          <a:xfrm>
            <a:off x="4625975" y="5219700"/>
            <a:ext cx="3989388" cy="223838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7" name="object 54"/>
          <p:cNvSpPr>
            <a:spLocks noChangeArrowheads="1"/>
          </p:cNvSpPr>
          <p:nvPr/>
        </p:nvSpPr>
        <p:spPr bwMode="auto">
          <a:xfrm>
            <a:off x="4335463" y="4872038"/>
            <a:ext cx="4675187" cy="963612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8" name="object 55"/>
          <p:cNvSpPr>
            <a:spLocks noChangeArrowheads="1"/>
          </p:cNvSpPr>
          <p:nvPr/>
        </p:nvSpPr>
        <p:spPr bwMode="auto">
          <a:xfrm>
            <a:off x="1428750" y="5767388"/>
            <a:ext cx="6359525" cy="301625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09" name="object 56"/>
          <p:cNvSpPr>
            <a:spLocks noChangeArrowheads="1"/>
          </p:cNvSpPr>
          <p:nvPr/>
        </p:nvSpPr>
        <p:spPr bwMode="auto">
          <a:xfrm>
            <a:off x="1123950" y="5421313"/>
            <a:ext cx="6969125" cy="96202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10" name="object 57"/>
          <p:cNvSpPr>
            <a:spLocks noChangeArrowheads="1"/>
          </p:cNvSpPr>
          <p:nvPr/>
        </p:nvSpPr>
        <p:spPr bwMode="auto">
          <a:xfrm>
            <a:off x="7540625" y="5421313"/>
            <a:ext cx="655638" cy="962025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611" name="object 58"/>
          <p:cNvSpPr>
            <a:spLocks/>
          </p:cNvSpPr>
          <p:nvPr/>
        </p:nvSpPr>
        <p:spPr bwMode="auto">
          <a:xfrm>
            <a:off x="4519613" y="1787525"/>
            <a:ext cx="0" cy="1079500"/>
          </a:xfrm>
          <a:custGeom>
            <a:avLst/>
            <a:gdLst>
              <a:gd name="T0" fmla="*/ 0 h 579120"/>
              <a:gd name="T1" fmla="*/ 24293638 h 579120"/>
              <a:gd name="T2" fmla="*/ 0 60000 65536"/>
              <a:gd name="T3" fmla="*/ 0 60000 65536"/>
              <a:gd name="T4" fmla="*/ 0 h 579120"/>
              <a:gd name="T5" fmla="*/ 579120 h 57912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79120">
                <a:moveTo>
                  <a:pt x="0" y="0"/>
                </a:moveTo>
                <a:lnTo>
                  <a:pt x="0" y="57912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612" name="object 59"/>
          <p:cNvSpPr>
            <a:spLocks/>
          </p:cNvSpPr>
          <p:nvPr/>
        </p:nvSpPr>
        <p:spPr bwMode="auto">
          <a:xfrm>
            <a:off x="2005013" y="1787525"/>
            <a:ext cx="2514600" cy="577850"/>
          </a:xfrm>
          <a:custGeom>
            <a:avLst/>
            <a:gdLst>
              <a:gd name="T0" fmla="*/ 0 w 2514218"/>
              <a:gd name="T1" fmla="*/ 571542 h 579120"/>
              <a:gd name="T2" fmla="*/ 0 w 2514218"/>
              <a:gd name="T3" fmla="*/ 285771 h 579120"/>
              <a:gd name="T4" fmla="*/ 2516510 w 2514218"/>
              <a:gd name="T5" fmla="*/ 285771 h 579120"/>
              <a:gd name="T6" fmla="*/ 2516510 w 2514218"/>
              <a:gd name="T7" fmla="*/ 0 h 579120"/>
              <a:gd name="T8" fmla="*/ 0 60000 65536"/>
              <a:gd name="T9" fmla="*/ 0 60000 65536"/>
              <a:gd name="T10" fmla="*/ 0 60000 65536"/>
              <a:gd name="T11" fmla="*/ 0 60000 65536"/>
              <a:gd name="T12" fmla="*/ 0 w 2514218"/>
              <a:gd name="T13" fmla="*/ 0 h 579120"/>
              <a:gd name="T14" fmla="*/ 2514218 w 2514218"/>
              <a:gd name="T15" fmla="*/ 579120 h 5791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14218" h="579120">
                <a:moveTo>
                  <a:pt x="0" y="579120"/>
                </a:moveTo>
                <a:lnTo>
                  <a:pt x="0" y="289560"/>
                </a:lnTo>
                <a:lnTo>
                  <a:pt x="2514218" y="289560"/>
                </a:lnTo>
                <a:lnTo>
                  <a:pt x="2514218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object 2"/>
          <p:cNvSpPr>
            <a:spLocks noChangeArrowheads="1"/>
          </p:cNvSpPr>
          <p:nvPr/>
        </p:nvSpPr>
        <p:spPr bwMode="auto">
          <a:xfrm>
            <a:off x="265113" y="1588"/>
            <a:ext cx="8861425" cy="10969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2" name="object 3"/>
          <p:cNvSpPr>
            <a:spLocks noChangeArrowheads="1"/>
          </p:cNvSpPr>
          <p:nvPr/>
        </p:nvSpPr>
        <p:spPr bwMode="auto">
          <a:xfrm>
            <a:off x="80963" y="1908175"/>
            <a:ext cx="8994775" cy="2762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3" name="object 4"/>
          <p:cNvSpPr>
            <a:spLocks noChangeArrowheads="1"/>
          </p:cNvSpPr>
          <p:nvPr/>
        </p:nvSpPr>
        <p:spPr bwMode="auto">
          <a:xfrm>
            <a:off x="106363" y="2493963"/>
            <a:ext cx="3817937" cy="9048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4" name="object 5"/>
          <p:cNvSpPr>
            <a:spLocks noChangeArrowheads="1"/>
          </p:cNvSpPr>
          <p:nvPr/>
        </p:nvSpPr>
        <p:spPr bwMode="auto">
          <a:xfrm>
            <a:off x="3924300" y="2493963"/>
            <a:ext cx="5070475" cy="9048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5" name="object 6"/>
          <p:cNvSpPr>
            <a:spLocks noChangeArrowheads="1"/>
          </p:cNvSpPr>
          <p:nvPr/>
        </p:nvSpPr>
        <p:spPr bwMode="auto">
          <a:xfrm>
            <a:off x="106363" y="3398838"/>
            <a:ext cx="3817937" cy="10493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6" name="object 7"/>
          <p:cNvSpPr>
            <a:spLocks noChangeArrowheads="1"/>
          </p:cNvSpPr>
          <p:nvPr/>
        </p:nvSpPr>
        <p:spPr bwMode="auto">
          <a:xfrm>
            <a:off x="3924300" y="3398838"/>
            <a:ext cx="5070475" cy="104933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7" name="object 8"/>
          <p:cNvSpPr>
            <a:spLocks noChangeArrowheads="1"/>
          </p:cNvSpPr>
          <p:nvPr/>
        </p:nvSpPr>
        <p:spPr bwMode="auto">
          <a:xfrm>
            <a:off x="106363" y="4448175"/>
            <a:ext cx="3817937" cy="104933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8" name="object 9"/>
          <p:cNvSpPr>
            <a:spLocks noChangeArrowheads="1"/>
          </p:cNvSpPr>
          <p:nvPr/>
        </p:nvSpPr>
        <p:spPr bwMode="auto">
          <a:xfrm>
            <a:off x="3924300" y="4448175"/>
            <a:ext cx="5070475" cy="1049338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9" name="object 13"/>
          <p:cNvSpPr txBox="1">
            <a:spLocks noChangeArrowheads="1"/>
          </p:cNvSpPr>
          <p:nvPr/>
        </p:nvSpPr>
        <p:spPr bwMode="auto">
          <a:xfrm>
            <a:off x="114300" y="1030288"/>
            <a:ext cx="8878888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400" b="1">
                <a:solidFill>
                  <a:srgbClr val="0000FF"/>
                </a:solidFill>
                <a:latin typeface="Calibri" pitchFamily="34" charset="0"/>
              </a:rPr>
              <a:t>Расходное  обязательство  </a:t>
            </a:r>
            <a:r>
              <a:rPr lang="ru-RU" sz="2400">
                <a:latin typeface="Calibri" pitchFamily="34" charset="0"/>
              </a:rPr>
              <a:t>–  это  обязанность  выплатить  денежные средства из соответствующего бюджета.</a:t>
            </a:r>
          </a:p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152400" y="1981200"/>
          <a:ext cx="8763000" cy="4419600"/>
        </p:xfrm>
        <a:graphic>
          <a:graphicData uri="http://schemas.openxmlformats.org/drawingml/2006/table">
            <a:tbl>
              <a:tblPr/>
              <a:tblGrid>
                <a:gridCol w="3763963"/>
                <a:gridCol w="4999037"/>
              </a:tblGrid>
              <a:tr h="490538">
                <a:tc>
                  <a:txBody>
                    <a:bodyPr/>
                    <a:lstStyle/>
                    <a:p>
                      <a:pPr marL="4921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Расходные обязательства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762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Основания для возникновения и оплаты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C"/>
                    </a:solidFill>
                  </a:tcPr>
                </a:tc>
              </a:tr>
              <a:tr h="3929063">
                <a:tc>
                  <a:txBody>
                    <a:bodyPr/>
                    <a:lstStyle/>
                    <a:p>
                      <a:pPr marL="904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Публичные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85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 том числе: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Гражданско-правовые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90488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Законы, определяющие объем и правила определения объема обязательств перед гражданами</a:t>
                      </a: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ts val="8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 том числе законы, устанавливающие права граждан на получение социальных выплат(пособий)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ts val="85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Государственный (муниципальный) контракт,</a:t>
                      </a:r>
                    </a:p>
                    <a:p>
                      <a:pPr marL="2286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трудовое соглашение и т.д.</a:t>
                      </a: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2286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object 2"/>
          <p:cNvSpPr>
            <a:spLocks noChangeArrowheads="1"/>
          </p:cNvSpPr>
          <p:nvPr/>
        </p:nvSpPr>
        <p:spPr bwMode="auto">
          <a:xfrm>
            <a:off x="1588" y="0"/>
            <a:ext cx="9142412" cy="12954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6" name="object 4"/>
          <p:cNvSpPr>
            <a:spLocks/>
          </p:cNvSpPr>
          <p:nvPr/>
        </p:nvSpPr>
        <p:spPr bwMode="auto">
          <a:xfrm>
            <a:off x="533400" y="1524000"/>
            <a:ext cx="554038" cy="2393950"/>
          </a:xfrm>
          <a:custGeom>
            <a:avLst/>
            <a:gdLst>
              <a:gd name="T0" fmla="*/ 0 w 553999"/>
              <a:gd name="T1" fmla="*/ 2397761 h 2393188"/>
              <a:gd name="T2" fmla="*/ 554233 w 553999"/>
              <a:gd name="T3" fmla="*/ 2397761 h 2393188"/>
              <a:gd name="T4" fmla="*/ 554233 w 553999"/>
              <a:gd name="T5" fmla="*/ 0 h 2393188"/>
              <a:gd name="T6" fmla="*/ 0 w 553999"/>
              <a:gd name="T7" fmla="*/ 0 h 2393188"/>
              <a:gd name="T8" fmla="*/ 0 w 553999"/>
              <a:gd name="T9" fmla="*/ 2397761 h 23931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53999"/>
              <a:gd name="T16" fmla="*/ 0 h 2393188"/>
              <a:gd name="T17" fmla="*/ 553999 w 553999"/>
              <a:gd name="T18" fmla="*/ 2393188 h 23931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53999" h="2393188">
                <a:moveTo>
                  <a:pt x="0" y="2393188"/>
                </a:moveTo>
                <a:lnTo>
                  <a:pt x="553999" y="2393188"/>
                </a:lnTo>
                <a:lnTo>
                  <a:pt x="553999" y="0"/>
                </a:lnTo>
                <a:lnTo>
                  <a:pt x="0" y="0"/>
                </a:lnTo>
                <a:lnTo>
                  <a:pt x="0" y="2393188"/>
                </a:lnTo>
                <a:close/>
              </a:path>
            </a:pathLst>
          </a:custGeom>
          <a:noFill/>
          <a:ln w="9525">
            <a:solidFill>
              <a:srgbClr val="30859C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5" name="object 5"/>
          <p:cNvSpPr txBox="1"/>
          <p:nvPr/>
        </p:nvSpPr>
        <p:spPr>
          <a:xfrm>
            <a:off x="609600" y="1752600"/>
            <a:ext cx="479425" cy="1922145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marL="602615" marR="6350" indent="-5905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dirty="0">
                <a:latin typeface="Calibri"/>
                <a:cs typeface="Calibri"/>
              </a:rPr>
              <a:t>Об</a:t>
            </a:r>
            <a:r>
              <a:rPr sz="1500" b="1" spc="-10" dirty="0">
                <a:latin typeface="Calibri"/>
                <a:cs typeface="Calibri"/>
              </a:rPr>
              <a:t>щ</a:t>
            </a:r>
            <a:r>
              <a:rPr sz="1500" b="1" dirty="0">
                <a:latin typeface="Calibri"/>
                <a:cs typeface="Calibri"/>
              </a:rPr>
              <a:t>е</a:t>
            </a:r>
            <a:r>
              <a:rPr sz="1500" b="1" spc="-15" dirty="0">
                <a:latin typeface="Calibri"/>
                <a:cs typeface="Calibri"/>
              </a:rPr>
              <a:t>г</a:t>
            </a:r>
            <a:r>
              <a:rPr sz="1500" b="1" dirty="0">
                <a:latin typeface="Calibri"/>
                <a:cs typeface="Calibri"/>
              </a:rPr>
              <a:t>о</a:t>
            </a:r>
            <a:r>
              <a:rPr sz="1500" b="1" spc="-10" dirty="0">
                <a:latin typeface="Calibri"/>
                <a:cs typeface="Calibri"/>
              </a:rPr>
              <a:t>с</a:t>
            </a:r>
            <a:r>
              <a:rPr sz="1500" b="1" spc="-65" dirty="0">
                <a:latin typeface="Calibri"/>
                <a:cs typeface="Calibri"/>
              </a:rPr>
              <a:t>у</a:t>
            </a:r>
            <a:r>
              <a:rPr sz="1500" b="1" dirty="0">
                <a:latin typeface="Calibri"/>
                <a:cs typeface="Calibri"/>
              </a:rPr>
              <a:t>дар</a:t>
            </a:r>
            <a:r>
              <a:rPr sz="1500" b="1" spc="-5" dirty="0">
                <a:latin typeface="Calibri"/>
                <a:cs typeface="Calibri"/>
              </a:rPr>
              <a:t>с</a:t>
            </a:r>
            <a:r>
              <a:rPr sz="1500" b="1" dirty="0">
                <a:latin typeface="Calibri"/>
                <a:cs typeface="Calibri"/>
              </a:rPr>
              <a:t>твенные вопро</a:t>
            </a:r>
            <a:r>
              <a:rPr sz="1500" b="1" spc="-10" dirty="0">
                <a:latin typeface="Calibri"/>
                <a:cs typeface="Calibri"/>
              </a:rPr>
              <a:t>с</a:t>
            </a:r>
            <a:r>
              <a:rPr sz="1500" b="1" dirty="0">
                <a:latin typeface="Calibri"/>
                <a:cs typeface="Calibri"/>
              </a:rPr>
              <a:t>ы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26628" name="object 8"/>
          <p:cNvSpPr>
            <a:spLocks/>
          </p:cNvSpPr>
          <p:nvPr/>
        </p:nvSpPr>
        <p:spPr bwMode="auto">
          <a:xfrm>
            <a:off x="1287463" y="1543050"/>
            <a:ext cx="692150" cy="2390775"/>
          </a:xfrm>
          <a:custGeom>
            <a:avLst/>
            <a:gdLst>
              <a:gd name="T0" fmla="*/ 0 w 692492"/>
              <a:gd name="T1" fmla="*/ 2392685 h 2390393"/>
              <a:gd name="T2" fmla="*/ 690443 w 692492"/>
              <a:gd name="T3" fmla="*/ 2392685 h 2390393"/>
              <a:gd name="T4" fmla="*/ 690443 w 692492"/>
              <a:gd name="T5" fmla="*/ 0 h 2390393"/>
              <a:gd name="T6" fmla="*/ 0 w 692492"/>
              <a:gd name="T7" fmla="*/ 0 h 2390393"/>
              <a:gd name="T8" fmla="*/ 0 w 692492"/>
              <a:gd name="T9" fmla="*/ 2392685 h 23903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2492"/>
              <a:gd name="T16" fmla="*/ 0 h 2390393"/>
              <a:gd name="T17" fmla="*/ 692492 w 692492"/>
              <a:gd name="T18" fmla="*/ 2390393 h 239039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2492" h="2390393">
                <a:moveTo>
                  <a:pt x="0" y="2390393"/>
                </a:moveTo>
                <a:lnTo>
                  <a:pt x="692492" y="2390393"/>
                </a:lnTo>
                <a:lnTo>
                  <a:pt x="692492" y="0"/>
                </a:lnTo>
                <a:lnTo>
                  <a:pt x="0" y="0"/>
                </a:lnTo>
                <a:lnTo>
                  <a:pt x="0" y="2390393"/>
                </a:lnTo>
                <a:close/>
              </a:path>
            </a:pathLst>
          </a:custGeom>
          <a:noFill/>
          <a:ln w="9525">
            <a:solidFill>
              <a:srgbClr val="77923B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9" name="object 9"/>
          <p:cNvSpPr txBox="1"/>
          <p:nvPr/>
        </p:nvSpPr>
        <p:spPr>
          <a:xfrm>
            <a:off x="1322069" y="1634829"/>
            <a:ext cx="615315" cy="2209800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marL="12700" marR="6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300" b="1" dirty="0">
                <a:latin typeface="Calibri"/>
                <a:cs typeface="Calibri"/>
              </a:rPr>
              <a:t>Н</a:t>
            </a:r>
            <a:r>
              <a:rPr sz="1300" b="1" spc="-10" dirty="0">
                <a:latin typeface="Calibri"/>
                <a:cs typeface="Calibri"/>
              </a:rPr>
              <a:t>а</a:t>
            </a:r>
            <a:r>
              <a:rPr sz="1300" b="1" dirty="0">
                <a:latin typeface="Calibri"/>
                <a:cs typeface="Calibri"/>
              </a:rPr>
              <a:t>ционал</a:t>
            </a:r>
            <a:r>
              <a:rPr sz="1300" b="1" spc="-10" dirty="0">
                <a:latin typeface="Calibri"/>
                <a:cs typeface="Calibri"/>
              </a:rPr>
              <a:t>ь</a:t>
            </a:r>
            <a:r>
              <a:rPr sz="1300" b="1" dirty="0">
                <a:latin typeface="Calibri"/>
                <a:cs typeface="Calibri"/>
              </a:rPr>
              <a:t>ная</a:t>
            </a:r>
            <a:r>
              <a:rPr sz="1300" b="1" spc="40" dirty="0">
                <a:latin typeface="Calibri"/>
                <a:cs typeface="Calibri"/>
              </a:rPr>
              <a:t> </a:t>
            </a:r>
            <a:r>
              <a:rPr sz="1300" b="1" spc="-10" dirty="0">
                <a:latin typeface="Calibri"/>
                <a:cs typeface="Calibri"/>
              </a:rPr>
              <a:t>б</a:t>
            </a:r>
            <a:r>
              <a:rPr sz="1300" b="1" spc="-5" dirty="0">
                <a:latin typeface="Calibri"/>
                <a:cs typeface="Calibri"/>
              </a:rPr>
              <a:t>е</a:t>
            </a:r>
            <a:r>
              <a:rPr sz="1300" b="1" dirty="0">
                <a:latin typeface="Calibri"/>
                <a:cs typeface="Calibri"/>
              </a:rPr>
              <a:t>зопа</a:t>
            </a:r>
            <a:r>
              <a:rPr sz="1300" b="1" spc="-10" dirty="0">
                <a:latin typeface="Calibri"/>
                <a:cs typeface="Calibri"/>
              </a:rPr>
              <a:t>с</a:t>
            </a:r>
            <a:r>
              <a:rPr sz="1300" b="1" dirty="0">
                <a:latin typeface="Calibri"/>
                <a:cs typeface="Calibri"/>
              </a:rPr>
              <a:t>ность</a:t>
            </a:r>
            <a:r>
              <a:rPr sz="1300" b="1" spc="45" dirty="0">
                <a:latin typeface="Calibri"/>
                <a:cs typeface="Calibri"/>
              </a:rPr>
              <a:t> </a:t>
            </a:r>
            <a:r>
              <a:rPr sz="1300" b="1" dirty="0">
                <a:latin typeface="Calibri"/>
                <a:cs typeface="Calibri"/>
              </a:rPr>
              <a:t>и пр</a:t>
            </a:r>
            <a:r>
              <a:rPr sz="1300" b="1" spc="-5" dirty="0">
                <a:latin typeface="Calibri"/>
                <a:cs typeface="Calibri"/>
              </a:rPr>
              <a:t>а</a:t>
            </a:r>
            <a:r>
              <a:rPr sz="1300" b="1" spc="-10" dirty="0">
                <a:latin typeface="Calibri"/>
                <a:cs typeface="Calibri"/>
              </a:rPr>
              <a:t>в</a:t>
            </a:r>
            <a:r>
              <a:rPr sz="1300" b="1" dirty="0">
                <a:latin typeface="Calibri"/>
                <a:cs typeface="Calibri"/>
              </a:rPr>
              <a:t>о</a:t>
            </a:r>
            <a:r>
              <a:rPr sz="1300" b="1" spc="-30" dirty="0">
                <a:latin typeface="Calibri"/>
                <a:cs typeface="Calibri"/>
              </a:rPr>
              <a:t>о</a:t>
            </a:r>
            <a:r>
              <a:rPr sz="1300" b="1" dirty="0">
                <a:latin typeface="Calibri"/>
                <a:cs typeface="Calibri"/>
              </a:rPr>
              <a:t>хр</a:t>
            </a:r>
            <a:r>
              <a:rPr sz="1300" b="1" spc="-5" dirty="0">
                <a:latin typeface="Calibri"/>
                <a:cs typeface="Calibri"/>
              </a:rPr>
              <a:t>а</a:t>
            </a:r>
            <a:r>
              <a:rPr sz="1300" b="1" dirty="0">
                <a:latin typeface="Calibri"/>
                <a:cs typeface="Calibri"/>
              </a:rPr>
              <a:t>ни</a:t>
            </a:r>
            <a:r>
              <a:rPr sz="1300" b="1" spc="-15" dirty="0">
                <a:latin typeface="Calibri"/>
                <a:cs typeface="Calibri"/>
              </a:rPr>
              <a:t>т</a:t>
            </a:r>
            <a:r>
              <a:rPr sz="1300" b="1" spc="-30" dirty="0">
                <a:latin typeface="Calibri"/>
                <a:cs typeface="Calibri"/>
              </a:rPr>
              <a:t>е</a:t>
            </a:r>
            <a:r>
              <a:rPr sz="1300" b="1" dirty="0">
                <a:latin typeface="Calibri"/>
                <a:cs typeface="Calibri"/>
              </a:rPr>
              <a:t>льн</a:t>
            </a:r>
            <a:r>
              <a:rPr sz="1300" b="1" spc="5" dirty="0">
                <a:latin typeface="Calibri"/>
                <a:cs typeface="Calibri"/>
              </a:rPr>
              <a:t>а</a:t>
            </a:r>
            <a:r>
              <a:rPr sz="1300" b="1" dirty="0">
                <a:latin typeface="Calibri"/>
                <a:cs typeface="Calibri"/>
              </a:rPr>
              <a:t>я </a:t>
            </a:r>
            <a:r>
              <a:rPr sz="1300" b="1" spc="-15" dirty="0">
                <a:latin typeface="Calibri"/>
                <a:cs typeface="Calibri"/>
              </a:rPr>
              <a:t>д</a:t>
            </a:r>
            <a:r>
              <a:rPr sz="1300" b="1" spc="-5" dirty="0">
                <a:latin typeface="Calibri"/>
                <a:cs typeface="Calibri"/>
              </a:rPr>
              <a:t>е</a:t>
            </a:r>
            <a:r>
              <a:rPr sz="1300" b="1" dirty="0">
                <a:latin typeface="Calibri"/>
                <a:cs typeface="Calibri"/>
              </a:rPr>
              <a:t>я</a:t>
            </a:r>
            <a:r>
              <a:rPr sz="1300" b="1" spc="-15" dirty="0">
                <a:latin typeface="Calibri"/>
                <a:cs typeface="Calibri"/>
              </a:rPr>
              <a:t>т</a:t>
            </a:r>
            <a:r>
              <a:rPr sz="1300" b="1" spc="-30" dirty="0">
                <a:latin typeface="Calibri"/>
                <a:cs typeface="Calibri"/>
              </a:rPr>
              <a:t>е</a:t>
            </a:r>
            <a:r>
              <a:rPr sz="1300" b="1" dirty="0">
                <a:latin typeface="Calibri"/>
                <a:cs typeface="Calibri"/>
              </a:rPr>
              <a:t>льно</a:t>
            </a:r>
            <a:r>
              <a:rPr sz="1300" b="1" spc="-5" dirty="0">
                <a:latin typeface="Calibri"/>
                <a:cs typeface="Calibri"/>
              </a:rPr>
              <a:t>с</a:t>
            </a:r>
            <a:r>
              <a:rPr sz="1300" b="1" dirty="0">
                <a:latin typeface="Calibri"/>
                <a:cs typeface="Calibri"/>
              </a:rPr>
              <a:t>ть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26630" name="object 10"/>
          <p:cNvSpPr>
            <a:spLocks/>
          </p:cNvSpPr>
          <p:nvPr/>
        </p:nvSpPr>
        <p:spPr bwMode="auto">
          <a:xfrm>
            <a:off x="2124075" y="1539875"/>
            <a:ext cx="322263" cy="2393950"/>
          </a:xfrm>
          <a:custGeom>
            <a:avLst/>
            <a:gdLst>
              <a:gd name="T0" fmla="*/ 0 w 323164"/>
              <a:gd name="T1" fmla="*/ 2397761 h 2393188"/>
              <a:gd name="T2" fmla="*/ 317796 w 323164"/>
              <a:gd name="T3" fmla="*/ 2397761 h 2393188"/>
              <a:gd name="T4" fmla="*/ 317796 w 323164"/>
              <a:gd name="T5" fmla="*/ 0 h 2393188"/>
              <a:gd name="T6" fmla="*/ 0 w 323164"/>
              <a:gd name="T7" fmla="*/ 0 h 2393188"/>
              <a:gd name="T8" fmla="*/ 0 w 323164"/>
              <a:gd name="T9" fmla="*/ 2397761 h 23931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3164"/>
              <a:gd name="T16" fmla="*/ 0 h 2393188"/>
              <a:gd name="T17" fmla="*/ 323164 w 323164"/>
              <a:gd name="T18" fmla="*/ 2393188 h 23931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3164" h="2393188">
                <a:moveTo>
                  <a:pt x="0" y="2393188"/>
                </a:moveTo>
                <a:lnTo>
                  <a:pt x="323164" y="2393188"/>
                </a:lnTo>
                <a:lnTo>
                  <a:pt x="323164" y="0"/>
                </a:lnTo>
                <a:lnTo>
                  <a:pt x="0" y="0"/>
                </a:lnTo>
                <a:lnTo>
                  <a:pt x="0" y="2393188"/>
                </a:lnTo>
                <a:close/>
              </a:path>
            </a:pathLst>
          </a:custGeom>
          <a:noFill/>
          <a:ln w="9525">
            <a:solidFill>
              <a:srgbClr val="00AF5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1" name="object 11"/>
          <p:cNvSpPr txBox="1"/>
          <p:nvPr/>
        </p:nvSpPr>
        <p:spPr>
          <a:xfrm>
            <a:off x="2157730" y="1620519"/>
            <a:ext cx="250825" cy="2234565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dirty="0">
                <a:latin typeface="Calibri"/>
                <a:cs typeface="Calibri"/>
              </a:rPr>
              <a:t>Национальная </a:t>
            </a:r>
            <a:r>
              <a:rPr sz="1500" b="1" spc="-3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э</a:t>
            </a:r>
            <a:r>
              <a:rPr sz="1500" b="1" spc="-25" dirty="0">
                <a:latin typeface="Calibri"/>
                <a:cs typeface="Calibri"/>
              </a:rPr>
              <a:t>к</a:t>
            </a:r>
            <a:r>
              <a:rPr sz="1500" b="1" dirty="0">
                <a:latin typeface="Calibri"/>
                <a:cs typeface="Calibri"/>
              </a:rPr>
              <a:t>он</a:t>
            </a:r>
            <a:r>
              <a:rPr sz="1500" b="1" spc="-10" dirty="0">
                <a:latin typeface="Calibri"/>
                <a:cs typeface="Calibri"/>
              </a:rPr>
              <a:t>о</a:t>
            </a:r>
            <a:r>
              <a:rPr sz="1500" b="1" dirty="0">
                <a:latin typeface="Calibri"/>
                <a:cs typeface="Calibri"/>
              </a:rPr>
              <a:t>ми</a:t>
            </a:r>
            <a:r>
              <a:rPr sz="1500" b="1" spc="-20" dirty="0">
                <a:latin typeface="Calibri"/>
                <a:cs typeface="Calibri"/>
              </a:rPr>
              <a:t>к</a:t>
            </a:r>
            <a:r>
              <a:rPr sz="1500" b="1" dirty="0">
                <a:latin typeface="Calibri"/>
                <a:cs typeface="Calibri"/>
              </a:rPr>
              <a:t>а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6632" name="object 12"/>
          <p:cNvSpPr>
            <a:spLocks/>
          </p:cNvSpPr>
          <p:nvPr/>
        </p:nvSpPr>
        <p:spPr bwMode="auto">
          <a:xfrm>
            <a:off x="2655888" y="1543050"/>
            <a:ext cx="554037" cy="2390775"/>
          </a:xfrm>
          <a:custGeom>
            <a:avLst/>
            <a:gdLst>
              <a:gd name="T0" fmla="*/ 0 w 553999"/>
              <a:gd name="T1" fmla="*/ 2394590 h 2390013"/>
              <a:gd name="T2" fmla="*/ 554227 w 553999"/>
              <a:gd name="T3" fmla="*/ 2394590 h 2390013"/>
              <a:gd name="T4" fmla="*/ 554227 w 553999"/>
              <a:gd name="T5" fmla="*/ 0 h 2390013"/>
              <a:gd name="T6" fmla="*/ 0 w 553999"/>
              <a:gd name="T7" fmla="*/ 0 h 2390013"/>
              <a:gd name="T8" fmla="*/ 0 w 553999"/>
              <a:gd name="T9" fmla="*/ 2394590 h 2390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53999"/>
              <a:gd name="T16" fmla="*/ 0 h 2390013"/>
              <a:gd name="T17" fmla="*/ 553999 w 553999"/>
              <a:gd name="T18" fmla="*/ 2390013 h 2390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53999" h="2390013">
                <a:moveTo>
                  <a:pt x="0" y="2390013"/>
                </a:moveTo>
                <a:lnTo>
                  <a:pt x="553999" y="2390013"/>
                </a:lnTo>
                <a:lnTo>
                  <a:pt x="553999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noFill/>
          <a:ln w="9525">
            <a:solidFill>
              <a:srgbClr val="FFC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4" name="object 14"/>
          <p:cNvSpPr txBox="1"/>
          <p:nvPr/>
        </p:nvSpPr>
        <p:spPr>
          <a:xfrm>
            <a:off x="2690495" y="1659127"/>
            <a:ext cx="628377" cy="2160905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marL="12700" marR="6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dirty="0">
                <a:latin typeface="Calibri"/>
                <a:cs typeface="Calibri"/>
              </a:rPr>
              <a:t>Жилищно</a:t>
            </a:r>
            <a:r>
              <a:rPr sz="1500" b="1" spc="-5" dirty="0">
                <a:latin typeface="Calibri"/>
                <a:cs typeface="Calibri"/>
              </a:rPr>
              <a:t>-</a:t>
            </a:r>
            <a:r>
              <a:rPr sz="1500" b="1" spc="-25" dirty="0">
                <a:latin typeface="Calibri"/>
                <a:cs typeface="Calibri"/>
              </a:rPr>
              <a:t>к</a:t>
            </a:r>
            <a:r>
              <a:rPr sz="1500" b="1" dirty="0">
                <a:latin typeface="Calibri"/>
                <a:cs typeface="Calibri"/>
              </a:rPr>
              <a:t>ом</a:t>
            </a:r>
            <a:r>
              <a:rPr sz="1500" b="1" spc="-20" dirty="0">
                <a:latin typeface="Calibri"/>
                <a:cs typeface="Calibri"/>
              </a:rPr>
              <a:t>м</a:t>
            </a:r>
            <a:r>
              <a:rPr sz="1500" b="1" dirty="0">
                <a:latin typeface="Calibri"/>
                <a:cs typeface="Calibri"/>
              </a:rPr>
              <a:t>у</a:t>
            </a:r>
            <a:r>
              <a:rPr sz="1500" b="1" spc="-5" dirty="0">
                <a:latin typeface="Calibri"/>
                <a:cs typeface="Calibri"/>
              </a:rPr>
              <a:t>н</a:t>
            </a:r>
            <a:r>
              <a:rPr sz="1500" b="1" dirty="0">
                <a:latin typeface="Calibri"/>
                <a:cs typeface="Calibri"/>
              </a:rPr>
              <a:t>альное </a:t>
            </a:r>
            <a:r>
              <a:rPr sz="1500" b="1" spc="-30" dirty="0">
                <a:latin typeface="Calibri"/>
                <a:cs typeface="Calibri"/>
              </a:rPr>
              <a:t>х</a:t>
            </a:r>
            <a:r>
              <a:rPr sz="1500" b="1" dirty="0">
                <a:latin typeface="Calibri"/>
                <a:cs typeface="Calibri"/>
              </a:rPr>
              <a:t>о</a:t>
            </a:r>
            <a:r>
              <a:rPr sz="1500" b="1" spc="-10" dirty="0">
                <a:latin typeface="Calibri"/>
                <a:cs typeface="Calibri"/>
              </a:rPr>
              <a:t>з</a:t>
            </a:r>
            <a:r>
              <a:rPr sz="1500" b="1" dirty="0">
                <a:latin typeface="Calibri"/>
                <a:cs typeface="Calibri"/>
              </a:rPr>
              <a:t>яйство</a:t>
            </a:r>
            <a:endParaRPr sz="1500" dirty="0">
              <a:latin typeface="Calibri"/>
              <a:cs typeface="Calibri"/>
            </a:endParaRPr>
          </a:p>
          <a:p>
            <a:pPr fontAlgn="auto">
              <a:lnSpc>
                <a:spcPts val="1200"/>
              </a:lnSpc>
              <a:spcBef>
                <a:spcPts val="76"/>
              </a:spcBef>
              <a:spcAft>
                <a:spcPts val="0"/>
              </a:spcAft>
              <a:defRPr/>
            </a:pPr>
            <a:endParaRPr sz="1200" dirty="0">
              <a:latin typeface="+mn-lt"/>
            </a:endParaRPr>
          </a:p>
        </p:txBody>
      </p:sp>
      <p:sp>
        <p:nvSpPr>
          <p:cNvPr id="26634" name="object 15"/>
          <p:cNvSpPr>
            <a:spLocks/>
          </p:cNvSpPr>
          <p:nvPr/>
        </p:nvSpPr>
        <p:spPr bwMode="auto">
          <a:xfrm>
            <a:off x="3505200" y="1524000"/>
            <a:ext cx="755650" cy="2390775"/>
          </a:xfrm>
          <a:custGeom>
            <a:avLst/>
            <a:gdLst>
              <a:gd name="T0" fmla="*/ 0 w 323164"/>
              <a:gd name="T1" fmla="*/ 2394590 h 2390013"/>
              <a:gd name="T2" fmla="*/ 52821253 w 323164"/>
              <a:gd name="T3" fmla="*/ 2394590 h 2390013"/>
              <a:gd name="T4" fmla="*/ 52821253 w 323164"/>
              <a:gd name="T5" fmla="*/ 0 h 2390013"/>
              <a:gd name="T6" fmla="*/ 0 w 323164"/>
              <a:gd name="T7" fmla="*/ 0 h 2390013"/>
              <a:gd name="T8" fmla="*/ 0 w 323164"/>
              <a:gd name="T9" fmla="*/ 2394590 h 2390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3164"/>
              <a:gd name="T16" fmla="*/ 0 h 2390013"/>
              <a:gd name="T17" fmla="*/ 323164 w 323164"/>
              <a:gd name="T18" fmla="*/ 2390013 h 2390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3164" h="2390013">
                <a:moveTo>
                  <a:pt x="0" y="2390013"/>
                </a:moveTo>
                <a:lnTo>
                  <a:pt x="323164" y="2390013"/>
                </a:lnTo>
                <a:lnTo>
                  <a:pt x="323164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6" name="object 16"/>
          <p:cNvSpPr txBox="1"/>
          <p:nvPr/>
        </p:nvSpPr>
        <p:spPr>
          <a:xfrm>
            <a:off x="3733800" y="2133600"/>
            <a:ext cx="251460" cy="1131570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dirty="0">
                <a:latin typeface="Calibri"/>
                <a:cs typeface="Calibri"/>
              </a:rPr>
              <a:t>О</a:t>
            </a:r>
            <a:r>
              <a:rPr sz="1500" b="1" spc="5" dirty="0">
                <a:latin typeface="Calibri"/>
                <a:cs typeface="Calibri"/>
              </a:rPr>
              <a:t>б</a:t>
            </a:r>
            <a:r>
              <a:rPr sz="1500" b="1" dirty="0">
                <a:latin typeface="Calibri"/>
                <a:cs typeface="Calibri"/>
              </a:rPr>
              <a:t>ра</a:t>
            </a:r>
            <a:r>
              <a:rPr sz="1500" b="1" spc="-10" dirty="0">
                <a:latin typeface="Calibri"/>
                <a:cs typeface="Calibri"/>
              </a:rPr>
              <a:t>з</a:t>
            </a:r>
            <a:r>
              <a:rPr sz="1500" b="1" dirty="0">
                <a:latin typeface="Calibri"/>
                <a:cs typeface="Calibri"/>
              </a:rPr>
              <a:t>ова</a:t>
            </a:r>
            <a:r>
              <a:rPr sz="1500" b="1" spc="-5" dirty="0">
                <a:latin typeface="Calibri"/>
                <a:cs typeface="Calibri"/>
              </a:rPr>
              <a:t>н</a:t>
            </a:r>
            <a:r>
              <a:rPr sz="1500" b="1" dirty="0">
                <a:latin typeface="Calibri"/>
                <a:cs typeface="Calibri"/>
              </a:rPr>
              <a:t>ие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6636" name="object 17"/>
          <p:cNvSpPr>
            <a:spLocks/>
          </p:cNvSpPr>
          <p:nvPr/>
        </p:nvSpPr>
        <p:spPr bwMode="auto">
          <a:xfrm>
            <a:off x="4600575" y="1539875"/>
            <a:ext cx="554038" cy="2390775"/>
          </a:xfrm>
          <a:custGeom>
            <a:avLst/>
            <a:gdLst>
              <a:gd name="T0" fmla="*/ 0 w 553999"/>
              <a:gd name="T1" fmla="*/ 2394590 h 2390013"/>
              <a:gd name="T2" fmla="*/ 554233 w 553999"/>
              <a:gd name="T3" fmla="*/ 2394590 h 2390013"/>
              <a:gd name="T4" fmla="*/ 554233 w 553999"/>
              <a:gd name="T5" fmla="*/ 0 h 2390013"/>
              <a:gd name="T6" fmla="*/ 0 w 553999"/>
              <a:gd name="T7" fmla="*/ 0 h 2390013"/>
              <a:gd name="T8" fmla="*/ 0 w 553999"/>
              <a:gd name="T9" fmla="*/ 2394590 h 2390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53999"/>
              <a:gd name="T16" fmla="*/ 0 h 2390013"/>
              <a:gd name="T17" fmla="*/ 553999 w 553999"/>
              <a:gd name="T18" fmla="*/ 2390013 h 2390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53999" h="2390013">
                <a:moveTo>
                  <a:pt x="0" y="2390013"/>
                </a:moveTo>
                <a:lnTo>
                  <a:pt x="553999" y="2390013"/>
                </a:lnTo>
                <a:lnTo>
                  <a:pt x="553999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noFill/>
          <a:ln w="9525">
            <a:solidFill>
              <a:srgbClr val="C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8" name="object 18"/>
          <p:cNvSpPr txBox="1"/>
          <p:nvPr/>
        </p:nvSpPr>
        <p:spPr>
          <a:xfrm>
            <a:off x="4634738" y="2204274"/>
            <a:ext cx="479425" cy="1423035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marL="12700" marR="6350" indent="3060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spc="-45" dirty="0">
                <a:latin typeface="Calibri"/>
                <a:cs typeface="Calibri"/>
              </a:rPr>
              <a:t>К</a:t>
            </a:r>
            <a:r>
              <a:rPr sz="1500" b="1" spc="-55" dirty="0">
                <a:latin typeface="Calibri"/>
                <a:cs typeface="Calibri"/>
              </a:rPr>
              <a:t>у</a:t>
            </a:r>
            <a:r>
              <a:rPr sz="1500" b="1" dirty="0">
                <a:latin typeface="Calibri"/>
                <a:cs typeface="Calibri"/>
              </a:rPr>
              <a:t>л</a:t>
            </a:r>
            <a:r>
              <a:rPr sz="1500" b="1" spc="-45" dirty="0">
                <a:latin typeface="Calibri"/>
                <a:cs typeface="Calibri"/>
              </a:rPr>
              <a:t>ь</a:t>
            </a:r>
            <a:r>
              <a:rPr sz="1500" b="1" dirty="0">
                <a:latin typeface="Calibri"/>
                <a:cs typeface="Calibri"/>
              </a:rPr>
              <a:t>тура, кин</a:t>
            </a:r>
            <a:r>
              <a:rPr sz="1500" b="1" spc="-15" dirty="0">
                <a:latin typeface="Calibri"/>
                <a:cs typeface="Calibri"/>
              </a:rPr>
              <a:t>е</a:t>
            </a:r>
            <a:r>
              <a:rPr sz="1500" b="1" dirty="0">
                <a:latin typeface="Calibri"/>
                <a:cs typeface="Calibri"/>
              </a:rPr>
              <a:t>ма</a:t>
            </a:r>
            <a:r>
              <a:rPr sz="1500" b="1" spc="-10" dirty="0">
                <a:latin typeface="Calibri"/>
                <a:cs typeface="Calibri"/>
              </a:rPr>
              <a:t>т</a:t>
            </a:r>
            <a:r>
              <a:rPr sz="1500" b="1" dirty="0">
                <a:latin typeface="Calibri"/>
                <a:cs typeface="Calibri"/>
              </a:rPr>
              <a:t>о</a:t>
            </a:r>
            <a:r>
              <a:rPr sz="1500" b="1" spc="-10" dirty="0">
                <a:latin typeface="Calibri"/>
                <a:cs typeface="Calibri"/>
              </a:rPr>
              <a:t>г</a:t>
            </a:r>
            <a:r>
              <a:rPr sz="1500" b="1" dirty="0">
                <a:latin typeface="Calibri"/>
                <a:cs typeface="Calibri"/>
              </a:rPr>
              <a:t>рафия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6638" name="object 21"/>
          <p:cNvSpPr>
            <a:spLocks/>
          </p:cNvSpPr>
          <p:nvPr/>
        </p:nvSpPr>
        <p:spPr bwMode="auto">
          <a:xfrm>
            <a:off x="5410200" y="1524000"/>
            <a:ext cx="323850" cy="2390775"/>
          </a:xfrm>
          <a:custGeom>
            <a:avLst/>
            <a:gdLst>
              <a:gd name="T0" fmla="*/ 0 w 323164"/>
              <a:gd name="T1" fmla="*/ 2394590 h 2390013"/>
              <a:gd name="T2" fmla="*/ 327301 w 323164"/>
              <a:gd name="T3" fmla="*/ 2394590 h 2390013"/>
              <a:gd name="T4" fmla="*/ 327301 w 323164"/>
              <a:gd name="T5" fmla="*/ 0 h 2390013"/>
              <a:gd name="T6" fmla="*/ 0 w 323164"/>
              <a:gd name="T7" fmla="*/ 0 h 2390013"/>
              <a:gd name="T8" fmla="*/ 0 w 323164"/>
              <a:gd name="T9" fmla="*/ 2394590 h 2390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3164"/>
              <a:gd name="T16" fmla="*/ 0 h 2390013"/>
              <a:gd name="T17" fmla="*/ 323164 w 323164"/>
              <a:gd name="T18" fmla="*/ 2390013 h 2390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3164" h="2390013">
                <a:moveTo>
                  <a:pt x="0" y="2390013"/>
                </a:moveTo>
                <a:lnTo>
                  <a:pt x="323164" y="2390013"/>
                </a:lnTo>
                <a:lnTo>
                  <a:pt x="323164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noFill/>
          <a:ln w="9525">
            <a:solidFill>
              <a:srgbClr val="205868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2" name="object 22"/>
          <p:cNvSpPr txBox="1"/>
          <p:nvPr/>
        </p:nvSpPr>
        <p:spPr>
          <a:xfrm>
            <a:off x="5486400" y="1828800"/>
            <a:ext cx="250825" cy="1839595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dirty="0">
                <a:latin typeface="Calibri"/>
                <a:cs typeface="Calibri"/>
              </a:rPr>
              <a:t>Со</a:t>
            </a:r>
            <a:r>
              <a:rPr sz="1500" b="1" spc="-10" dirty="0">
                <a:latin typeface="Calibri"/>
                <a:cs typeface="Calibri"/>
              </a:rPr>
              <a:t>ц</a:t>
            </a:r>
            <a:r>
              <a:rPr sz="1500" b="1" dirty="0">
                <a:latin typeface="Calibri"/>
                <a:cs typeface="Calibri"/>
              </a:rPr>
              <a:t>иальная</a:t>
            </a:r>
            <a:r>
              <a:rPr sz="1500" b="1" spc="-15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п</a:t>
            </a:r>
            <a:r>
              <a:rPr sz="1500" b="1" spc="-25" dirty="0">
                <a:latin typeface="Calibri"/>
                <a:cs typeface="Calibri"/>
              </a:rPr>
              <a:t>о</a:t>
            </a:r>
            <a:r>
              <a:rPr sz="1500" b="1" dirty="0">
                <a:latin typeface="Calibri"/>
                <a:cs typeface="Calibri"/>
              </a:rPr>
              <a:t>л</a:t>
            </a:r>
            <a:r>
              <a:rPr sz="1500" b="1" spc="5" dirty="0">
                <a:latin typeface="Calibri"/>
                <a:cs typeface="Calibri"/>
              </a:rPr>
              <a:t>и</a:t>
            </a:r>
            <a:r>
              <a:rPr sz="1500" b="1" dirty="0">
                <a:latin typeface="Calibri"/>
                <a:cs typeface="Calibri"/>
              </a:rPr>
              <a:t>т</a:t>
            </a:r>
            <a:r>
              <a:rPr sz="1500" b="1" spc="5" dirty="0">
                <a:latin typeface="Calibri"/>
                <a:cs typeface="Calibri"/>
              </a:rPr>
              <a:t>и</a:t>
            </a:r>
            <a:r>
              <a:rPr sz="1500" b="1" spc="-25" dirty="0">
                <a:latin typeface="Calibri"/>
                <a:cs typeface="Calibri"/>
              </a:rPr>
              <a:t>к</a:t>
            </a:r>
            <a:r>
              <a:rPr sz="1500" b="1" dirty="0">
                <a:latin typeface="Calibri"/>
                <a:cs typeface="Calibri"/>
              </a:rPr>
              <a:t>а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6640" name="object 23"/>
          <p:cNvSpPr>
            <a:spLocks/>
          </p:cNvSpPr>
          <p:nvPr/>
        </p:nvSpPr>
        <p:spPr bwMode="auto">
          <a:xfrm>
            <a:off x="6019800" y="1524000"/>
            <a:ext cx="554038" cy="2390775"/>
          </a:xfrm>
          <a:custGeom>
            <a:avLst/>
            <a:gdLst>
              <a:gd name="T0" fmla="*/ 0 w 553999"/>
              <a:gd name="T1" fmla="*/ 2394590 h 2390013"/>
              <a:gd name="T2" fmla="*/ 554233 w 553999"/>
              <a:gd name="T3" fmla="*/ 2394590 h 2390013"/>
              <a:gd name="T4" fmla="*/ 554233 w 553999"/>
              <a:gd name="T5" fmla="*/ 0 h 2390013"/>
              <a:gd name="T6" fmla="*/ 0 w 553999"/>
              <a:gd name="T7" fmla="*/ 0 h 2390013"/>
              <a:gd name="T8" fmla="*/ 0 w 553999"/>
              <a:gd name="T9" fmla="*/ 2394590 h 2390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53999"/>
              <a:gd name="T16" fmla="*/ 0 h 2390013"/>
              <a:gd name="T17" fmla="*/ 553999 w 553999"/>
              <a:gd name="T18" fmla="*/ 2390013 h 2390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53999" h="2390013">
                <a:moveTo>
                  <a:pt x="0" y="2390013"/>
                </a:moveTo>
                <a:lnTo>
                  <a:pt x="553999" y="2390013"/>
                </a:lnTo>
                <a:lnTo>
                  <a:pt x="553999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noFill/>
          <a:ln w="9525">
            <a:solidFill>
              <a:srgbClr val="30859C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4" name="object 24"/>
          <p:cNvSpPr txBox="1"/>
          <p:nvPr/>
        </p:nvSpPr>
        <p:spPr>
          <a:xfrm>
            <a:off x="6096000" y="1828800"/>
            <a:ext cx="479425" cy="1922145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marL="731520" marR="6350" indent="-7194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spc="-10" dirty="0">
                <a:latin typeface="Calibri"/>
                <a:cs typeface="Calibri"/>
              </a:rPr>
              <a:t>Ф</a:t>
            </a:r>
            <a:r>
              <a:rPr sz="1500" b="1" dirty="0">
                <a:latin typeface="Calibri"/>
                <a:cs typeface="Calibri"/>
              </a:rPr>
              <a:t>изичес</a:t>
            </a:r>
            <a:r>
              <a:rPr sz="1500" b="1" spc="-25" dirty="0">
                <a:latin typeface="Calibri"/>
                <a:cs typeface="Calibri"/>
              </a:rPr>
              <a:t>к</a:t>
            </a:r>
            <a:r>
              <a:rPr sz="1500" b="1" dirty="0">
                <a:latin typeface="Calibri"/>
                <a:cs typeface="Calibri"/>
              </a:rPr>
              <a:t>ая к</a:t>
            </a:r>
            <a:r>
              <a:rPr sz="1500" b="1" spc="-55" dirty="0">
                <a:latin typeface="Calibri"/>
                <a:cs typeface="Calibri"/>
              </a:rPr>
              <a:t>у</a:t>
            </a:r>
            <a:r>
              <a:rPr sz="1500" b="1" dirty="0">
                <a:latin typeface="Calibri"/>
                <a:cs typeface="Calibri"/>
              </a:rPr>
              <a:t>л</a:t>
            </a:r>
            <a:r>
              <a:rPr sz="1500" b="1" spc="-45" dirty="0">
                <a:latin typeface="Calibri"/>
                <a:cs typeface="Calibri"/>
              </a:rPr>
              <a:t>ь</a:t>
            </a:r>
            <a:r>
              <a:rPr sz="1500" b="1" dirty="0">
                <a:latin typeface="Calibri"/>
                <a:cs typeface="Calibri"/>
              </a:rPr>
              <a:t>тура</a:t>
            </a:r>
            <a:r>
              <a:rPr sz="1500" b="1" spc="-30" dirty="0">
                <a:latin typeface="Calibri"/>
                <a:cs typeface="Calibri"/>
              </a:rPr>
              <a:t> </a:t>
            </a:r>
            <a:r>
              <a:rPr sz="1500" b="1" dirty="0">
                <a:latin typeface="Calibri"/>
                <a:cs typeface="Calibri"/>
              </a:rPr>
              <a:t>и спо</a:t>
            </a:r>
            <a:r>
              <a:rPr sz="1500" b="1" spc="-5" dirty="0">
                <a:latin typeface="Calibri"/>
                <a:cs typeface="Calibri"/>
              </a:rPr>
              <a:t>р</a:t>
            </a:r>
            <a:r>
              <a:rPr sz="1500" b="1" dirty="0">
                <a:latin typeface="Calibri"/>
                <a:cs typeface="Calibri"/>
              </a:rPr>
              <a:t>т</a:t>
            </a:r>
            <a:endParaRPr sz="1500" dirty="0">
              <a:latin typeface="Calibri"/>
              <a:cs typeface="Calibri"/>
            </a:endParaRPr>
          </a:p>
        </p:txBody>
      </p:sp>
      <p:sp>
        <p:nvSpPr>
          <p:cNvPr id="26642" name="object 26"/>
          <p:cNvSpPr>
            <a:spLocks/>
          </p:cNvSpPr>
          <p:nvPr/>
        </p:nvSpPr>
        <p:spPr bwMode="auto">
          <a:xfrm>
            <a:off x="6858000" y="1524000"/>
            <a:ext cx="692150" cy="2390775"/>
          </a:xfrm>
          <a:custGeom>
            <a:avLst/>
            <a:gdLst>
              <a:gd name="T0" fmla="*/ 0 w 692492"/>
              <a:gd name="T1" fmla="*/ 2394590 h 2390013"/>
              <a:gd name="T2" fmla="*/ 690443 w 692492"/>
              <a:gd name="T3" fmla="*/ 2394590 h 2390013"/>
              <a:gd name="T4" fmla="*/ 690443 w 692492"/>
              <a:gd name="T5" fmla="*/ 0 h 2390013"/>
              <a:gd name="T6" fmla="*/ 0 w 692492"/>
              <a:gd name="T7" fmla="*/ 0 h 2390013"/>
              <a:gd name="T8" fmla="*/ 0 w 692492"/>
              <a:gd name="T9" fmla="*/ 2394590 h 2390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2492"/>
              <a:gd name="T16" fmla="*/ 0 h 2390013"/>
              <a:gd name="T17" fmla="*/ 692492 w 692492"/>
              <a:gd name="T18" fmla="*/ 2390013 h 2390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2492" h="2390013">
                <a:moveTo>
                  <a:pt x="0" y="2390013"/>
                </a:moveTo>
                <a:lnTo>
                  <a:pt x="692492" y="2390013"/>
                </a:lnTo>
                <a:lnTo>
                  <a:pt x="692492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noFill/>
          <a:ln w="9525">
            <a:solidFill>
              <a:srgbClr val="548ED4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6643" name="object 27"/>
          <p:cNvSpPr>
            <a:spLocks/>
          </p:cNvSpPr>
          <p:nvPr/>
        </p:nvSpPr>
        <p:spPr bwMode="auto">
          <a:xfrm>
            <a:off x="7848600" y="1524000"/>
            <a:ext cx="738188" cy="2390775"/>
          </a:xfrm>
          <a:custGeom>
            <a:avLst/>
            <a:gdLst>
              <a:gd name="T0" fmla="*/ 0 w 738670"/>
              <a:gd name="T1" fmla="*/ 2394590 h 2390013"/>
              <a:gd name="T2" fmla="*/ 735783 w 738670"/>
              <a:gd name="T3" fmla="*/ 2394590 h 2390013"/>
              <a:gd name="T4" fmla="*/ 735783 w 738670"/>
              <a:gd name="T5" fmla="*/ 0 h 2390013"/>
              <a:gd name="T6" fmla="*/ 0 w 738670"/>
              <a:gd name="T7" fmla="*/ 0 h 2390013"/>
              <a:gd name="T8" fmla="*/ 0 w 738670"/>
              <a:gd name="T9" fmla="*/ 2394590 h 23900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38670"/>
              <a:gd name="T16" fmla="*/ 0 h 2390013"/>
              <a:gd name="T17" fmla="*/ 738670 w 738670"/>
              <a:gd name="T18" fmla="*/ 2390013 h 23900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38670" h="2390013">
                <a:moveTo>
                  <a:pt x="0" y="2390013"/>
                </a:moveTo>
                <a:lnTo>
                  <a:pt x="738670" y="2390013"/>
                </a:lnTo>
                <a:lnTo>
                  <a:pt x="738670" y="0"/>
                </a:lnTo>
                <a:lnTo>
                  <a:pt x="0" y="0"/>
                </a:lnTo>
                <a:lnTo>
                  <a:pt x="0" y="2390013"/>
                </a:lnTo>
                <a:close/>
              </a:path>
            </a:pathLst>
          </a:custGeom>
          <a:noFill/>
          <a:ln w="9525">
            <a:solidFill>
              <a:srgbClr val="548ED4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8" name="object 28"/>
          <p:cNvSpPr txBox="1"/>
          <p:nvPr/>
        </p:nvSpPr>
        <p:spPr>
          <a:xfrm>
            <a:off x="6781800" y="1905000"/>
            <a:ext cx="1851789" cy="1693545"/>
          </a:xfrm>
          <a:prstGeom prst="rect">
            <a:avLst/>
          </a:prstGeom>
        </p:spPr>
        <p:txBody>
          <a:bodyPr vert="vert270" lIns="0" tIns="0" rIns="0" bIns="0">
            <a:spAutoFit/>
          </a:bodyPr>
          <a:lstStyle/>
          <a:p>
            <a:pPr fontAlgn="auto">
              <a:lnSpc>
                <a:spcPts val="950"/>
              </a:lnSpc>
              <a:spcBef>
                <a:spcPts val="37"/>
              </a:spcBef>
              <a:spcAft>
                <a:spcPts val="0"/>
              </a:spcAft>
              <a:defRPr/>
            </a:pPr>
            <a:endParaRPr sz="950" dirty="0">
              <a:latin typeface="+mn-lt"/>
            </a:endParaRPr>
          </a:p>
          <a:p>
            <a:pPr marL="12700" marR="6350" indent="-635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300" b="1" dirty="0">
                <a:latin typeface="Calibri"/>
                <a:cs typeface="Calibri"/>
              </a:rPr>
              <a:t>О</a:t>
            </a:r>
            <a:r>
              <a:rPr sz="1300" b="1" spc="-10" dirty="0">
                <a:latin typeface="Calibri"/>
                <a:cs typeface="Calibri"/>
              </a:rPr>
              <a:t>б</a:t>
            </a:r>
            <a:r>
              <a:rPr sz="1300" b="1" dirty="0">
                <a:latin typeface="Calibri"/>
                <a:cs typeface="Calibri"/>
              </a:rPr>
              <a:t>служи</a:t>
            </a:r>
            <a:r>
              <a:rPr sz="1300" b="1" spc="-5" dirty="0">
                <a:latin typeface="Calibri"/>
                <a:cs typeface="Calibri"/>
              </a:rPr>
              <a:t>ва</a:t>
            </a:r>
            <a:r>
              <a:rPr sz="1300" b="1" dirty="0">
                <a:latin typeface="Calibri"/>
                <a:cs typeface="Calibri"/>
              </a:rPr>
              <a:t>ние </a:t>
            </a:r>
            <a:r>
              <a:rPr sz="1300" b="1" spc="-20" dirty="0">
                <a:latin typeface="Calibri"/>
                <a:cs typeface="Calibri"/>
              </a:rPr>
              <a:t>г</a:t>
            </a:r>
            <a:r>
              <a:rPr sz="1300" b="1" dirty="0">
                <a:latin typeface="Calibri"/>
                <a:cs typeface="Calibri"/>
              </a:rPr>
              <a:t>ос</a:t>
            </a:r>
            <a:r>
              <a:rPr sz="1300" b="1" spc="-55" dirty="0">
                <a:latin typeface="Calibri"/>
                <a:cs typeface="Calibri"/>
              </a:rPr>
              <a:t>у</a:t>
            </a:r>
            <a:r>
              <a:rPr sz="1300" b="1" dirty="0">
                <a:latin typeface="Calibri"/>
                <a:cs typeface="Calibri"/>
              </a:rPr>
              <a:t>дар</a:t>
            </a:r>
            <a:r>
              <a:rPr sz="1300" b="1" spc="-5" dirty="0">
                <a:latin typeface="Calibri"/>
                <a:cs typeface="Calibri"/>
              </a:rPr>
              <a:t>с</a:t>
            </a:r>
            <a:r>
              <a:rPr sz="1300" b="1" dirty="0">
                <a:latin typeface="Calibri"/>
                <a:cs typeface="Calibri"/>
              </a:rPr>
              <a:t>т</a:t>
            </a:r>
            <a:r>
              <a:rPr sz="1300" b="1" spc="-10" dirty="0">
                <a:latin typeface="Calibri"/>
                <a:cs typeface="Calibri"/>
              </a:rPr>
              <a:t>в</a:t>
            </a:r>
            <a:r>
              <a:rPr sz="1300" b="1" spc="-5" dirty="0">
                <a:latin typeface="Calibri"/>
                <a:cs typeface="Calibri"/>
              </a:rPr>
              <a:t>е</a:t>
            </a:r>
            <a:r>
              <a:rPr sz="1300" b="1" dirty="0">
                <a:latin typeface="Calibri"/>
                <a:cs typeface="Calibri"/>
              </a:rPr>
              <a:t>н</a:t>
            </a:r>
            <a:r>
              <a:rPr sz="1300" b="1" spc="10" dirty="0">
                <a:latin typeface="Calibri"/>
                <a:cs typeface="Calibri"/>
              </a:rPr>
              <a:t>н</a:t>
            </a:r>
            <a:r>
              <a:rPr sz="1300" b="1" dirty="0">
                <a:latin typeface="Calibri"/>
                <a:cs typeface="Calibri"/>
              </a:rPr>
              <a:t>о</a:t>
            </a:r>
            <a:r>
              <a:rPr sz="1300" b="1" spc="-20" dirty="0">
                <a:latin typeface="Calibri"/>
                <a:cs typeface="Calibri"/>
              </a:rPr>
              <a:t>г</a:t>
            </a:r>
            <a:r>
              <a:rPr sz="1300" b="1" dirty="0">
                <a:latin typeface="Calibri"/>
                <a:cs typeface="Calibri"/>
              </a:rPr>
              <a:t>о</a:t>
            </a:r>
            <a:r>
              <a:rPr sz="1300" b="1" spc="60" dirty="0">
                <a:latin typeface="Calibri"/>
                <a:cs typeface="Calibri"/>
              </a:rPr>
              <a:t> </a:t>
            </a:r>
            <a:r>
              <a:rPr sz="1300" b="1" dirty="0">
                <a:latin typeface="Calibri"/>
                <a:cs typeface="Calibri"/>
              </a:rPr>
              <a:t>и </a:t>
            </a:r>
            <a:r>
              <a:rPr sz="1300" b="1" spc="-15" dirty="0" err="1">
                <a:latin typeface="Calibri"/>
                <a:cs typeface="Calibri"/>
              </a:rPr>
              <a:t>м</a:t>
            </a:r>
            <a:r>
              <a:rPr sz="1300" b="1" dirty="0" err="1">
                <a:latin typeface="Calibri"/>
                <a:cs typeface="Calibri"/>
              </a:rPr>
              <a:t>униципал</a:t>
            </a:r>
            <a:r>
              <a:rPr sz="1300" b="1" spc="-5" dirty="0" err="1">
                <a:latin typeface="Calibri"/>
                <a:cs typeface="Calibri"/>
              </a:rPr>
              <a:t>ь</a:t>
            </a:r>
            <a:r>
              <a:rPr sz="1300" b="1" dirty="0" err="1">
                <a:latin typeface="Calibri"/>
                <a:cs typeface="Calibri"/>
              </a:rPr>
              <a:t>но</a:t>
            </a:r>
            <a:r>
              <a:rPr sz="1300" b="1" spc="-20" dirty="0" err="1">
                <a:latin typeface="Calibri"/>
                <a:cs typeface="Calibri"/>
              </a:rPr>
              <a:t>г</a:t>
            </a:r>
            <a:r>
              <a:rPr sz="1300" b="1" dirty="0" err="1">
                <a:latin typeface="Calibri"/>
                <a:cs typeface="Calibri"/>
              </a:rPr>
              <a:t>о</a:t>
            </a:r>
            <a:r>
              <a:rPr sz="1300" b="1" spc="35" dirty="0">
                <a:latin typeface="Calibri"/>
                <a:cs typeface="Calibri"/>
              </a:rPr>
              <a:t> </a:t>
            </a:r>
            <a:r>
              <a:rPr sz="1300" b="1" spc="-15" dirty="0" err="1">
                <a:latin typeface="Calibri"/>
                <a:cs typeface="Calibri"/>
              </a:rPr>
              <a:t>д</a:t>
            </a:r>
            <a:r>
              <a:rPr sz="1300" b="1" spc="-25" dirty="0" err="1">
                <a:latin typeface="Calibri"/>
                <a:cs typeface="Calibri"/>
              </a:rPr>
              <a:t>о</a:t>
            </a:r>
            <a:r>
              <a:rPr sz="1300" b="1" dirty="0" err="1">
                <a:latin typeface="Calibri"/>
                <a:cs typeface="Calibri"/>
              </a:rPr>
              <a:t>лга</a:t>
            </a:r>
            <a:endParaRPr lang="ru-RU" sz="1300" b="1" dirty="0">
              <a:latin typeface="Calibri"/>
              <a:cs typeface="Calibri"/>
            </a:endParaRPr>
          </a:p>
          <a:p>
            <a:pPr marL="12700" marR="6350" indent="-635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300" b="1" dirty="0">
              <a:latin typeface="Calibri"/>
              <a:cs typeface="Calibri"/>
            </a:endParaRPr>
          </a:p>
          <a:p>
            <a:pPr marL="12700" marR="6350" indent="-635"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300" dirty="0">
              <a:latin typeface="Calibri"/>
              <a:cs typeface="Calibri"/>
            </a:endParaRPr>
          </a:p>
          <a:p>
            <a:pPr fontAlgn="auto">
              <a:lnSpc>
                <a:spcPts val="600"/>
              </a:lnSpc>
              <a:spcBef>
                <a:spcPts val="11"/>
              </a:spcBef>
              <a:spcAft>
                <a:spcPts val="0"/>
              </a:spcAft>
              <a:defRPr/>
            </a:pPr>
            <a:endParaRPr sz="600" dirty="0">
              <a:latin typeface="+mn-lt"/>
            </a:endParaRPr>
          </a:p>
          <a:p>
            <a:pPr marL="53340" marR="48895" indent="-127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>
                <a:latin typeface="Calibri"/>
                <a:cs typeface="Calibri"/>
              </a:rPr>
              <a:t>М</a:t>
            </a:r>
            <a:r>
              <a:rPr sz="1400" b="1" spc="-30" dirty="0">
                <a:latin typeface="Calibri"/>
                <a:cs typeface="Calibri"/>
              </a:rPr>
              <a:t>е</a:t>
            </a:r>
            <a:r>
              <a:rPr sz="1400" b="1" dirty="0">
                <a:latin typeface="Calibri"/>
                <a:cs typeface="Calibri"/>
              </a:rPr>
              <a:t>ж</a:t>
            </a:r>
            <a:r>
              <a:rPr sz="1400" b="1" spc="-10" dirty="0">
                <a:latin typeface="Calibri"/>
                <a:cs typeface="Calibri"/>
              </a:rPr>
              <a:t>б</a:t>
            </a:r>
            <a:r>
              <a:rPr sz="1400" b="1" spc="-40" dirty="0">
                <a:latin typeface="Calibri"/>
                <a:cs typeface="Calibri"/>
              </a:rPr>
              <a:t>ю</a:t>
            </a:r>
            <a:r>
              <a:rPr sz="1400" b="1" dirty="0">
                <a:latin typeface="Calibri"/>
                <a:cs typeface="Calibri"/>
              </a:rPr>
              <a:t>д</a:t>
            </a:r>
            <a:r>
              <a:rPr sz="1400" b="1" spc="-30" dirty="0">
                <a:latin typeface="Calibri"/>
                <a:cs typeface="Calibri"/>
              </a:rPr>
              <a:t>ж</a:t>
            </a:r>
            <a:r>
              <a:rPr sz="1400" b="1" dirty="0">
                <a:latin typeface="Calibri"/>
                <a:cs typeface="Calibri"/>
              </a:rPr>
              <a:t>етные трансфер</a:t>
            </a:r>
            <a:r>
              <a:rPr sz="1400" b="1" spc="5" dirty="0">
                <a:latin typeface="Calibri"/>
                <a:cs typeface="Calibri"/>
              </a:rPr>
              <a:t>т</a:t>
            </a:r>
            <a:r>
              <a:rPr sz="1400" b="1" dirty="0">
                <a:latin typeface="Calibri"/>
                <a:cs typeface="Calibri"/>
              </a:rPr>
              <a:t>ы</a:t>
            </a:r>
            <a:r>
              <a:rPr sz="1400" b="1" spc="-4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об</a:t>
            </a:r>
            <a:r>
              <a:rPr sz="1400" b="1" spc="-20" dirty="0">
                <a:latin typeface="Calibri"/>
                <a:cs typeface="Calibri"/>
              </a:rPr>
              <a:t>щ</a:t>
            </a:r>
            <a:r>
              <a:rPr sz="1400" b="1" dirty="0">
                <a:latin typeface="Calibri"/>
                <a:cs typeface="Calibri"/>
              </a:rPr>
              <a:t>е</a:t>
            </a:r>
            <a:r>
              <a:rPr sz="1400" b="1" spc="-20" dirty="0">
                <a:latin typeface="Calibri"/>
                <a:cs typeface="Calibri"/>
              </a:rPr>
              <a:t>г</a:t>
            </a:r>
            <a:r>
              <a:rPr sz="1400" b="1" dirty="0">
                <a:latin typeface="Calibri"/>
                <a:cs typeface="Calibri"/>
              </a:rPr>
              <a:t>о хара</a:t>
            </a:r>
            <a:r>
              <a:rPr sz="1400" b="1" spc="-15" dirty="0">
                <a:latin typeface="Calibri"/>
                <a:cs typeface="Calibri"/>
              </a:rPr>
              <a:t>к</a:t>
            </a:r>
            <a:r>
              <a:rPr sz="1400" b="1" spc="-10" dirty="0">
                <a:latin typeface="Calibri"/>
                <a:cs typeface="Calibri"/>
              </a:rPr>
              <a:t>т</a:t>
            </a:r>
            <a:r>
              <a:rPr sz="1400" b="1" dirty="0">
                <a:latin typeface="Calibri"/>
                <a:cs typeface="Calibri"/>
              </a:rPr>
              <a:t>е</a:t>
            </a:r>
            <a:r>
              <a:rPr sz="1400" b="1" spc="-10" dirty="0">
                <a:latin typeface="Calibri"/>
                <a:cs typeface="Calibri"/>
              </a:rPr>
              <a:t>р</a:t>
            </a:r>
            <a:r>
              <a:rPr sz="1400" b="1" dirty="0">
                <a:latin typeface="Calibri"/>
                <a:cs typeface="Calibri"/>
              </a:rPr>
              <a:t>а</a:t>
            </a:r>
            <a:r>
              <a:rPr sz="1400" b="1" spc="-40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(</a:t>
            </a:r>
            <a:r>
              <a:rPr sz="1400" b="1" spc="-15" dirty="0">
                <a:latin typeface="Calibri"/>
                <a:cs typeface="Calibri"/>
              </a:rPr>
              <a:t>д</a:t>
            </a:r>
            <a:r>
              <a:rPr sz="1400" b="1" dirty="0">
                <a:latin typeface="Calibri"/>
                <a:cs typeface="Calibri"/>
              </a:rPr>
              <a:t>отации)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26645" name="object 29"/>
          <p:cNvSpPr txBox="1">
            <a:spLocks noChangeArrowheads="1"/>
          </p:cNvSpPr>
          <p:nvPr/>
        </p:nvSpPr>
        <p:spPr bwMode="auto">
          <a:xfrm>
            <a:off x="114300" y="4011613"/>
            <a:ext cx="89090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indent="260350">
              <a:lnSpc>
                <a:spcPct val="110000"/>
              </a:lnSpc>
            </a:pPr>
            <a:r>
              <a:rPr lang="ru-RU">
                <a:latin typeface="Calibri" pitchFamily="34" charset="0"/>
              </a:rPr>
              <a:t>Каждый из разделов классификации имеет перечень подразделов, которые отражают основные направления реализации соответствующей функции.</a:t>
            </a:r>
          </a:p>
        </p:txBody>
      </p:sp>
      <p:sp>
        <p:nvSpPr>
          <p:cNvPr id="26646" name="object 30"/>
          <p:cNvSpPr txBox="1">
            <a:spLocks noChangeArrowheads="1"/>
          </p:cNvSpPr>
          <p:nvPr/>
        </p:nvSpPr>
        <p:spPr bwMode="auto">
          <a:xfrm>
            <a:off x="114300" y="4643438"/>
            <a:ext cx="7739063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73050">
              <a:tabLst>
                <a:tab pos="1222375" algn="l"/>
                <a:tab pos="2322513" algn="l"/>
                <a:tab pos="3406775" algn="l"/>
                <a:tab pos="3708400" algn="l"/>
                <a:tab pos="5157788" algn="l"/>
                <a:tab pos="6832600" algn="l"/>
              </a:tabLst>
            </a:pPr>
            <a:r>
              <a:rPr lang="ru-RU">
                <a:latin typeface="Calibri" pitchFamily="34" charset="0"/>
              </a:rPr>
              <a:t>Полный	перечень	разделов	и	подразделов	классификации	расходов</a:t>
            </a:r>
          </a:p>
          <a:p>
            <a:pPr marL="273050">
              <a:spcBef>
                <a:spcPts val="213"/>
              </a:spcBef>
              <a:tabLst>
                <a:tab pos="1222375" algn="l"/>
                <a:tab pos="2322513" algn="l"/>
                <a:tab pos="3406775" algn="l"/>
                <a:tab pos="3708400" algn="l"/>
                <a:tab pos="5157788" algn="l"/>
                <a:tab pos="6832600" algn="l"/>
              </a:tabLst>
            </a:pPr>
            <a:r>
              <a:rPr lang="ru-RU">
                <a:latin typeface="Calibri" pitchFamily="34" charset="0"/>
              </a:rPr>
              <a:t>приведен в статье 21 Бюджетного кодекса Российской Федерации.</a:t>
            </a:r>
          </a:p>
          <a:p>
            <a:pPr marL="273050">
              <a:spcBef>
                <a:spcPts val="213"/>
              </a:spcBef>
              <a:tabLst>
                <a:tab pos="1222375" algn="l"/>
                <a:tab pos="2322513" algn="l"/>
                <a:tab pos="3406775" algn="l"/>
                <a:tab pos="3708400" algn="l"/>
                <a:tab pos="5157788" algn="l"/>
                <a:tab pos="6832600" algn="l"/>
              </a:tabLst>
            </a:pPr>
            <a:r>
              <a:rPr lang="ru-RU">
                <a:latin typeface="Calibri" pitchFamily="34" charset="0"/>
              </a:rPr>
              <a:t>Например, в составе раздела «Образование», в том числе, выделяются:</a:t>
            </a:r>
          </a:p>
          <a:p>
            <a:pPr marL="273050">
              <a:spcBef>
                <a:spcPts val="213"/>
              </a:spcBef>
              <a:buFont typeface="Wingdings" pitchFamily="2" charset="2"/>
              <a:buChar char=""/>
              <a:tabLst>
                <a:tab pos="1222375" algn="l"/>
                <a:tab pos="2322513" algn="l"/>
                <a:tab pos="3406775" algn="l"/>
                <a:tab pos="3708400" algn="l"/>
                <a:tab pos="5157788" algn="l"/>
                <a:tab pos="6832600" algn="l"/>
              </a:tabLst>
            </a:pPr>
            <a:r>
              <a:rPr lang="ru-RU">
                <a:latin typeface="Calibri" pitchFamily="34" charset="0"/>
              </a:rPr>
              <a:t>Дошкольное образование;</a:t>
            </a:r>
          </a:p>
          <a:p>
            <a:pPr marL="273050">
              <a:spcBef>
                <a:spcPts val="213"/>
              </a:spcBef>
              <a:buFont typeface="Wingdings" pitchFamily="2" charset="2"/>
              <a:buChar char=""/>
              <a:tabLst>
                <a:tab pos="1222375" algn="l"/>
                <a:tab pos="2322513" algn="l"/>
                <a:tab pos="3406775" algn="l"/>
                <a:tab pos="3708400" algn="l"/>
                <a:tab pos="5157788" algn="l"/>
                <a:tab pos="6832600" algn="l"/>
              </a:tabLst>
            </a:pPr>
            <a:r>
              <a:rPr lang="ru-RU">
                <a:latin typeface="Calibri" pitchFamily="34" charset="0"/>
              </a:rPr>
              <a:t>Общее образование;</a:t>
            </a:r>
          </a:p>
          <a:p>
            <a:pPr marL="273050">
              <a:spcBef>
                <a:spcPts val="213"/>
              </a:spcBef>
              <a:buFont typeface="Wingdings" pitchFamily="2" charset="2"/>
              <a:buChar char=""/>
              <a:tabLst>
                <a:tab pos="1222375" algn="l"/>
                <a:tab pos="2322513" algn="l"/>
                <a:tab pos="3406775" algn="l"/>
                <a:tab pos="3708400" algn="l"/>
                <a:tab pos="5157788" algn="l"/>
                <a:tab pos="6832600" algn="l"/>
              </a:tabLst>
            </a:pPr>
            <a:r>
              <a:rPr lang="ru-RU">
                <a:latin typeface="Calibri" pitchFamily="34" charset="0"/>
              </a:rPr>
              <a:t>Молодежная политика и оздоровление детей;</a:t>
            </a:r>
          </a:p>
          <a:p>
            <a:pPr marL="273050">
              <a:spcBef>
                <a:spcPts val="213"/>
              </a:spcBef>
              <a:buFont typeface="Wingdings" pitchFamily="2" charset="2"/>
              <a:buChar char=""/>
              <a:tabLst>
                <a:tab pos="1222375" algn="l"/>
                <a:tab pos="2322513" algn="l"/>
                <a:tab pos="3406775" algn="l"/>
                <a:tab pos="3708400" algn="l"/>
                <a:tab pos="5157788" algn="l"/>
                <a:tab pos="6832600" algn="l"/>
              </a:tabLst>
            </a:pPr>
            <a:r>
              <a:rPr lang="ru-RU">
                <a:latin typeface="Calibri" pitchFamily="34" charset="0"/>
              </a:rPr>
              <a:t>Другие вопросы в области образования.</a:t>
            </a:r>
          </a:p>
        </p:txBody>
      </p:sp>
      <p:sp>
        <p:nvSpPr>
          <p:cNvPr id="26647" name="object 31"/>
          <p:cNvSpPr txBox="1">
            <a:spLocks noChangeArrowheads="1"/>
          </p:cNvSpPr>
          <p:nvPr/>
        </p:nvSpPr>
        <p:spPr bwMode="auto">
          <a:xfrm>
            <a:off x="8005763" y="4643438"/>
            <a:ext cx="1017587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>
                <a:latin typeface="Calibri" pitchFamily="34" charset="0"/>
              </a:rPr>
              <a:t>бюджетов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bject 56"/>
          <p:cNvSpPr>
            <a:spLocks noChangeArrowheads="1"/>
          </p:cNvSpPr>
          <p:nvPr/>
        </p:nvSpPr>
        <p:spPr bwMode="auto">
          <a:xfrm>
            <a:off x="1143000" y="6096000"/>
            <a:ext cx="7316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0" name="object 2"/>
          <p:cNvSpPr>
            <a:spLocks noChangeArrowheads="1"/>
          </p:cNvSpPr>
          <p:nvPr/>
        </p:nvSpPr>
        <p:spPr bwMode="auto">
          <a:xfrm>
            <a:off x="7938" y="1196975"/>
            <a:ext cx="3935412" cy="4495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1" name="object 3"/>
          <p:cNvSpPr>
            <a:spLocks noChangeArrowheads="1"/>
          </p:cNvSpPr>
          <p:nvPr/>
        </p:nvSpPr>
        <p:spPr bwMode="auto">
          <a:xfrm>
            <a:off x="3011488" y="1508125"/>
            <a:ext cx="6005512" cy="53181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2" name="object 4"/>
          <p:cNvSpPr>
            <a:spLocks noChangeArrowheads="1"/>
          </p:cNvSpPr>
          <p:nvPr/>
        </p:nvSpPr>
        <p:spPr bwMode="auto">
          <a:xfrm>
            <a:off x="2987675" y="1484313"/>
            <a:ext cx="5976938" cy="5048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3" name="object 5"/>
          <p:cNvSpPr>
            <a:spLocks/>
          </p:cNvSpPr>
          <p:nvPr/>
        </p:nvSpPr>
        <p:spPr bwMode="auto">
          <a:xfrm>
            <a:off x="2987675" y="1484313"/>
            <a:ext cx="5976938" cy="504825"/>
          </a:xfrm>
          <a:custGeom>
            <a:avLst/>
            <a:gdLst>
              <a:gd name="T0" fmla="*/ 0 w 5976747"/>
              <a:gd name="T1" fmla="*/ 60616 h 504063"/>
              <a:gd name="T2" fmla="*/ 14378 w 5976747"/>
              <a:gd name="T3" fmla="*/ 21287 h 504063"/>
              <a:gd name="T4" fmla="*/ 50057 w 5976747"/>
              <a:gd name="T5" fmla="*/ 840 h 504063"/>
              <a:gd name="T6" fmla="*/ 5917700 w 5976747"/>
              <a:gd name="T7" fmla="*/ 0 h 504063"/>
              <a:gd name="T8" fmla="*/ 5932113 w 5976747"/>
              <a:gd name="T9" fmla="*/ 1750 h 504063"/>
              <a:gd name="T10" fmla="*/ 5966146 w 5976747"/>
              <a:gd name="T11" fmla="*/ 24630 h 504063"/>
              <a:gd name="T12" fmla="*/ 5977898 w 5976747"/>
              <a:gd name="T13" fmla="*/ 448032 h 504063"/>
              <a:gd name="T14" fmla="*/ 5976166 w 5976747"/>
              <a:gd name="T15" fmla="*/ 462529 h 504063"/>
              <a:gd name="T16" fmla="*/ 5953461 w 5976747"/>
              <a:gd name="T17" fmla="*/ 496800 h 504063"/>
              <a:gd name="T18" fmla="*/ 60083 w 5976747"/>
              <a:gd name="T19" fmla="*/ 508652 h 504063"/>
              <a:gd name="T20" fmla="*/ 45697 w 5976747"/>
              <a:gd name="T21" fmla="*/ 506901 h 504063"/>
              <a:gd name="T22" fmla="*/ 11709 w 5976747"/>
              <a:gd name="T23" fmla="*/ 483973 h 504063"/>
              <a:gd name="T24" fmla="*/ 0 w 5976747"/>
              <a:gd name="T25" fmla="*/ 60616 h 5040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976747"/>
              <a:gd name="T40" fmla="*/ 0 h 504063"/>
              <a:gd name="T41" fmla="*/ 5976747 w 5976747"/>
              <a:gd name="T42" fmla="*/ 504063 h 5040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976747" h="504063">
                <a:moveTo>
                  <a:pt x="0" y="60070"/>
                </a:moveTo>
                <a:lnTo>
                  <a:pt x="14378" y="21095"/>
                </a:lnTo>
                <a:lnTo>
                  <a:pt x="50045" y="834"/>
                </a:lnTo>
                <a:lnTo>
                  <a:pt x="5916549" y="0"/>
                </a:lnTo>
                <a:lnTo>
                  <a:pt x="5930962" y="1732"/>
                </a:lnTo>
                <a:lnTo>
                  <a:pt x="5964994" y="24408"/>
                </a:lnTo>
                <a:lnTo>
                  <a:pt x="5976747" y="443991"/>
                </a:lnTo>
                <a:lnTo>
                  <a:pt x="5975014" y="458356"/>
                </a:lnTo>
                <a:lnTo>
                  <a:pt x="5952311" y="492318"/>
                </a:lnTo>
                <a:lnTo>
                  <a:pt x="60071" y="504063"/>
                </a:lnTo>
                <a:lnTo>
                  <a:pt x="45691" y="502327"/>
                </a:lnTo>
                <a:lnTo>
                  <a:pt x="11709" y="479607"/>
                </a:lnTo>
                <a:lnTo>
                  <a:pt x="0" y="60070"/>
                </a:lnTo>
                <a:close/>
              </a:path>
            </a:pathLst>
          </a:custGeom>
          <a:noFill/>
          <a:ln w="25400">
            <a:solidFill>
              <a:srgbClr val="FDFFFF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654" name="object 6"/>
          <p:cNvSpPr>
            <a:spLocks noChangeArrowheads="1"/>
          </p:cNvSpPr>
          <p:nvPr/>
        </p:nvSpPr>
        <p:spPr bwMode="auto">
          <a:xfrm>
            <a:off x="3082925" y="1511300"/>
            <a:ext cx="1235075" cy="3048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5" name="object 7"/>
          <p:cNvSpPr>
            <a:spLocks noChangeArrowheads="1"/>
          </p:cNvSpPr>
          <p:nvPr/>
        </p:nvSpPr>
        <p:spPr bwMode="auto">
          <a:xfrm>
            <a:off x="3211513" y="1538288"/>
            <a:ext cx="5534025" cy="2762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Социальные выплаты</a:t>
            </a:r>
          </a:p>
        </p:txBody>
      </p:sp>
      <p:sp>
        <p:nvSpPr>
          <p:cNvPr id="27656" name="object 9"/>
          <p:cNvSpPr>
            <a:spLocks noChangeArrowheads="1"/>
          </p:cNvSpPr>
          <p:nvPr/>
        </p:nvSpPr>
        <p:spPr bwMode="auto">
          <a:xfrm>
            <a:off x="2076450" y="946150"/>
            <a:ext cx="6940550" cy="51911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7" name="object 10"/>
          <p:cNvSpPr>
            <a:spLocks noChangeArrowheads="1"/>
          </p:cNvSpPr>
          <p:nvPr/>
        </p:nvSpPr>
        <p:spPr bwMode="auto">
          <a:xfrm>
            <a:off x="2051050" y="922338"/>
            <a:ext cx="6913563" cy="490537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8" name="object 11"/>
          <p:cNvSpPr>
            <a:spLocks/>
          </p:cNvSpPr>
          <p:nvPr/>
        </p:nvSpPr>
        <p:spPr bwMode="auto">
          <a:xfrm>
            <a:off x="2051050" y="922338"/>
            <a:ext cx="6913563" cy="490537"/>
          </a:xfrm>
          <a:custGeom>
            <a:avLst/>
            <a:gdLst>
              <a:gd name="T0" fmla="*/ 0 w 6912863"/>
              <a:gd name="T1" fmla="*/ 58408 h 490727"/>
              <a:gd name="T2" fmla="*/ 14725 w 6912863"/>
              <a:gd name="T3" fmla="*/ 19688 h 490727"/>
              <a:gd name="T4" fmla="*/ 50989 w 6912863"/>
              <a:gd name="T5" fmla="*/ 488 h 490727"/>
              <a:gd name="T6" fmla="*/ 6858493 w 6912863"/>
              <a:gd name="T7" fmla="*/ 0 h 490727"/>
              <a:gd name="T8" fmla="*/ 6872843 w 6912863"/>
              <a:gd name="T9" fmla="*/ 1768 h 490727"/>
              <a:gd name="T10" fmla="*/ 6906458 w 6912863"/>
              <a:gd name="T11" fmla="*/ 24879 h 490727"/>
              <a:gd name="T12" fmla="*/ 6917063 w 6912863"/>
              <a:gd name="T13" fmla="*/ 431305 h 490727"/>
              <a:gd name="T14" fmla="*/ 6915279 w 6912863"/>
              <a:gd name="T15" fmla="*/ 445625 h 490727"/>
              <a:gd name="T16" fmla="*/ 6892017 w 6912863"/>
              <a:gd name="T17" fmla="*/ 479082 h 490727"/>
              <a:gd name="T18" fmla="*/ 58582 w 6912863"/>
              <a:gd name="T19" fmla="*/ 489587 h 490727"/>
              <a:gd name="T20" fmla="*/ 44206 w 6912863"/>
              <a:gd name="T21" fmla="*/ 487816 h 490727"/>
              <a:gd name="T22" fmla="*/ 10577 w 6912863"/>
              <a:gd name="T23" fmla="*/ 464688 h 490727"/>
              <a:gd name="T24" fmla="*/ 0 w 6912863"/>
              <a:gd name="T25" fmla="*/ 58408 h 49072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912863"/>
              <a:gd name="T40" fmla="*/ 0 h 490727"/>
              <a:gd name="T41" fmla="*/ 6912863 w 6912863"/>
              <a:gd name="T42" fmla="*/ 490727 h 49072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912863" h="490727">
                <a:moveTo>
                  <a:pt x="0" y="58546"/>
                </a:moveTo>
                <a:lnTo>
                  <a:pt x="14719" y="19736"/>
                </a:lnTo>
                <a:lnTo>
                  <a:pt x="50959" y="488"/>
                </a:lnTo>
                <a:lnTo>
                  <a:pt x="6854317" y="0"/>
                </a:lnTo>
                <a:lnTo>
                  <a:pt x="6868666" y="1774"/>
                </a:lnTo>
                <a:lnTo>
                  <a:pt x="6902258" y="24939"/>
                </a:lnTo>
                <a:lnTo>
                  <a:pt x="6912863" y="432307"/>
                </a:lnTo>
                <a:lnTo>
                  <a:pt x="6911078" y="446663"/>
                </a:lnTo>
                <a:lnTo>
                  <a:pt x="6887819" y="480198"/>
                </a:lnTo>
                <a:lnTo>
                  <a:pt x="58546" y="490727"/>
                </a:lnTo>
                <a:lnTo>
                  <a:pt x="44182" y="488950"/>
                </a:lnTo>
                <a:lnTo>
                  <a:pt x="10571" y="465768"/>
                </a:lnTo>
                <a:lnTo>
                  <a:pt x="0" y="58546"/>
                </a:lnTo>
                <a:close/>
              </a:path>
            </a:pathLst>
          </a:custGeom>
          <a:noFill/>
          <a:ln w="25399">
            <a:solidFill>
              <a:srgbClr val="FDFFFF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659" name="object 12"/>
          <p:cNvSpPr>
            <a:spLocks noChangeArrowheads="1"/>
          </p:cNvSpPr>
          <p:nvPr/>
        </p:nvSpPr>
        <p:spPr bwMode="auto">
          <a:xfrm>
            <a:off x="2174875" y="946150"/>
            <a:ext cx="1423988" cy="29686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60" name="object 13"/>
          <p:cNvSpPr>
            <a:spLocks noChangeArrowheads="1"/>
          </p:cNvSpPr>
          <p:nvPr/>
        </p:nvSpPr>
        <p:spPr bwMode="auto">
          <a:xfrm>
            <a:off x="2360613" y="960438"/>
            <a:ext cx="6400800" cy="27622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Оплата труда с начислениями</a:t>
            </a:r>
          </a:p>
        </p:txBody>
      </p:sp>
      <p:sp>
        <p:nvSpPr>
          <p:cNvPr id="27661" name="object 15"/>
          <p:cNvSpPr>
            <a:spLocks noChangeArrowheads="1"/>
          </p:cNvSpPr>
          <p:nvPr/>
        </p:nvSpPr>
        <p:spPr bwMode="auto">
          <a:xfrm>
            <a:off x="3444875" y="2155825"/>
            <a:ext cx="5572125" cy="533400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62" name="object 16"/>
          <p:cNvSpPr>
            <a:spLocks noChangeArrowheads="1"/>
          </p:cNvSpPr>
          <p:nvPr/>
        </p:nvSpPr>
        <p:spPr bwMode="auto">
          <a:xfrm>
            <a:off x="3419475" y="2133600"/>
            <a:ext cx="5545138" cy="503238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63" name="object 17"/>
          <p:cNvSpPr>
            <a:spLocks/>
          </p:cNvSpPr>
          <p:nvPr/>
        </p:nvSpPr>
        <p:spPr bwMode="auto">
          <a:xfrm>
            <a:off x="3419475" y="2133600"/>
            <a:ext cx="5545138" cy="503238"/>
          </a:xfrm>
          <a:custGeom>
            <a:avLst/>
            <a:gdLst>
              <a:gd name="T0" fmla="*/ 0 w 5544693"/>
              <a:gd name="T1" fmla="*/ 59483 h 504063"/>
              <a:gd name="T2" fmla="*/ 14384 w 5544693"/>
              <a:gd name="T3" fmla="*/ 20890 h 504063"/>
              <a:gd name="T4" fmla="*/ 50069 w 5544693"/>
              <a:gd name="T5" fmla="*/ 828 h 504063"/>
              <a:gd name="T6" fmla="*/ 5487133 w 5544693"/>
              <a:gd name="T7" fmla="*/ 0 h 504063"/>
              <a:gd name="T8" fmla="*/ 5501551 w 5544693"/>
              <a:gd name="T9" fmla="*/ 1714 h 504063"/>
              <a:gd name="T10" fmla="*/ 5535605 w 5544693"/>
              <a:gd name="T11" fmla="*/ 24168 h 504063"/>
              <a:gd name="T12" fmla="*/ 5547358 w 5544693"/>
              <a:gd name="T13" fmla="*/ 439649 h 504063"/>
              <a:gd name="T14" fmla="*/ 5545626 w 5544693"/>
              <a:gd name="T15" fmla="*/ 453873 h 504063"/>
              <a:gd name="T16" fmla="*/ 5522920 w 5544693"/>
              <a:gd name="T17" fmla="*/ 487503 h 504063"/>
              <a:gd name="T18" fmla="*/ 60101 w 5544693"/>
              <a:gd name="T19" fmla="*/ 499133 h 504063"/>
              <a:gd name="T20" fmla="*/ 45715 w 5544693"/>
              <a:gd name="T21" fmla="*/ 497415 h 504063"/>
              <a:gd name="T22" fmla="*/ 11715 w 5544693"/>
              <a:gd name="T23" fmla="*/ 474916 h 504063"/>
              <a:gd name="T24" fmla="*/ 0 w 5544693"/>
              <a:gd name="T25" fmla="*/ 59483 h 5040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544693"/>
              <a:gd name="T40" fmla="*/ 0 h 504063"/>
              <a:gd name="T41" fmla="*/ 5544693 w 5544693"/>
              <a:gd name="T42" fmla="*/ 504063 h 5040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544693" h="504063">
                <a:moveTo>
                  <a:pt x="0" y="60071"/>
                </a:moveTo>
                <a:lnTo>
                  <a:pt x="14378" y="21095"/>
                </a:lnTo>
                <a:lnTo>
                  <a:pt x="50045" y="834"/>
                </a:lnTo>
                <a:lnTo>
                  <a:pt x="5484495" y="0"/>
                </a:lnTo>
                <a:lnTo>
                  <a:pt x="5498908" y="1732"/>
                </a:lnTo>
                <a:lnTo>
                  <a:pt x="5532940" y="24408"/>
                </a:lnTo>
                <a:lnTo>
                  <a:pt x="5544693" y="443991"/>
                </a:lnTo>
                <a:lnTo>
                  <a:pt x="5542960" y="458356"/>
                </a:lnTo>
                <a:lnTo>
                  <a:pt x="5520257" y="492318"/>
                </a:lnTo>
                <a:lnTo>
                  <a:pt x="60071" y="504063"/>
                </a:lnTo>
                <a:lnTo>
                  <a:pt x="45691" y="502327"/>
                </a:lnTo>
                <a:lnTo>
                  <a:pt x="11709" y="479607"/>
                </a:lnTo>
                <a:lnTo>
                  <a:pt x="0" y="60071"/>
                </a:lnTo>
                <a:close/>
              </a:path>
            </a:pathLst>
          </a:custGeom>
          <a:noFill/>
          <a:ln w="25400">
            <a:solidFill>
              <a:srgbClr val="FDFFFF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664" name="object 18"/>
          <p:cNvSpPr>
            <a:spLocks noChangeArrowheads="1"/>
          </p:cNvSpPr>
          <p:nvPr/>
        </p:nvSpPr>
        <p:spPr bwMode="auto">
          <a:xfrm>
            <a:off x="3502025" y="2155825"/>
            <a:ext cx="1143000" cy="306388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65" name="object 19"/>
          <p:cNvSpPr>
            <a:spLocks noChangeArrowheads="1"/>
          </p:cNvSpPr>
          <p:nvPr/>
        </p:nvSpPr>
        <p:spPr bwMode="auto">
          <a:xfrm>
            <a:off x="3624263" y="2162175"/>
            <a:ext cx="5132387" cy="277813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Оплата коммунильных услуг</a:t>
            </a:r>
          </a:p>
        </p:txBody>
      </p:sp>
      <p:sp>
        <p:nvSpPr>
          <p:cNvPr id="27666" name="object 21"/>
          <p:cNvSpPr>
            <a:spLocks noChangeArrowheads="1"/>
          </p:cNvSpPr>
          <p:nvPr/>
        </p:nvSpPr>
        <p:spPr bwMode="auto">
          <a:xfrm>
            <a:off x="3803650" y="2803525"/>
            <a:ext cx="5213350" cy="53340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67" name="object 22"/>
          <p:cNvSpPr>
            <a:spLocks noChangeArrowheads="1"/>
          </p:cNvSpPr>
          <p:nvPr/>
        </p:nvSpPr>
        <p:spPr bwMode="auto">
          <a:xfrm>
            <a:off x="3779838" y="2781300"/>
            <a:ext cx="5184775" cy="503238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68" name="object 23"/>
          <p:cNvSpPr>
            <a:spLocks/>
          </p:cNvSpPr>
          <p:nvPr/>
        </p:nvSpPr>
        <p:spPr bwMode="auto">
          <a:xfrm>
            <a:off x="3779838" y="2781300"/>
            <a:ext cx="5184775" cy="503238"/>
          </a:xfrm>
          <a:custGeom>
            <a:avLst/>
            <a:gdLst>
              <a:gd name="T0" fmla="*/ 0 w 5184648"/>
              <a:gd name="T1" fmla="*/ 59482 h 504063"/>
              <a:gd name="T2" fmla="*/ 14378 w 5184648"/>
              <a:gd name="T3" fmla="*/ 20890 h 504063"/>
              <a:gd name="T4" fmla="*/ 50051 w 5184648"/>
              <a:gd name="T5" fmla="*/ 828 h 504063"/>
              <a:gd name="T6" fmla="*/ 5125194 w 5184648"/>
              <a:gd name="T7" fmla="*/ 0 h 504063"/>
              <a:gd name="T8" fmla="*/ 5139606 w 5184648"/>
              <a:gd name="T9" fmla="*/ 1714 h 504063"/>
              <a:gd name="T10" fmla="*/ 5173639 w 5184648"/>
              <a:gd name="T11" fmla="*/ 24168 h 504063"/>
              <a:gd name="T12" fmla="*/ 5185395 w 5184648"/>
              <a:gd name="T13" fmla="*/ 439649 h 504063"/>
              <a:gd name="T14" fmla="*/ 5183659 w 5184648"/>
              <a:gd name="T15" fmla="*/ 453873 h 504063"/>
              <a:gd name="T16" fmla="*/ 5160958 w 5184648"/>
              <a:gd name="T17" fmla="*/ 487503 h 504063"/>
              <a:gd name="T18" fmla="*/ 60077 w 5184648"/>
              <a:gd name="T19" fmla="*/ 499133 h 504063"/>
              <a:gd name="T20" fmla="*/ 45697 w 5184648"/>
              <a:gd name="T21" fmla="*/ 497415 h 504063"/>
              <a:gd name="T22" fmla="*/ 11709 w 5184648"/>
              <a:gd name="T23" fmla="*/ 474916 h 504063"/>
              <a:gd name="T24" fmla="*/ 0 w 5184648"/>
              <a:gd name="T25" fmla="*/ 59482 h 5040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184648"/>
              <a:gd name="T40" fmla="*/ 0 h 504063"/>
              <a:gd name="T41" fmla="*/ 5184648 w 5184648"/>
              <a:gd name="T42" fmla="*/ 504063 h 5040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184648" h="504063">
                <a:moveTo>
                  <a:pt x="0" y="60070"/>
                </a:moveTo>
                <a:lnTo>
                  <a:pt x="14378" y="21095"/>
                </a:lnTo>
                <a:lnTo>
                  <a:pt x="50045" y="834"/>
                </a:lnTo>
                <a:lnTo>
                  <a:pt x="5124450" y="0"/>
                </a:lnTo>
                <a:lnTo>
                  <a:pt x="5138863" y="1732"/>
                </a:lnTo>
                <a:lnTo>
                  <a:pt x="5172895" y="24408"/>
                </a:lnTo>
                <a:lnTo>
                  <a:pt x="5184648" y="443991"/>
                </a:lnTo>
                <a:lnTo>
                  <a:pt x="5182915" y="458356"/>
                </a:lnTo>
                <a:lnTo>
                  <a:pt x="5160212" y="492318"/>
                </a:lnTo>
                <a:lnTo>
                  <a:pt x="60071" y="504063"/>
                </a:lnTo>
                <a:lnTo>
                  <a:pt x="45691" y="502327"/>
                </a:lnTo>
                <a:lnTo>
                  <a:pt x="11709" y="479607"/>
                </a:lnTo>
                <a:lnTo>
                  <a:pt x="0" y="60070"/>
                </a:lnTo>
                <a:close/>
              </a:path>
            </a:pathLst>
          </a:custGeom>
          <a:noFill/>
          <a:ln w="25400">
            <a:solidFill>
              <a:srgbClr val="FDFFFF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669" name="object 24"/>
          <p:cNvSpPr>
            <a:spLocks noChangeArrowheads="1"/>
          </p:cNvSpPr>
          <p:nvPr/>
        </p:nvSpPr>
        <p:spPr bwMode="auto">
          <a:xfrm>
            <a:off x="3871913" y="2805113"/>
            <a:ext cx="1068387" cy="306387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70" name="object 25"/>
          <p:cNvSpPr>
            <a:spLocks noChangeArrowheads="1"/>
          </p:cNvSpPr>
          <p:nvPr/>
        </p:nvSpPr>
        <p:spPr bwMode="auto">
          <a:xfrm>
            <a:off x="3886200" y="2819400"/>
            <a:ext cx="4802188" cy="276225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Приобретение продуктов питания</a:t>
            </a:r>
          </a:p>
        </p:txBody>
      </p:sp>
      <p:sp>
        <p:nvSpPr>
          <p:cNvPr id="27671" name="object 33"/>
          <p:cNvSpPr>
            <a:spLocks noChangeArrowheads="1"/>
          </p:cNvSpPr>
          <p:nvPr/>
        </p:nvSpPr>
        <p:spPr bwMode="auto">
          <a:xfrm>
            <a:off x="2795588" y="5395913"/>
            <a:ext cx="6221412" cy="53340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72" name="object 34"/>
          <p:cNvSpPr>
            <a:spLocks noChangeArrowheads="1"/>
          </p:cNvSpPr>
          <p:nvPr/>
        </p:nvSpPr>
        <p:spPr bwMode="auto">
          <a:xfrm>
            <a:off x="2771775" y="5373688"/>
            <a:ext cx="6192838" cy="503237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73" name="object 35"/>
          <p:cNvSpPr>
            <a:spLocks/>
          </p:cNvSpPr>
          <p:nvPr/>
        </p:nvSpPr>
        <p:spPr bwMode="auto">
          <a:xfrm>
            <a:off x="2771775" y="5373688"/>
            <a:ext cx="6192838" cy="503237"/>
          </a:xfrm>
          <a:custGeom>
            <a:avLst/>
            <a:gdLst>
              <a:gd name="T0" fmla="*/ 0 w 6192774"/>
              <a:gd name="T1" fmla="*/ 59509 h 504024"/>
              <a:gd name="T2" fmla="*/ 14378 w 6192774"/>
              <a:gd name="T3" fmla="*/ 20897 h 504024"/>
              <a:gd name="T4" fmla="*/ 50051 w 6192774"/>
              <a:gd name="T5" fmla="*/ 828 h 504024"/>
              <a:gd name="T6" fmla="*/ 6132961 w 6192774"/>
              <a:gd name="T7" fmla="*/ 0 h 504024"/>
              <a:gd name="T8" fmla="*/ 6147374 w 6192774"/>
              <a:gd name="T9" fmla="*/ 1714 h 504024"/>
              <a:gd name="T10" fmla="*/ 6181406 w 6192774"/>
              <a:gd name="T11" fmla="*/ 24180 h 504024"/>
              <a:gd name="T12" fmla="*/ 6193158 w 6192774"/>
              <a:gd name="T13" fmla="*/ 439798 h 504024"/>
              <a:gd name="T14" fmla="*/ 6191426 w 6192774"/>
              <a:gd name="T15" fmla="*/ 454040 h 504024"/>
              <a:gd name="T16" fmla="*/ 6168726 w 6192774"/>
              <a:gd name="T17" fmla="*/ 487689 h 504024"/>
              <a:gd name="T18" fmla="*/ 60076 w 6192774"/>
              <a:gd name="T19" fmla="*/ 499320 h 504024"/>
              <a:gd name="T20" fmla="*/ 45693 w 6192774"/>
              <a:gd name="T21" fmla="*/ 497603 h 504024"/>
              <a:gd name="T22" fmla="*/ 11713 w 6192774"/>
              <a:gd name="T23" fmla="*/ 475107 h 504024"/>
              <a:gd name="T24" fmla="*/ 0 w 6192774"/>
              <a:gd name="T25" fmla="*/ 59509 h 5040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192774"/>
              <a:gd name="T40" fmla="*/ 0 h 504024"/>
              <a:gd name="T41" fmla="*/ 6192774 w 6192774"/>
              <a:gd name="T42" fmla="*/ 504024 h 5040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192774" h="504024">
                <a:moveTo>
                  <a:pt x="0" y="60070"/>
                </a:moveTo>
                <a:lnTo>
                  <a:pt x="14378" y="21095"/>
                </a:lnTo>
                <a:lnTo>
                  <a:pt x="50045" y="834"/>
                </a:lnTo>
                <a:lnTo>
                  <a:pt x="6132576" y="0"/>
                </a:lnTo>
                <a:lnTo>
                  <a:pt x="6146989" y="1732"/>
                </a:lnTo>
                <a:lnTo>
                  <a:pt x="6181021" y="24408"/>
                </a:lnTo>
                <a:lnTo>
                  <a:pt x="6192774" y="443941"/>
                </a:lnTo>
                <a:lnTo>
                  <a:pt x="6191041" y="458317"/>
                </a:lnTo>
                <a:lnTo>
                  <a:pt x="6168342" y="492283"/>
                </a:lnTo>
                <a:lnTo>
                  <a:pt x="60070" y="504024"/>
                </a:lnTo>
                <a:lnTo>
                  <a:pt x="45693" y="502290"/>
                </a:lnTo>
                <a:lnTo>
                  <a:pt x="11713" y="479582"/>
                </a:lnTo>
                <a:lnTo>
                  <a:pt x="0" y="60070"/>
                </a:lnTo>
                <a:close/>
              </a:path>
            </a:pathLst>
          </a:custGeom>
          <a:noFill/>
          <a:ln w="25400">
            <a:solidFill>
              <a:srgbClr val="FDFFFF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674" name="object 36"/>
          <p:cNvSpPr>
            <a:spLocks noChangeArrowheads="1"/>
          </p:cNvSpPr>
          <p:nvPr/>
        </p:nvSpPr>
        <p:spPr bwMode="auto">
          <a:xfrm>
            <a:off x="2862263" y="5395913"/>
            <a:ext cx="1277937" cy="3063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75" name="object 37"/>
          <p:cNvSpPr>
            <a:spLocks noChangeArrowheads="1"/>
          </p:cNvSpPr>
          <p:nvPr/>
        </p:nvSpPr>
        <p:spPr bwMode="auto">
          <a:xfrm>
            <a:off x="2997200" y="5438775"/>
            <a:ext cx="5911850" cy="277813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Налоги, вневедомственная охрана</a:t>
            </a:r>
          </a:p>
        </p:txBody>
      </p:sp>
      <p:sp>
        <p:nvSpPr>
          <p:cNvPr id="27676" name="object 45"/>
          <p:cNvSpPr>
            <a:spLocks noChangeArrowheads="1"/>
          </p:cNvSpPr>
          <p:nvPr/>
        </p:nvSpPr>
        <p:spPr bwMode="auto">
          <a:xfrm>
            <a:off x="3298825" y="4748213"/>
            <a:ext cx="5718175" cy="533400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77" name="object 46"/>
          <p:cNvSpPr>
            <a:spLocks noChangeArrowheads="1"/>
          </p:cNvSpPr>
          <p:nvPr/>
        </p:nvSpPr>
        <p:spPr bwMode="auto">
          <a:xfrm>
            <a:off x="3276600" y="4724400"/>
            <a:ext cx="5688013" cy="504825"/>
          </a:xfrm>
          <a:prstGeom prst="rect">
            <a:avLst/>
          </a:prstGeom>
          <a:blipFill dpi="0" rotWithShape="1">
            <a:blip r:embed="rId2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78" name="object 47"/>
          <p:cNvSpPr>
            <a:spLocks/>
          </p:cNvSpPr>
          <p:nvPr/>
        </p:nvSpPr>
        <p:spPr bwMode="auto">
          <a:xfrm>
            <a:off x="3276600" y="4724400"/>
            <a:ext cx="5688013" cy="504825"/>
          </a:xfrm>
          <a:custGeom>
            <a:avLst/>
            <a:gdLst>
              <a:gd name="T0" fmla="*/ 0 w 5688711"/>
              <a:gd name="T1" fmla="*/ 60616 h 504063"/>
              <a:gd name="T2" fmla="*/ 14366 w 5688711"/>
              <a:gd name="T3" fmla="*/ 21287 h 504063"/>
              <a:gd name="T4" fmla="*/ 50009 w 5688711"/>
              <a:gd name="T5" fmla="*/ 840 h 504063"/>
              <a:gd name="T6" fmla="*/ 5624385 w 5688711"/>
              <a:gd name="T7" fmla="*/ 0 h 504063"/>
              <a:gd name="T8" fmla="*/ 5638775 w 5688711"/>
              <a:gd name="T9" fmla="*/ 1750 h 504063"/>
              <a:gd name="T10" fmla="*/ 5672783 w 5688711"/>
              <a:gd name="T11" fmla="*/ 24630 h 504063"/>
              <a:gd name="T12" fmla="*/ 5684533 w 5688711"/>
              <a:gd name="T13" fmla="*/ 448033 h 504063"/>
              <a:gd name="T14" fmla="*/ 5682802 w 5688711"/>
              <a:gd name="T15" fmla="*/ 462529 h 504063"/>
              <a:gd name="T16" fmla="*/ 5660120 w 5688711"/>
              <a:gd name="T17" fmla="*/ 496800 h 504063"/>
              <a:gd name="T18" fmla="*/ 60029 w 5688711"/>
              <a:gd name="T19" fmla="*/ 508652 h 504063"/>
              <a:gd name="T20" fmla="*/ 45655 w 5688711"/>
              <a:gd name="T21" fmla="*/ 506901 h 504063"/>
              <a:gd name="T22" fmla="*/ 11703 w 5688711"/>
              <a:gd name="T23" fmla="*/ 483973 h 504063"/>
              <a:gd name="T24" fmla="*/ 0 w 5688711"/>
              <a:gd name="T25" fmla="*/ 60616 h 5040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688711"/>
              <a:gd name="T40" fmla="*/ 0 h 504063"/>
              <a:gd name="T41" fmla="*/ 5688711 w 5688711"/>
              <a:gd name="T42" fmla="*/ 504063 h 5040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688711" h="504063">
                <a:moveTo>
                  <a:pt x="0" y="60070"/>
                </a:moveTo>
                <a:lnTo>
                  <a:pt x="14378" y="21095"/>
                </a:lnTo>
                <a:lnTo>
                  <a:pt x="50045" y="834"/>
                </a:lnTo>
                <a:lnTo>
                  <a:pt x="5628513" y="0"/>
                </a:lnTo>
                <a:lnTo>
                  <a:pt x="5642926" y="1732"/>
                </a:lnTo>
                <a:lnTo>
                  <a:pt x="5676958" y="24408"/>
                </a:lnTo>
                <a:lnTo>
                  <a:pt x="5688711" y="443992"/>
                </a:lnTo>
                <a:lnTo>
                  <a:pt x="5686978" y="458356"/>
                </a:lnTo>
                <a:lnTo>
                  <a:pt x="5664275" y="492318"/>
                </a:lnTo>
                <a:lnTo>
                  <a:pt x="60071" y="504063"/>
                </a:lnTo>
                <a:lnTo>
                  <a:pt x="45691" y="502327"/>
                </a:lnTo>
                <a:lnTo>
                  <a:pt x="11709" y="479607"/>
                </a:lnTo>
                <a:lnTo>
                  <a:pt x="0" y="60070"/>
                </a:lnTo>
                <a:close/>
              </a:path>
            </a:pathLst>
          </a:custGeom>
          <a:noFill/>
          <a:ln w="25400">
            <a:solidFill>
              <a:srgbClr val="FDFFFF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679" name="object 48"/>
          <p:cNvSpPr>
            <a:spLocks noChangeArrowheads="1"/>
          </p:cNvSpPr>
          <p:nvPr/>
        </p:nvSpPr>
        <p:spPr bwMode="auto">
          <a:xfrm>
            <a:off x="3367088" y="4751388"/>
            <a:ext cx="1174750" cy="306387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80" name="object 49"/>
          <p:cNvSpPr>
            <a:spLocks noChangeArrowheads="1"/>
          </p:cNvSpPr>
          <p:nvPr/>
        </p:nvSpPr>
        <p:spPr bwMode="auto">
          <a:xfrm>
            <a:off x="3489325" y="4778375"/>
            <a:ext cx="5267325" cy="276225"/>
          </a:xfrm>
          <a:prstGeom prst="rect">
            <a:avLst/>
          </a:prstGeom>
          <a:blipFill dpi="0" rotWithShape="1">
            <a:blip r:embed="rId2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ru-RU">
                <a:latin typeface="Calibri" pitchFamily="34" charset="0"/>
              </a:rPr>
              <a:t>Погашение заимствований и обслуживание долга</a:t>
            </a:r>
          </a:p>
        </p:txBody>
      </p:sp>
      <p:sp>
        <p:nvSpPr>
          <p:cNvPr id="27681" name="object 51"/>
          <p:cNvSpPr>
            <a:spLocks noChangeArrowheads="1"/>
          </p:cNvSpPr>
          <p:nvPr/>
        </p:nvSpPr>
        <p:spPr bwMode="auto">
          <a:xfrm>
            <a:off x="514350" y="6045200"/>
            <a:ext cx="8528050" cy="531813"/>
          </a:xfrm>
          <a:prstGeom prst="rect">
            <a:avLst/>
          </a:prstGeom>
          <a:blipFill dpi="0" rotWithShape="1">
            <a:blip r:embed="rId2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82" name="object 52"/>
          <p:cNvSpPr>
            <a:spLocks noChangeArrowheads="1"/>
          </p:cNvSpPr>
          <p:nvPr/>
        </p:nvSpPr>
        <p:spPr bwMode="auto">
          <a:xfrm>
            <a:off x="488950" y="6021388"/>
            <a:ext cx="8501063" cy="503237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83" name="object 53"/>
          <p:cNvSpPr>
            <a:spLocks/>
          </p:cNvSpPr>
          <p:nvPr/>
        </p:nvSpPr>
        <p:spPr bwMode="auto">
          <a:xfrm>
            <a:off x="488950" y="6021388"/>
            <a:ext cx="8501063" cy="503237"/>
          </a:xfrm>
          <a:custGeom>
            <a:avLst/>
            <a:gdLst>
              <a:gd name="T0" fmla="*/ 0 w 8499843"/>
              <a:gd name="T1" fmla="*/ 59508 h 504063"/>
              <a:gd name="T2" fmla="*/ 14374 w 8499843"/>
              <a:gd name="T3" fmla="*/ 20893 h 504063"/>
              <a:gd name="T4" fmla="*/ 50063 w 8499843"/>
              <a:gd name="T5" fmla="*/ 832 h 504063"/>
              <a:gd name="T6" fmla="*/ 8447023 w 8499843"/>
              <a:gd name="T7" fmla="*/ 0 h 504063"/>
              <a:gd name="T8" fmla="*/ 8461481 w 8499843"/>
              <a:gd name="T9" fmla="*/ 1715 h 504063"/>
              <a:gd name="T10" fmla="*/ 8495462 w 8499843"/>
              <a:gd name="T11" fmla="*/ 24200 h 504063"/>
              <a:gd name="T12" fmla="*/ 8507160 w 8499843"/>
              <a:gd name="T13" fmla="*/ 439618 h 504063"/>
              <a:gd name="T14" fmla="*/ 8505416 w 8499843"/>
              <a:gd name="T15" fmla="*/ 453869 h 504063"/>
              <a:gd name="T16" fmla="*/ 8482748 w 8499843"/>
              <a:gd name="T17" fmla="*/ 487527 h 504063"/>
              <a:gd name="T18" fmla="*/ 60137 w 8499843"/>
              <a:gd name="T19" fmla="*/ 499126 h 504063"/>
              <a:gd name="T20" fmla="*/ 45737 w 8499843"/>
              <a:gd name="T21" fmla="*/ 497410 h 504063"/>
              <a:gd name="T22" fmla="*/ 11725 w 8499843"/>
              <a:gd name="T23" fmla="*/ 474924 h 504063"/>
              <a:gd name="T24" fmla="*/ 0 w 8499843"/>
              <a:gd name="T25" fmla="*/ 59508 h 5040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499843"/>
              <a:gd name="T40" fmla="*/ 0 h 504063"/>
              <a:gd name="T41" fmla="*/ 8499843 w 8499843"/>
              <a:gd name="T42" fmla="*/ 504063 h 5040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499843" h="504063">
                <a:moveTo>
                  <a:pt x="0" y="60096"/>
                </a:moveTo>
                <a:lnTo>
                  <a:pt x="14362" y="21099"/>
                </a:lnTo>
                <a:lnTo>
                  <a:pt x="50021" y="838"/>
                </a:lnTo>
                <a:lnTo>
                  <a:pt x="8439772" y="0"/>
                </a:lnTo>
                <a:lnTo>
                  <a:pt x="8454190" y="1733"/>
                </a:lnTo>
                <a:lnTo>
                  <a:pt x="8488163" y="24440"/>
                </a:lnTo>
                <a:lnTo>
                  <a:pt x="8499843" y="443966"/>
                </a:lnTo>
                <a:lnTo>
                  <a:pt x="8498115" y="458357"/>
                </a:lnTo>
                <a:lnTo>
                  <a:pt x="8475451" y="492348"/>
                </a:lnTo>
                <a:lnTo>
                  <a:pt x="60083" y="504062"/>
                </a:lnTo>
                <a:lnTo>
                  <a:pt x="45695" y="502328"/>
                </a:lnTo>
                <a:lnTo>
                  <a:pt x="11713" y="479621"/>
                </a:lnTo>
                <a:lnTo>
                  <a:pt x="0" y="60096"/>
                </a:lnTo>
                <a:close/>
              </a:path>
            </a:pathLst>
          </a:custGeom>
          <a:noFill/>
          <a:ln w="25400">
            <a:solidFill>
              <a:srgbClr val="FDFFFF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27684" name="object 54"/>
          <p:cNvSpPr>
            <a:spLocks noChangeArrowheads="1"/>
          </p:cNvSpPr>
          <p:nvPr/>
        </p:nvSpPr>
        <p:spPr bwMode="auto">
          <a:xfrm>
            <a:off x="550863" y="6043613"/>
            <a:ext cx="1752600" cy="3063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85" name="object 55"/>
          <p:cNvSpPr>
            <a:spLocks noChangeArrowheads="1"/>
          </p:cNvSpPr>
          <p:nvPr/>
        </p:nvSpPr>
        <p:spPr bwMode="auto">
          <a:xfrm>
            <a:off x="695325" y="6105525"/>
            <a:ext cx="8355013" cy="276225"/>
          </a:xfrm>
          <a:prstGeom prst="rect">
            <a:avLst/>
          </a:prstGeom>
          <a:blipFill dpi="0" rotWithShape="1">
            <a:blip r:embed="rId2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Финансовая помощь поселениям района</a:t>
            </a:r>
          </a:p>
        </p:txBody>
      </p:sp>
      <p:sp>
        <p:nvSpPr>
          <p:cNvPr id="27686" name="object 59"/>
          <p:cNvSpPr>
            <a:spLocks noChangeArrowheads="1"/>
          </p:cNvSpPr>
          <p:nvPr/>
        </p:nvSpPr>
        <p:spPr bwMode="auto">
          <a:xfrm>
            <a:off x="0" y="0"/>
            <a:ext cx="5946775" cy="6858000"/>
          </a:xfrm>
          <a:prstGeom prst="rect">
            <a:avLst/>
          </a:prstGeom>
          <a:blipFill dpi="0" rotWithShape="1">
            <a:blip r:embed="rId2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87" name="object 60"/>
          <p:cNvSpPr>
            <a:spLocks noChangeArrowheads="1"/>
          </p:cNvSpPr>
          <p:nvPr/>
        </p:nvSpPr>
        <p:spPr bwMode="auto">
          <a:xfrm>
            <a:off x="381000" y="0"/>
            <a:ext cx="8501063" cy="1157288"/>
          </a:xfrm>
          <a:prstGeom prst="rect">
            <a:avLst/>
          </a:prstGeom>
          <a:blipFill dpi="0" rotWithShape="1">
            <a:blip r:embed="rId2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bject 87"/>
          <p:cNvSpPr txBox="1">
            <a:spLocks noChangeArrowheads="1"/>
          </p:cNvSpPr>
          <p:nvPr/>
        </p:nvSpPr>
        <p:spPr bwMode="auto">
          <a:xfrm>
            <a:off x="114300" y="6508750"/>
            <a:ext cx="46196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1600" b="1" i="1">
                <a:solidFill>
                  <a:srgbClr val="1515FF"/>
                </a:solidFill>
                <a:latin typeface="Calibri" pitchFamily="34" charset="0"/>
              </a:rPr>
              <a:t>* к средней зарплате в сфере общего образования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28674" name="object 88"/>
          <p:cNvSpPr txBox="1">
            <a:spLocks noChangeArrowheads="1"/>
          </p:cNvSpPr>
          <p:nvPr/>
        </p:nvSpPr>
        <p:spPr bwMode="auto">
          <a:xfrm>
            <a:off x="4899025" y="6508750"/>
            <a:ext cx="4049713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1600" b="1" i="1">
                <a:solidFill>
                  <a:srgbClr val="1515FF"/>
                </a:solidFill>
                <a:latin typeface="Calibri" pitchFamily="34" charset="0"/>
              </a:rPr>
              <a:t>** к средней зарплате учителей в субъекте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28675" name="object 89"/>
          <p:cNvSpPr>
            <a:spLocks noChangeArrowheads="1"/>
          </p:cNvSpPr>
          <p:nvPr/>
        </p:nvSpPr>
        <p:spPr bwMode="auto">
          <a:xfrm>
            <a:off x="395288" y="0"/>
            <a:ext cx="8462962" cy="11239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8719" name="Group 47"/>
          <p:cNvGraphicFramePr>
            <a:graphicFrameLocks noGrp="1"/>
          </p:cNvGraphicFramePr>
          <p:nvPr/>
        </p:nvGraphicFramePr>
        <p:xfrm>
          <a:off x="304800" y="1066800"/>
          <a:ext cx="8534400" cy="3511550"/>
        </p:xfrm>
        <a:graphic>
          <a:graphicData uri="http://schemas.openxmlformats.org/drawingml/2006/table">
            <a:tbl>
              <a:tblPr/>
              <a:tblGrid>
                <a:gridCol w="3825875"/>
                <a:gridCol w="2060575"/>
                <a:gridCol w="1470025"/>
                <a:gridCol w="1177925"/>
              </a:tblGrid>
              <a:tr h="54768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Категории работников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201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7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факт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2018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факт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9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Средняя заработная плата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Средняя заработная плата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Темпы роста к 201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году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рубли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рубли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Педагогические работники общего образования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25734,4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28052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109,0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Педагогические работники дошкольного образования*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22447,9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24474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109,0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Педагогические работники дополнительного образования**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24469,7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28067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114,7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Работники учреждений культуры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20330,2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24497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object 2"/>
          <p:cNvSpPr>
            <a:spLocks noChangeArrowheads="1"/>
          </p:cNvSpPr>
          <p:nvPr/>
        </p:nvSpPr>
        <p:spPr bwMode="auto">
          <a:xfrm>
            <a:off x="1187450" y="5084763"/>
            <a:ext cx="1811338" cy="16414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18" name="object 4"/>
          <p:cNvSpPr txBox="1">
            <a:spLocks noChangeArrowheads="1"/>
          </p:cNvSpPr>
          <p:nvPr/>
        </p:nvSpPr>
        <p:spPr bwMode="auto">
          <a:xfrm>
            <a:off x="228600" y="762000"/>
            <a:ext cx="86566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 sz="2000">
              <a:latin typeface="Calibri" pitchFamily="34" charset="0"/>
            </a:endParaRPr>
          </a:p>
          <a:p>
            <a:r>
              <a:rPr lang="ru-RU" sz="2000">
                <a:latin typeface="Calibri" pitchFamily="34" charset="0"/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 бюджет муниципального района затрагивает интересы каждого жителя Бобровского района. </a:t>
            </a:r>
          </a:p>
          <a:p>
            <a:r>
              <a:rPr lang="ru-RU" sz="2000">
                <a:latin typeface="Calibri" pitchFamily="34" charset="0"/>
              </a:rPr>
              <a:t>Граждане — и как налогоплательщики, и как потребители общественных благ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</a:r>
          </a:p>
          <a:p>
            <a:r>
              <a:rPr lang="ru-RU" sz="2000">
                <a:latin typeface="Calibri" pitchFamily="34" charset="0"/>
              </a:rPr>
              <a:t>Мы постарались в доступной и понятной для граждан форме показать основные параметры исполнения муниципального района.</a:t>
            </a:r>
          </a:p>
        </p:txBody>
      </p:sp>
      <p:sp>
        <p:nvSpPr>
          <p:cNvPr id="9219" name="object 5"/>
          <p:cNvSpPr txBox="1">
            <a:spLocks noChangeArrowheads="1"/>
          </p:cNvSpPr>
          <p:nvPr/>
        </p:nvSpPr>
        <p:spPr bwMode="auto">
          <a:xfrm>
            <a:off x="4075113" y="5276850"/>
            <a:ext cx="652462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>
                <a:solidFill>
                  <a:srgbClr val="A6A6A6"/>
                </a:solidFill>
                <a:latin typeface="Calibri" pitchFamily="34" charset="0"/>
              </a:rPr>
              <a:t>Закон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9220" name="object 6"/>
          <p:cNvSpPr txBox="1">
            <a:spLocks noChangeArrowheads="1"/>
          </p:cNvSpPr>
          <p:nvPr/>
        </p:nvSpPr>
        <p:spPr bwMode="auto">
          <a:xfrm>
            <a:off x="5180013" y="5257800"/>
            <a:ext cx="1677987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7625"/>
            <a:r>
              <a:rPr lang="ru-RU" sz="2000">
                <a:solidFill>
                  <a:srgbClr val="A6A6A6"/>
                </a:solidFill>
                <a:latin typeface="Calibri" pitchFamily="34" charset="0"/>
              </a:rPr>
              <a:t>Граждане</a:t>
            </a:r>
            <a:endParaRPr lang="ru-RU" sz="2000">
              <a:latin typeface="Calibri" pitchFamily="34" charset="0"/>
            </a:endParaRPr>
          </a:p>
          <a:p>
            <a:pPr marL="47625">
              <a:lnSpc>
                <a:spcPts val="3775"/>
              </a:lnSpc>
            </a:pPr>
            <a:r>
              <a:rPr lang="ru-RU" sz="3200" b="1">
                <a:latin typeface="Calibri" pitchFamily="34" charset="0"/>
              </a:rPr>
              <a:t>Бюджет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9221" name="object 7"/>
          <p:cNvSpPr txBox="1">
            <a:spLocks noChangeArrowheads="1"/>
          </p:cNvSpPr>
          <p:nvPr/>
        </p:nvSpPr>
        <p:spPr bwMode="auto">
          <a:xfrm>
            <a:off x="6951663" y="5327650"/>
            <a:ext cx="11779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1600">
                <a:solidFill>
                  <a:srgbClr val="A6A6A6"/>
                </a:solidFill>
                <a:latin typeface="Calibri" pitchFamily="34" charset="0"/>
              </a:rPr>
              <a:t>Образование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9222" name="object 9"/>
          <p:cNvSpPr txBox="1">
            <a:spLocks noChangeArrowheads="1"/>
          </p:cNvSpPr>
          <p:nvPr/>
        </p:nvSpPr>
        <p:spPr bwMode="auto">
          <a:xfrm>
            <a:off x="4075113" y="6069013"/>
            <a:ext cx="1011237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>
                <a:solidFill>
                  <a:srgbClr val="A6A6A6"/>
                </a:solidFill>
                <a:latin typeface="Calibri" pitchFamily="34" charset="0"/>
              </a:rPr>
              <a:t>Финансы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9223" name="object 10"/>
          <p:cNvSpPr txBox="1">
            <a:spLocks noChangeArrowheads="1"/>
          </p:cNvSpPr>
          <p:nvPr/>
        </p:nvSpPr>
        <p:spPr bwMode="auto">
          <a:xfrm>
            <a:off x="5348288" y="6119813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1600">
                <a:solidFill>
                  <a:srgbClr val="A6A6A6"/>
                </a:solidFill>
                <a:latin typeface="Calibri" pitchFamily="34" charset="0"/>
              </a:rPr>
              <a:t>Культура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9224" name="object 11"/>
          <p:cNvSpPr txBox="1">
            <a:spLocks noChangeArrowheads="1"/>
          </p:cNvSpPr>
          <p:nvPr/>
        </p:nvSpPr>
        <p:spPr bwMode="auto">
          <a:xfrm>
            <a:off x="6494463" y="6069013"/>
            <a:ext cx="206057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>
                <a:solidFill>
                  <a:srgbClr val="A6A6A6"/>
                </a:solidFill>
                <a:latin typeface="Calibri" pitchFamily="34" charset="0"/>
              </a:rPr>
              <a:t>Экономика</a:t>
            </a:r>
            <a:endParaRPr lang="ru-RU" sz="2000">
              <a:latin typeface="Calibri" pitchFamily="34" charset="0"/>
            </a:endParaRPr>
          </a:p>
          <a:p>
            <a:pPr marL="12700">
              <a:spcBef>
                <a:spcPts val="400"/>
              </a:spcBef>
            </a:pPr>
            <a:r>
              <a:rPr lang="ru-RU" sz="1600">
                <a:solidFill>
                  <a:srgbClr val="A6A6A6"/>
                </a:solidFill>
                <a:latin typeface="Calibri" pitchFamily="34" charset="0"/>
              </a:rPr>
              <a:t>Социальная политика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9225" name="object 12"/>
          <p:cNvSpPr txBox="1">
            <a:spLocks noChangeArrowheads="1"/>
          </p:cNvSpPr>
          <p:nvPr/>
        </p:nvSpPr>
        <p:spPr bwMode="auto">
          <a:xfrm>
            <a:off x="4818063" y="6373813"/>
            <a:ext cx="14636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>
                <a:solidFill>
                  <a:srgbClr val="A6A6A6"/>
                </a:solidFill>
                <a:latin typeface="Calibri" pitchFamily="34" charset="0"/>
              </a:rPr>
              <a:t>Предприятия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9226" name="object 13"/>
          <p:cNvSpPr>
            <a:spLocks noChangeArrowheads="1"/>
          </p:cNvSpPr>
          <p:nvPr/>
        </p:nvSpPr>
        <p:spPr bwMode="auto">
          <a:xfrm>
            <a:off x="3043238" y="5634038"/>
            <a:ext cx="979487" cy="41433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object 2"/>
          <p:cNvSpPr txBox="1">
            <a:spLocks noChangeArrowheads="1"/>
          </p:cNvSpPr>
          <p:nvPr/>
        </p:nvSpPr>
        <p:spPr bwMode="auto">
          <a:xfrm>
            <a:off x="3505200" y="0"/>
            <a:ext cx="54165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1400">
                <a:solidFill>
                  <a:srgbClr val="C00000"/>
                </a:solidFill>
                <a:latin typeface="Calibri" pitchFamily="34" charset="0"/>
              </a:rPr>
              <a:t>обязательства перед физическим лицом, подлежащие исполнению в денежной форме в установленном соответствующим законом, иным нормативным правовым актом размере или имеющие установленный порядок его индексации</a:t>
            </a:r>
            <a:endParaRPr lang="ru-RU" sz="1400">
              <a:latin typeface="Calibri" pitchFamily="34" charset="0"/>
            </a:endParaRPr>
          </a:p>
        </p:txBody>
      </p:sp>
      <p:sp>
        <p:nvSpPr>
          <p:cNvPr id="29698" name="Прямоугольник 61"/>
          <p:cNvSpPr>
            <a:spLocks noChangeArrowheads="1"/>
          </p:cNvSpPr>
          <p:nvPr/>
        </p:nvSpPr>
        <p:spPr bwMode="auto">
          <a:xfrm>
            <a:off x="228600" y="0"/>
            <a:ext cx="304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9699" name="Прямоугольник 62"/>
          <p:cNvSpPr>
            <a:spLocks noChangeArrowheads="1"/>
          </p:cNvSpPr>
          <p:nvPr/>
        </p:nvSpPr>
        <p:spPr bwMode="auto">
          <a:xfrm>
            <a:off x="0" y="93663"/>
            <a:ext cx="3200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1400">
                <a:latin typeface="Calibri" pitchFamily="34" charset="0"/>
              </a:rPr>
              <a:t>Публичные нормативные обязательства (областные средства и средства муниципального района)</a:t>
            </a:r>
          </a:p>
        </p:txBody>
      </p:sp>
      <p:graphicFrame>
        <p:nvGraphicFramePr>
          <p:cNvPr id="29745" name="Group 49"/>
          <p:cNvGraphicFramePr>
            <a:graphicFrameLocks noGrp="1"/>
          </p:cNvGraphicFramePr>
          <p:nvPr/>
        </p:nvGraphicFramePr>
        <p:xfrm>
          <a:off x="0" y="955675"/>
          <a:ext cx="9144000" cy="5886450"/>
        </p:xfrm>
        <a:graphic>
          <a:graphicData uri="http://schemas.openxmlformats.org/drawingml/2006/table">
            <a:tbl>
              <a:tblPr/>
              <a:tblGrid>
                <a:gridCol w="7954963"/>
                <a:gridCol w="1189037"/>
              </a:tblGrid>
              <a:tr h="515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201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год факт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96484,2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Вознаграждение причитающееся приемному родителю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2695,4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Выплаты единовременного пособия при передаче ребенка на воспитание в семью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Выплаты единовременного пособия при устройстве в семью ребенка инвалида, или ребенка, достигшего возраста 10 лет, а также при одновременной передаче на воспитание в семью братьев (сестер)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Выплаты приемной семье на содержание подопечных 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2487,5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Выплаты семьям опекунов на содержание подопечных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8681,0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Компенсация части родительской платы за содержание ребенка в государственных  и муниципальных образовательных учреждениях, реализующих основную общеобразовательную программу дошкольного образования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1273,7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Выплаты единовременного пособия при всех формах устройства детей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481,2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Обеспечение жильем молодых семей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79197,4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Обеспечение жильем граждан, проживающих и работающих в сельской местности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1332,0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Обеспечение жильем молодых семей и молодых специалистов, проживающих и работающих в сельской местности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Меры социальной поддержки населения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object 2"/>
          <p:cNvSpPr>
            <a:spLocks noChangeArrowheads="1"/>
          </p:cNvSpPr>
          <p:nvPr/>
        </p:nvSpPr>
        <p:spPr bwMode="auto">
          <a:xfrm>
            <a:off x="0" y="20638"/>
            <a:ext cx="91440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Расходы бюджета муниципального района по разделам</a:t>
            </a:r>
          </a:p>
        </p:txBody>
      </p:sp>
      <p:sp>
        <p:nvSpPr>
          <p:cNvPr id="30722" name="object 13"/>
          <p:cNvSpPr txBox="1">
            <a:spLocks noChangeArrowheads="1"/>
          </p:cNvSpPr>
          <p:nvPr/>
        </p:nvSpPr>
        <p:spPr bwMode="auto">
          <a:xfrm>
            <a:off x="8140700" y="533400"/>
            <a:ext cx="1003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1400" b="1" i="1">
                <a:latin typeface="Calibri" pitchFamily="34" charset="0"/>
              </a:rPr>
              <a:t>тыс. рублей</a:t>
            </a:r>
            <a:endParaRPr lang="ru-RU" sz="1400">
              <a:latin typeface="Calibri" pitchFamily="34" charset="0"/>
            </a:endParaRPr>
          </a:p>
        </p:txBody>
      </p:sp>
      <p:graphicFrame>
        <p:nvGraphicFramePr>
          <p:cNvPr id="30816" name="Group 96"/>
          <p:cNvGraphicFramePr>
            <a:graphicFrameLocks noGrp="1"/>
          </p:cNvGraphicFramePr>
          <p:nvPr/>
        </p:nvGraphicFramePr>
        <p:xfrm>
          <a:off x="152400" y="762000"/>
          <a:ext cx="8763000" cy="5678488"/>
        </p:xfrm>
        <a:graphic>
          <a:graphicData uri="http://schemas.openxmlformats.org/drawingml/2006/table">
            <a:tbl>
              <a:tblPr/>
              <a:tblGrid>
                <a:gridCol w="3276600"/>
                <a:gridCol w="1066800"/>
                <a:gridCol w="1676400"/>
                <a:gridCol w="990600"/>
                <a:gridCol w="17526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Рз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201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Темп роста к 201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7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году 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1482855,5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2569958,6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173,3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Общегосударственные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66377,4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162408,5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Национальная оборона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12054,9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53119,4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440,6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Национальная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368588,3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302589,2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Жилищно-коммунальное хозяйство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74566,9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76746,1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691662,3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1551072,1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224,3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Культура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61680,8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57573,5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93,3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Здравоохранение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Социальная политика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39122,3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103875,6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265,5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Физкультура и спорт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52549,1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75183,2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143,1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Обслуживание муниципального долга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872,8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465,8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53,4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Межбюджетные трансферты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115380,5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181925,2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157,7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object 2"/>
          <p:cNvSpPr>
            <a:spLocks noChangeArrowheads="1"/>
          </p:cNvSpPr>
          <p:nvPr/>
        </p:nvSpPr>
        <p:spPr bwMode="auto">
          <a:xfrm>
            <a:off x="142875" y="0"/>
            <a:ext cx="90011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Структура расходов бюджета муниципального района по разделам в в % к общему объему</a:t>
            </a:r>
          </a:p>
        </p:txBody>
      </p:sp>
      <p:sp>
        <p:nvSpPr>
          <p:cNvPr id="31746" name="object 3"/>
          <p:cNvSpPr txBox="1">
            <a:spLocks noChangeArrowheads="1"/>
          </p:cNvSpPr>
          <p:nvPr/>
        </p:nvSpPr>
        <p:spPr bwMode="auto">
          <a:xfrm>
            <a:off x="8062913" y="995363"/>
            <a:ext cx="1003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1400" b="1" i="1">
                <a:latin typeface="Calibri" pitchFamily="34" charset="0"/>
              </a:rPr>
              <a:t>тыс. рублей</a:t>
            </a:r>
            <a:endParaRPr lang="ru-RU" sz="1400">
              <a:latin typeface="Calibri" pitchFamily="34" charset="0"/>
            </a:endParaRPr>
          </a:p>
        </p:txBody>
      </p:sp>
      <p:sp>
        <p:nvSpPr>
          <p:cNvPr id="31747" name="object 21"/>
          <p:cNvSpPr>
            <a:spLocks/>
          </p:cNvSpPr>
          <p:nvPr/>
        </p:nvSpPr>
        <p:spPr bwMode="auto">
          <a:xfrm>
            <a:off x="34925" y="1290638"/>
            <a:ext cx="0" cy="5546725"/>
          </a:xfrm>
          <a:custGeom>
            <a:avLst/>
            <a:gdLst>
              <a:gd name="T0" fmla="*/ 0 h 5546552"/>
              <a:gd name="T1" fmla="*/ 5547585 h 5546552"/>
              <a:gd name="T2" fmla="*/ 0 60000 65536"/>
              <a:gd name="T3" fmla="*/ 0 60000 65536"/>
              <a:gd name="T4" fmla="*/ 0 h 5546552"/>
              <a:gd name="T5" fmla="*/ 5546552 h 554655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546552">
                <a:moveTo>
                  <a:pt x="0" y="0"/>
                </a:moveTo>
                <a:lnTo>
                  <a:pt x="0" y="5546552"/>
                </a:lnTo>
              </a:path>
            </a:pathLst>
          </a:custGeom>
          <a:noFill/>
          <a:ln w="12700">
            <a:solidFill>
              <a:srgbClr val="D9D9D9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748" name="object 22"/>
          <p:cNvSpPr>
            <a:spLocks/>
          </p:cNvSpPr>
          <p:nvPr/>
        </p:nvSpPr>
        <p:spPr bwMode="auto">
          <a:xfrm>
            <a:off x="9109075" y="1290638"/>
            <a:ext cx="0" cy="5546725"/>
          </a:xfrm>
          <a:custGeom>
            <a:avLst/>
            <a:gdLst>
              <a:gd name="T0" fmla="*/ 0 h 5546552"/>
              <a:gd name="T1" fmla="*/ 5547585 h 5546552"/>
              <a:gd name="T2" fmla="*/ 0 60000 65536"/>
              <a:gd name="T3" fmla="*/ 0 60000 65536"/>
              <a:gd name="T4" fmla="*/ 0 h 5546552"/>
              <a:gd name="T5" fmla="*/ 5546552 h 554655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546552">
                <a:moveTo>
                  <a:pt x="0" y="0"/>
                </a:moveTo>
                <a:lnTo>
                  <a:pt x="0" y="5546552"/>
                </a:lnTo>
              </a:path>
            </a:pathLst>
          </a:custGeom>
          <a:noFill/>
          <a:ln w="12700">
            <a:solidFill>
              <a:srgbClr val="D9D9D9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31749" name="object 23"/>
          <p:cNvSpPr>
            <a:spLocks/>
          </p:cNvSpPr>
          <p:nvPr/>
        </p:nvSpPr>
        <p:spPr bwMode="auto">
          <a:xfrm>
            <a:off x="28575" y="6831013"/>
            <a:ext cx="9086850" cy="0"/>
          </a:xfrm>
          <a:custGeom>
            <a:avLst/>
            <a:gdLst>
              <a:gd name="T0" fmla="*/ 0 w 9085643"/>
              <a:gd name="T1" fmla="*/ 9092891 w 9085643"/>
              <a:gd name="T2" fmla="*/ 0 60000 65536"/>
              <a:gd name="T3" fmla="*/ 0 60000 65536"/>
              <a:gd name="T4" fmla="*/ 0 w 9085643"/>
              <a:gd name="T5" fmla="*/ 9085643 w 9085643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9085643">
                <a:moveTo>
                  <a:pt x="0" y="0"/>
                </a:moveTo>
                <a:lnTo>
                  <a:pt x="9085643" y="0"/>
                </a:lnTo>
              </a:path>
            </a:pathLst>
          </a:custGeom>
          <a:noFill/>
          <a:ln w="12700">
            <a:solidFill>
              <a:srgbClr val="D9D9D9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aphicFrame>
        <p:nvGraphicFramePr>
          <p:cNvPr id="30807" name="Group 87"/>
          <p:cNvGraphicFramePr>
            <a:graphicFrameLocks noGrp="1"/>
          </p:cNvGraphicFramePr>
          <p:nvPr/>
        </p:nvGraphicFramePr>
        <p:xfrm>
          <a:off x="685800" y="762000"/>
          <a:ext cx="7086600" cy="5638800"/>
        </p:xfrm>
        <a:graphic>
          <a:graphicData uri="http://schemas.openxmlformats.org/drawingml/2006/table">
            <a:tbl>
              <a:tblPr/>
              <a:tblGrid>
                <a:gridCol w="3352800"/>
                <a:gridCol w="1066800"/>
                <a:gridCol w="1676400"/>
                <a:gridCol w="9906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Рз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Общегосударственные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Национальная оборона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Национальная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11,8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Жилищно-коммунальное хозяйство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46,6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Культура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Здравоохранение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Социальная политика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Физкультура и спорт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Обслуживание муниципального долга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Межбюджетные трансферты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object 2"/>
          <p:cNvSpPr>
            <a:spLocks noChangeArrowheads="1"/>
          </p:cNvSpPr>
          <p:nvPr/>
        </p:nvSpPr>
        <p:spPr bwMode="auto">
          <a:xfrm>
            <a:off x="36513" y="0"/>
            <a:ext cx="9107487" cy="7842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2770" name="object 7"/>
          <p:cNvSpPr>
            <a:spLocks noChangeArrowheads="1"/>
          </p:cNvSpPr>
          <p:nvPr/>
        </p:nvSpPr>
        <p:spPr bwMode="auto">
          <a:xfrm>
            <a:off x="1524000" y="685800"/>
            <a:ext cx="6208713" cy="830263"/>
          </a:xfrm>
          <a:custGeom>
            <a:avLst/>
            <a:gdLst>
              <a:gd name="T0" fmla="*/ 0 w 6208011"/>
              <a:gd name="T1" fmla="*/ 0 h 540257"/>
              <a:gd name="T2" fmla="*/ 6208011 w 6208011"/>
              <a:gd name="T3" fmla="*/ 540257 h 540257"/>
            </a:gdLst>
            <a:ahLst/>
            <a:cxnLst/>
            <a:rect l="T0" t="T1" r="T2" b="T3"/>
            <a:pathLst>
              <a:path w="6208011" h="540257">
                <a:moveTo>
                  <a:pt x="6117843" y="0"/>
                </a:moveTo>
                <a:lnTo>
                  <a:pt x="89644" y="0"/>
                </a:lnTo>
                <a:lnTo>
                  <a:pt x="48462" y="10184"/>
                </a:lnTo>
                <a:lnTo>
                  <a:pt x="17305" y="37015"/>
                </a:lnTo>
                <a:lnTo>
                  <a:pt x="1173" y="75493"/>
                </a:lnTo>
                <a:lnTo>
                  <a:pt x="0" y="450613"/>
                </a:lnTo>
                <a:lnTo>
                  <a:pt x="1236" y="465176"/>
                </a:lnTo>
                <a:lnTo>
                  <a:pt x="17524" y="503595"/>
                </a:lnTo>
                <a:lnTo>
                  <a:pt x="48793" y="530269"/>
                </a:lnTo>
                <a:lnTo>
                  <a:pt x="90042" y="540257"/>
                </a:lnTo>
                <a:lnTo>
                  <a:pt x="6118346" y="540256"/>
                </a:lnTo>
                <a:lnTo>
                  <a:pt x="6159567" y="530065"/>
                </a:lnTo>
                <a:lnTo>
                  <a:pt x="6190721" y="503265"/>
                </a:lnTo>
                <a:lnTo>
                  <a:pt x="6206840" y="464785"/>
                </a:lnTo>
                <a:lnTo>
                  <a:pt x="6208011" y="89540"/>
                </a:lnTo>
                <a:lnTo>
                  <a:pt x="6206760" y="75022"/>
                </a:lnTo>
                <a:lnTo>
                  <a:pt x="6190444" y="36670"/>
                </a:lnTo>
                <a:lnTo>
                  <a:pt x="6159148" y="9999"/>
                </a:lnTo>
                <a:lnTo>
                  <a:pt x="6117843" y="0"/>
                </a:lnTo>
                <a:close/>
              </a:path>
            </a:pathLst>
          </a:cu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4300" algn="ctr"/>
            <a:r>
              <a:rPr lang="ru-RU">
                <a:latin typeface="Calibri" pitchFamily="34" charset="0"/>
              </a:rPr>
              <a:t>Бюджетные послания Президента Российской Федерации, Указы Президента Российской Федерации от 7 мая 2012 года.</a:t>
            </a:r>
          </a:p>
          <a:p>
            <a:pPr marL="114300" algn="ctr"/>
            <a:r>
              <a:rPr lang="en-US">
                <a:solidFill>
                  <a:srgbClr val="558ED5"/>
                </a:solidFill>
                <a:latin typeface="Calibri" pitchFamily="34" charset="0"/>
              </a:rPr>
              <a:t>www.kremlin.ru</a:t>
            </a:r>
            <a:endParaRPr lang="ru-RU">
              <a:solidFill>
                <a:srgbClr val="558ED5"/>
              </a:solidFill>
              <a:latin typeface="Calibri" pitchFamily="34" charset="0"/>
            </a:endParaRPr>
          </a:p>
        </p:txBody>
      </p:sp>
      <p:sp>
        <p:nvSpPr>
          <p:cNvPr id="32771" name="object 7"/>
          <p:cNvSpPr>
            <a:spLocks noChangeArrowheads="1"/>
          </p:cNvSpPr>
          <p:nvPr/>
        </p:nvSpPr>
        <p:spPr bwMode="auto">
          <a:xfrm>
            <a:off x="1524000" y="1600200"/>
            <a:ext cx="6208713" cy="830263"/>
          </a:xfrm>
          <a:custGeom>
            <a:avLst/>
            <a:gdLst>
              <a:gd name="T0" fmla="*/ 0 w 6208011"/>
              <a:gd name="T1" fmla="*/ 0 h 540257"/>
              <a:gd name="T2" fmla="*/ 6208011 w 6208011"/>
              <a:gd name="T3" fmla="*/ 540257 h 540257"/>
            </a:gdLst>
            <a:ahLst/>
            <a:cxnLst/>
            <a:rect l="T0" t="T1" r="T2" b="T3"/>
            <a:pathLst>
              <a:path w="6208011" h="540257">
                <a:moveTo>
                  <a:pt x="6117843" y="0"/>
                </a:moveTo>
                <a:lnTo>
                  <a:pt x="89644" y="0"/>
                </a:lnTo>
                <a:lnTo>
                  <a:pt x="48462" y="10184"/>
                </a:lnTo>
                <a:lnTo>
                  <a:pt x="17305" y="37015"/>
                </a:lnTo>
                <a:lnTo>
                  <a:pt x="1173" y="75493"/>
                </a:lnTo>
                <a:lnTo>
                  <a:pt x="0" y="450613"/>
                </a:lnTo>
                <a:lnTo>
                  <a:pt x="1236" y="465176"/>
                </a:lnTo>
                <a:lnTo>
                  <a:pt x="17524" y="503595"/>
                </a:lnTo>
                <a:lnTo>
                  <a:pt x="48793" y="530269"/>
                </a:lnTo>
                <a:lnTo>
                  <a:pt x="90042" y="540257"/>
                </a:lnTo>
                <a:lnTo>
                  <a:pt x="6118346" y="540256"/>
                </a:lnTo>
                <a:lnTo>
                  <a:pt x="6159567" y="530065"/>
                </a:lnTo>
                <a:lnTo>
                  <a:pt x="6190721" y="503265"/>
                </a:lnTo>
                <a:lnTo>
                  <a:pt x="6206840" y="464785"/>
                </a:lnTo>
                <a:lnTo>
                  <a:pt x="6208011" y="89540"/>
                </a:lnTo>
                <a:lnTo>
                  <a:pt x="6206760" y="75022"/>
                </a:lnTo>
                <a:lnTo>
                  <a:pt x="6190444" y="36670"/>
                </a:lnTo>
                <a:lnTo>
                  <a:pt x="6159148" y="9999"/>
                </a:lnTo>
                <a:lnTo>
                  <a:pt x="6117843" y="0"/>
                </a:lnTo>
                <a:close/>
              </a:path>
            </a:pathLst>
          </a:cu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4300" algn="ctr"/>
            <a:r>
              <a:rPr lang="ru-RU">
                <a:latin typeface="Calibri" pitchFamily="34" charset="0"/>
              </a:rPr>
              <a:t>О федеральном бюджете, об основных направлениях</a:t>
            </a:r>
            <a:r>
              <a:rPr lang="en-US">
                <a:latin typeface="Calibri" pitchFamily="34" charset="0"/>
              </a:rPr>
              <a:t> </a:t>
            </a:r>
            <a:r>
              <a:rPr lang="ru-RU">
                <a:latin typeface="Calibri" pitchFamily="34" charset="0"/>
              </a:rPr>
              <a:t>бюджетной политики</a:t>
            </a:r>
            <a:endParaRPr lang="en-US">
              <a:latin typeface="Calibri" pitchFamily="34" charset="0"/>
            </a:endParaRPr>
          </a:p>
          <a:p>
            <a:pPr marL="114300" algn="ctr"/>
            <a:r>
              <a:rPr lang="en-US">
                <a:solidFill>
                  <a:srgbClr val="558ED5"/>
                </a:solidFill>
                <a:latin typeface="Calibri" pitchFamily="34" charset="0"/>
              </a:rPr>
              <a:t>www.minfin.ru</a:t>
            </a:r>
            <a:endParaRPr lang="ru-RU">
              <a:solidFill>
                <a:srgbClr val="558ED5"/>
              </a:solidFill>
              <a:latin typeface="Calibri" pitchFamily="34" charset="0"/>
            </a:endParaRPr>
          </a:p>
        </p:txBody>
      </p:sp>
      <p:sp>
        <p:nvSpPr>
          <p:cNvPr id="32772" name="object 7"/>
          <p:cNvSpPr>
            <a:spLocks noChangeArrowheads="1"/>
          </p:cNvSpPr>
          <p:nvPr/>
        </p:nvSpPr>
        <p:spPr bwMode="auto">
          <a:xfrm>
            <a:off x="1524000" y="2514600"/>
            <a:ext cx="6208713" cy="554038"/>
          </a:xfrm>
          <a:custGeom>
            <a:avLst/>
            <a:gdLst>
              <a:gd name="T0" fmla="*/ 0 w 6208011"/>
              <a:gd name="T1" fmla="*/ 0 h 540257"/>
              <a:gd name="T2" fmla="*/ 6208011 w 6208011"/>
              <a:gd name="T3" fmla="*/ 540257 h 540257"/>
            </a:gdLst>
            <a:ahLst/>
            <a:cxnLst/>
            <a:rect l="T0" t="T1" r="T2" b="T3"/>
            <a:pathLst>
              <a:path w="6208011" h="540257">
                <a:moveTo>
                  <a:pt x="6117843" y="0"/>
                </a:moveTo>
                <a:lnTo>
                  <a:pt x="89644" y="0"/>
                </a:lnTo>
                <a:lnTo>
                  <a:pt x="48462" y="10184"/>
                </a:lnTo>
                <a:lnTo>
                  <a:pt x="17305" y="37015"/>
                </a:lnTo>
                <a:lnTo>
                  <a:pt x="1173" y="75493"/>
                </a:lnTo>
                <a:lnTo>
                  <a:pt x="0" y="450613"/>
                </a:lnTo>
                <a:lnTo>
                  <a:pt x="1236" y="465176"/>
                </a:lnTo>
                <a:lnTo>
                  <a:pt x="17524" y="503595"/>
                </a:lnTo>
                <a:lnTo>
                  <a:pt x="48793" y="530269"/>
                </a:lnTo>
                <a:lnTo>
                  <a:pt x="90042" y="540257"/>
                </a:lnTo>
                <a:lnTo>
                  <a:pt x="6118346" y="540256"/>
                </a:lnTo>
                <a:lnTo>
                  <a:pt x="6159567" y="530065"/>
                </a:lnTo>
                <a:lnTo>
                  <a:pt x="6190721" y="503265"/>
                </a:lnTo>
                <a:lnTo>
                  <a:pt x="6206840" y="464785"/>
                </a:lnTo>
                <a:lnTo>
                  <a:pt x="6208011" y="89540"/>
                </a:lnTo>
                <a:lnTo>
                  <a:pt x="6206760" y="75022"/>
                </a:lnTo>
                <a:lnTo>
                  <a:pt x="6190444" y="36670"/>
                </a:lnTo>
                <a:lnTo>
                  <a:pt x="6159148" y="9999"/>
                </a:lnTo>
                <a:lnTo>
                  <a:pt x="6117843" y="0"/>
                </a:lnTo>
                <a:close/>
              </a:path>
            </a:pathLst>
          </a:cu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0650" algn="ctr"/>
            <a:r>
              <a:rPr lang="ru-RU">
                <a:latin typeface="Calibri" pitchFamily="34" charset="0"/>
              </a:rPr>
              <a:t>О бюджетном процессе в Российской Федерации</a:t>
            </a:r>
          </a:p>
          <a:p>
            <a:pPr marL="120650" algn="ctr"/>
            <a:r>
              <a:rPr lang="en-US">
                <a:solidFill>
                  <a:srgbClr val="558ED5"/>
                </a:solidFill>
                <a:latin typeface="Calibri" pitchFamily="34" charset="0"/>
              </a:rPr>
              <a:t>budget.ru</a:t>
            </a:r>
            <a:endParaRPr lang="ru-RU">
              <a:solidFill>
                <a:srgbClr val="558ED5"/>
              </a:solidFill>
              <a:latin typeface="Calibri" pitchFamily="34" charset="0"/>
            </a:endParaRPr>
          </a:p>
        </p:txBody>
      </p:sp>
      <p:sp>
        <p:nvSpPr>
          <p:cNvPr id="32773" name="object 7"/>
          <p:cNvSpPr>
            <a:spLocks noChangeArrowheads="1"/>
          </p:cNvSpPr>
          <p:nvPr/>
        </p:nvSpPr>
        <p:spPr bwMode="auto">
          <a:xfrm>
            <a:off x="1524000" y="3124200"/>
            <a:ext cx="6208713" cy="1384300"/>
          </a:xfrm>
          <a:custGeom>
            <a:avLst/>
            <a:gdLst>
              <a:gd name="T0" fmla="*/ 0 w 6208011"/>
              <a:gd name="T1" fmla="*/ 0 h 540257"/>
              <a:gd name="T2" fmla="*/ 6208011 w 6208011"/>
              <a:gd name="T3" fmla="*/ 540257 h 540257"/>
            </a:gdLst>
            <a:ahLst/>
            <a:cxnLst/>
            <a:rect l="T0" t="T1" r="T2" b="T3"/>
            <a:pathLst>
              <a:path w="6208011" h="540257">
                <a:moveTo>
                  <a:pt x="6117843" y="0"/>
                </a:moveTo>
                <a:lnTo>
                  <a:pt x="89644" y="0"/>
                </a:lnTo>
                <a:lnTo>
                  <a:pt x="48462" y="10184"/>
                </a:lnTo>
                <a:lnTo>
                  <a:pt x="17305" y="37015"/>
                </a:lnTo>
                <a:lnTo>
                  <a:pt x="1173" y="75493"/>
                </a:lnTo>
                <a:lnTo>
                  <a:pt x="0" y="450613"/>
                </a:lnTo>
                <a:lnTo>
                  <a:pt x="1236" y="465176"/>
                </a:lnTo>
                <a:lnTo>
                  <a:pt x="17524" y="503595"/>
                </a:lnTo>
                <a:lnTo>
                  <a:pt x="48793" y="530269"/>
                </a:lnTo>
                <a:lnTo>
                  <a:pt x="90042" y="540257"/>
                </a:lnTo>
                <a:lnTo>
                  <a:pt x="6118346" y="540256"/>
                </a:lnTo>
                <a:lnTo>
                  <a:pt x="6159567" y="530065"/>
                </a:lnTo>
                <a:lnTo>
                  <a:pt x="6190721" y="503265"/>
                </a:lnTo>
                <a:lnTo>
                  <a:pt x="6206840" y="464785"/>
                </a:lnTo>
                <a:lnTo>
                  <a:pt x="6208011" y="89540"/>
                </a:lnTo>
                <a:lnTo>
                  <a:pt x="6206760" y="75022"/>
                </a:lnTo>
                <a:lnTo>
                  <a:pt x="6190444" y="36670"/>
                </a:lnTo>
                <a:lnTo>
                  <a:pt x="6159148" y="9999"/>
                </a:lnTo>
                <a:lnTo>
                  <a:pt x="6117843" y="0"/>
                </a:lnTo>
                <a:close/>
              </a:path>
            </a:pathLst>
          </a:cu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0650" algn="ctr"/>
            <a:r>
              <a:rPr lang="ru-RU">
                <a:latin typeface="Calibri" pitchFamily="34" charset="0"/>
              </a:rPr>
              <a:t>Общая статистика по видам и типам учреждений и видов деятельности учреждений, информация по учреждениям, оказывающим определенную услугу (выполняющим определенную работу) </a:t>
            </a:r>
          </a:p>
          <a:p>
            <a:pPr marL="120650" algn="ctr"/>
            <a:r>
              <a:rPr lang="en-US">
                <a:solidFill>
                  <a:srgbClr val="558ED5"/>
                </a:solidFill>
                <a:latin typeface="Calibri" pitchFamily="34" charset="0"/>
              </a:rPr>
              <a:t>www.bus.gov.ru</a:t>
            </a:r>
            <a:endParaRPr lang="ru-RU">
              <a:solidFill>
                <a:srgbClr val="558ED5"/>
              </a:solidFill>
              <a:latin typeface="Calibri" pitchFamily="34" charset="0"/>
            </a:endParaRPr>
          </a:p>
        </p:txBody>
      </p:sp>
      <p:sp>
        <p:nvSpPr>
          <p:cNvPr id="32774" name="object 7"/>
          <p:cNvSpPr>
            <a:spLocks noChangeArrowheads="1"/>
          </p:cNvSpPr>
          <p:nvPr/>
        </p:nvSpPr>
        <p:spPr bwMode="auto">
          <a:xfrm>
            <a:off x="1524000" y="4572000"/>
            <a:ext cx="6208713" cy="1108075"/>
          </a:xfrm>
          <a:custGeom>
            <a:avLst/>
            <a:gdLst>
              <a:gd name="T0" fmla="*/ 0 w 6208011"/>
              <a:gd name="T1" fmla="*/ 0 h 540257"/>
              <a:gd name="T2" fmla="*/ 6208011 w 6208011"/>
              <a:gd name="T3" fmla="*/ 540257 h 540257"/>
            </a:gdLst>
            <a:ahLst/>
            <a:cxnLst/>
            <a:rect l="T0" t="T1" r="T2" b="T3"/>
            <a:pathLst>
              <a:path w="6208011" h="540257">
                <a:moveTo>
                  <a:pt x="6117843" y="0"/>
                </a:moveTo>
                <a:lnTo>
                  <a:pt x="89644" y="0"/>
                </a:lnTo>
                <a:lnTo>
                  <a:pt x="48462" y="10184"/>
                </a:lnTo>
                <a:lnTo>
                  <a:pt x="17305" y="37015"/>
                </a:lnTo>
                <a:lnTo>
                  <a:pt x="1173" y="75493"/>
                </a:lnTo>
                <a:lnTo>
                  <a:pt x="0" y="450613"/>
                </a:lnTo>
                <a:lnTo>
                  <a:pt x="1236" y="465176"/>
                </a:lnTo>
                <a:lnTo>
                  <a:pt x="17524" y="503595"/>
                </a:lnTo>
                <a:lnTo>
                  <a:pt x="48793" y="530269"/>
                </a:lnTo>
                <a:lnTo>
                  <a:pt x="90042" y="540257"/>
                </a:lnTo>
                <a:lnTo>
                  <a:pt x="6118346" y="540256"/>
                </a:lnTo>
                <a:lnTo>
                  <a:pt x="6159567" y="530065"/>
                </a:lnTo>
                <a:lnTo>
                  <a:pt x="6190721" y="503265"/>
                </a:lnTo>
                <a:lnTo>
                  <a:pt x="6206840" y="464785"/>
                </a:lnTo>
                <a:lnTo>
                  <a:pt x="6208011" y="89540"/>
                </a:lnTo>
                <a:lnTo>
                  <a:pt x="6206760" y="75022"/>
                </a:lnTo>
                <a:lnTo>
                  <a:pt x="6190444" y="36670"/>
                </a:lnTo>
                <a:lnTo>
                  <a:pt x="6159148" y="9999"/>
                </a:lnTo>
                <a:lnTo>
                  <a:pt x="6117843" y="0"/>
                </a:lnTo>
                <a:close/>
              </a:path>
            </a:pathLst>
          </a:cu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0650" algn="ctr"/>
            <a:r>
              <a:rPr lang="ru-RU">
                <a:latin typeface="Calibri" pitchFamily="34" charset="0"/>
              </a:rPr>
              <a:t>Об областном бюджете, бюджетной политике, электронном бюджете, исполнении бюджета, государственном долге, а также иная информация</a:t>
            </a:r>
          </a:p>
          <a:p>
            <a:pPr marL="120650" algn="ctr"/>
            <a:r>
              <a:rPr lang="en-US">
                <a:solidFill>
                  <a:srgbClr val="558ED5"/>
                </a:solidFill>
                <a:latin typeface="Calibri" pitchFamily="34" charset="0"/>
              </a:rPr>
              <a:t>www.gfu.vrn.ru</a:t>
            </a:r>
            <a:endParaRPr lang="ru-RU">
              <a:solidFill>
                <a:srgbClr val="558ED5"/>
              </a:solidFill>
              <a:latin typeface="Calibri" pitchFamily="34" charset="0"/>
            </a:endParaRPr>
          </a:p>
        </p:txBody>
      </p:sp>
      <p:sp>
        <p:nvSpPr>
          <p:cNvPr id="32775" name="object 7"/>
          <p:cNvSpPr>
            <a:spLocks noChangeArrowheads="1"/>
          </p:cNvSpPr>
          <p:nvPr/>
        </p:nvSpPr>
        <p:spPr bwMode="auto">
          <a:xfrm>
            <a:off x="1524000" y="5791200"/>
            <a:ext cx="6208713" cy="830263"/>
          </a:xfrm>
          <a:custGeom>
            <a:avLst/>
            <a:gdLst>
              <a:gd name="T0" fmla="*/ 0 w 6208011"/>
              <a:gd name="T1" fmla="*/ 0 h 540257"/>
              <a:gd name="T2" fmla="*/ 6208011 w 6208011"/>
              <a:gd name="T3" fmla="*/ 540257 h 540257"/>
            </a:gdLst>
            <a:ahLst/>
            <a:cxnLst/>
            <a:rect l="T0" t="T1" r="T2" b="T3"/>
            <a:pathLst>
              <a:path w="6208011" h="540257">
                <a:moveTo>
                  <a:pt x="6117843" y="0"/>
                </a:moveTo>
                <a:lnTo>
                  <a:pt x="89644" y="0"/>
                </a:lnTo>
                <a:lnTo>
                  <a:pt x="48462" y="10184"/>
                </a:lnTo>
                <a:lnTo>
                  <a:pt x="17305" y="37015"/>
                </a:lnTo>
                <a:lnTo>
                  <a:pt x="1173" y="75493"/>
                </a:lnTo>
                <a:lnTo>
                  <a:pt x="0" y="450613"/>
                </a:lnTo>
                <a:lnTo>
                  <a:pt x="1236" y="465176"/>
                </a:lnTo>
                <a:lnTo>
                  <a:pt x="17524" y="503595"/>
                </a:lnTo>
                <a:lnTo>
                  <a:pt x="48793" y="530269"/>
                </a:lnTo>
                <a:lnTo>
                  <a:pt x="90042" y="540257"/>
                </a:lnTo>
                <a:lnTo>
                  <a:pt x="6118346" y="540256"/>
                </a:lnTo>
                <a:lnTo>
                  <a:pt x="6159567" y="530065"/>
                </a:lnTo>
                <a:lnTo>
                  <a:pt x="6190721" y="503265"/>
                </a:lnTo>
                <a:lnTo>
                  <a:pt x="6206840" y="464785"/>
                </a:lnTo>
                <a:lnTo>
                  <a:pt x="6208011" y="89540"/>
                </a:lnTo>
                <a:lnTo>
                  <a:pt x="6206760" y="75022"/>
                </a:lnTo>
                <a:lnTo>
                  <a:pt x="6190444" y="36670"/>
                </a:lnTo>
                <a:lnTo>
                  <a:pt x="6159148" y="9999"/>
                </a:lnTo>
                <a:lnTo>
                  <a:pt x="6117843" y="0"/>
                </a:lnTo>
                <a:close/>
              </a:path>
            </a:pathLst>
          </a:cu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14300" algn="ctr"/>
            <a:r>
              <a:rPr lang="ru-RU">
                <a:latin typeface="Calibri" pitchFamily="34" charset="0"/>
              </a:rPr>
              <a:t>О бюджете Бобровского муниципального района, исполнении бюджета, а также иная информация</a:t>
            </a:r>
          </a:p>
          <a:p>
            <a:pPr marL="114300" algn="ctr"/>
            <a:r>
              <a:rPr lang="en-US">
                <a:solidFill>
                  <a:srgbClr val="558ED5"/>
                </a:solidFill>
                <a:latin typeface="Calibri" pitchFamily="34" charset="0"/>
              </a:rPr>
              <a:t>adm-bobrov.ru</a:t>
            </a:r>
            <a:endParaRPr lang="ru-RU">
              <a:solidFill>
                <a:srgbClr val="558ED5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object 2"/>
          <p:cNvSpPr>
            <a:spLocks noChangeArrowheads="1"/>
          </p:cNvSpPr>
          <p:nvPr/>
        </p:nvSpPr>
        <p:spPr bwMode="auto">
          <a:xfrm>
            <a:off x="904875" y="133350"/>
            <a:ext cx="7467600" cy="9763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3794" name="object 3"/>
          <p:cNvSpPr txBox="1">
            <a:spLocks noChangeArrowheads="1"/>
          </p:cNvSpPr>
          <p:nvPr/>
        </p:nvSpPr>
        <p:spPr bwMode="auto">
          <a:xfrm>
            <a:off x="1141413" y="1741488"/>
            <a:ext cx="6862762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80963" algn="ctr">
              <a:lnSpc>
                <a:spcPct val="150000"/>
              </a:lnSpc>
            </a:pPr>
            <a:r>
              <a:rPr lang="ru-RU" b="1">
                <a:latin typeface="Calibri" pitchFamily="34" charset="0"/>
              </a:rPr>
              <a:t>Местонахождение Финансового отдела</a:t>
            </a:r>
            <a:r>
              <a:rPr lang="en-US" b="1">
                <a:latin typeface="Calibri" pitchFamily="34" charset="0"/>
              </a:rPr>
              <a:t> </a:t>
            </a:r>
            <a:r>
              <a:rPr lang="ru-RU" b="1">
                <a:latin typeface="Calibri" pitchFamily="34" charset="0"/>
              </a:rPr>
              <a:t>администрации Бобровского муниципального района</a:t>
            </a:r>
            <a:r>
              <a:rPr lang="ru-RU">
                <a:latin typeface="Calibri" pitchFamily="34" charset="0"/>
              </a:rPr>
              <a:t>: ул. Кирова, 32 «а», г. Бобров, 397700. </a:t>
            </a:r>
            <a:r>
              <a:rPr lang="ru-RU" b="1">
                <a:latin typeface="Calibri" pitchFamily="34" charset="0"/>
              </a:rPr>
              <a:t>Контактные телефоны</a:t>
            </a:r>
            <a:r>
              <a:rPr lang="ru-RU">
                <a:latin typeface="Calibri" pitchFamily="34" charset="0"/>
              </a:rPr>
              <a:t>:  (47350) 4-16-31;</a:t>
            </a:r>
          </a:p>
          <a:p>
            <a:pPr marL="80963">
              <a:lnSpc>
                <a:spcPts val="1000"/>
              </a:lnSpc>
              <a:spcBef>
                <a:spcPts val="75"/>
              </a:spcBef>
            </a:pPr>
            <a:endParaRPr lang="ru-RU" sz="1000">
              <a:latin typeface="Calibri" pitchFamily="34" charset="0"/>
            </a:endParaRPr>
          </a:p>
          <a:p>
            <a:pPr marL="80963" algn="ctr"/>
            <a:r>
              <a:rPr lang="ru-RU" b="1">
                <a:latin typeface="Calibri" pitchFamily="34" charset="0"/>
              </a:rPr>
              <a:t>Факс </a:t>
            </a:r>
            <a:r>
              <a:rPr lang="ru-RU">
                <a:latin typeface="Calibri" pitchFamily="34" charset="0"/>
              </a:rPr>
              <a:t>(47350) 4-15-06;</a:t>
            </a:r>
          </a:p>
          <a:p>
            <a:pPr marL="80963">
              <a:lnSpc>
                <a:spcPts val="1000"/>
              </a:lnSpc>
              <a:spcBef>
                <a:spcPts val="75"/>
              </a:spcBef>
            </a:pPr>
            <a:endParaRPr lang="ru-RU" sz="1000">
              <a:latin typeface="Calibri" pitchFamily="34" charset="0"/>
            </a:endParaRPr>
          </a:p>
          <a:p>
            <a:pPr marL="80963" algn="ctr"/>
            <a:r>
              <a:rPr lang="ru-RU" b="1">
                <a:latin typeface="Calibri" pitchFamily="34" charset="0"/>
              </a:rPr>
              <a:t>Адрес электронной почты</a:t>
            </a:r>
            <a:r>
              <a:rPr lang="ru-RU">
                <a:latin typeface="Calibri" pitchFamily="34" charset="0"/>
              </a:rPr>
              <a:t>:  E-mail: common@</a:t>
            </a:r>
            <a:r>
              <a:rPr lang="en-US">
                <a:latin typeface="Calibri" pitchFamily="34" charset="0"/>
              </a:rPr>
              <a:t>bobrov.</a:t>
            </a:r>
            <a:r>
              <a:rPr lang="ru-RU">
                <a:latin typeface="Calibri" pitchFamily="34" charset="0"/>
              </a:rPr>
              <a:t>gfu.vrn.ru;</a:t>
            </a:r>
          </a:p>
          <a:p>
            <a:pPr marL="80963">
              <a:lnSpc>
                <a:spcPts val="1000"/>
              </a:lnSpc>
              <a:spcBef>
                <a:spcPts val="75"/>
              </a:spcBef>
            </a:pPr>
            <a:endParaRPr lang="ru-RU" sz="1000">
              <a:latin typeface="Calibri" pitchFamily="34" charset="0"/>
            </a:endParaRPr>
          </a:p>
          <a:p>
            <a:pPr marL="80963" algn="ctr"/>
            <a:r>
              <a:rPr lang="ru-RU" b="1">
                <a:latin typeface="Calibri" pitchFamily="34" charset="0"/>
              </a:rPr>
              <a:t>График работы департамента</a:t>
            </a:r>
            <a:r>
              <a:rPr lang="ru-RU">
                <a:latin typeface="Calibri" pitchFamily="34" charset="0"/>
              </a:rPr>
              <a:t>:  понедельник-пятница с </a:t>
            </a:r>
            <a:r>
              <a:rPr lang="en-US">
                <a:latin typeface="Calibri" pitchFamily="34" charset="0"/>
              </a:rPr>
              <a:t>8</a:t>
            </a:r>
            <a:r>
              <a:rPr lang="ru-RU">
                <a:latin typeface="Calibri" pitchFamily="34" charset="0"/>
              </a:rPr>
              <a:t>-00 до 1</a:t>
            </a:r>
            <a:r>
              <a:rPr lang="en-US">
                <a:latin typeface="Calibri" pitchFamily="34" charset="0"/>
              </a:rPr>
              <a:t>7</a:t>
            </a:r>
            <a:r>
              <a:rPr lang="ru-RU">
                <a:latin typeface="Calibri" pitchFamily="34" charset="0"/>
              </a:rPr>
              <a:t>-00.</a:t>
            </a:r>
          </a:p>
          <a:p>
            <a:pPr marL="80963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80963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80963">
              <a:lnSpc>
                <a:spcPts val="1200"/>
              </a:lnSpc>
              <a:spcBef>
                <a:spcPts val="38"/>
              </a:spcBef>
            </a:pPr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object 2"/>
          <p:cNvSpPr>
            <a:spLocks noChangeArrowheads="1"/>
          </p:cNvSpPr>
          <p:nvPr/>
        </p:nvSpPr>
        <p:spPr bwMode="auto">
          <a:xfrm>
            <a:off x="0" y="4763"/>
            <a:ext cx="9144000" cy="21875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42" name="object 3"/>
          <p:cNvSpPr txBox="1">
            <a:spLocks noChangeArrowheads="1"/>
          </p:cNvSpPr>
          <p:nvPr/>
        </p:nvSpPr>
        <p:spPr bwMode="auto">
          <a:xfrm>
            <a:off x="185738" y="2090738"/>
            <a:ext cx="188753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55600" indent="-342900">
              <a:buFont typeface="Wingdings" pitchFamily="2" charset="2"/>
              <a:buChar char=""/>
              <a:tabLst>
                <a:tab pos="354013" algn="l"/>
              </a:tabLst>
            </a:pPr>
            <a:r>
              <a:rPr lang="ru-RU" sz="2000">
                <a:latin typeface="Calibri" pitchFamily="34" charset="0"/>
              </a:rPr>
              <a:t>Обязательное</a:t>
            </a:r>
          </a:p>
        </p:txBody>
      </p:sp>
      <p:sp>
        <p:nvSpPr>
          <p:cNvPr id="10243" name="object 4"/>
          <p:cNvSpPr txBox="1">
            <a:spLocks noChangeArrowheads="1"/>
          </p:cNvSpPr>
          <p:nvPr/>
        </p:nvSpPr>
        <p:spPr bwMode="auto">
          <a:xfrm>
            <a:off x="2366963" y="2090738"/>
            <a:ext cx="487203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>
              <a:tabLst>
                <a:tab pos="1997075" algn="l"/>
                <a:tab pos="2439988" algn="l"/>
                <a:tab pos="3822700" algn="l"/>
              </a:tabLst>
            </a:pPr>
            <a:r>
              <a:rPr lang="ru-RU" sz="2000">
                <a:latin typeface="Calibri" pitchFamily="34" charset="0"/>
              </a:rPr>
              <a:t>опубликование	в	средствах	массовой</a:t>
            </a:r>
          </a:p>
        </p:txBody>
      </p:sp>
      <p:sp>
        <p:nvSpPr>
          <p:cNvPr id="10244" name="object 5"/>
          <p:cNvSpPr txBox="1">
            <a:spLocks noChangeArrowheads="1"/>
          </p:cNvSpPr>
          <p:nvPr/>
        </p:nvSpPr>
        <p:spPr bwMode="auto">
          <a:xfrm>
            <a:off x="7529513" y="2090738"/>
            <a:ext cx="143192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>
                <a:latin typeface="Calibri" pitchFamily="34" charset="0"/>
              </a:rPr>
              <a:t>информации</a:t>
            </a:r>
          </a:p>
        </p:txBody>
      </p:sp>
      <p:sp>
        <p:nvSpPr>
          <p:cNvPr id="10245" name="object 6"/>
          <p:cNvSpPr txBox="1">
            <a:spLocks noChangeArrowheads="1"/>
          </p:cNvSpPr>
          <p:nvPr/>
        </p:nvSpPr>
        <p:spPr bwMode="auto">
          <a:xfrm>
            <a:off x="185738" y="2395538"/>
            <a:ext cx="87757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55600"/>
            <a:r>
              <a:rPr lang="ru-RU" sz="2000">
                <a:latin typeface="Calibri" pitchFamily="34" charset="0"/>
              </a:rPr>
              <a:t>утвержденных бюджетов и отчетов об их исполнении;</a:t>
            </a:r>
          </a:p>
          <a:p>
            <a:pPr marL="3556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355600">
              <a:lnSpc>
                <a:spcPts val="1400"/>
              </a:lnSpc>
            </a:pPr>
            <a:endParaRPr lang="ru-RU" sz="1400">
              <a:latin typeface="Calibri" pitchFamily="34" charset="0"/>
            </a:endParaRPr>
          </a:p>
          <a:p>
            <a:pPr marL="355600">
              <a:buFont typeface="Wingdings" pitchFamily="2" charset="2"/>
              <a:buChar char=""/>
            </a:pPr>
            <a:r>
              <a:rPr lang="ru-RU" sz="2000">
                <a:latin typeface="Calibri" pitchFamily="34" charset="0"/>
              </a:rPr>
              <a:t>Доступность иных сведений о бюджетах;</a:t>
            </a:r>
          </a:p>
          <a:p>
            <a:pPr marL="355600">
              <a:lnSpc>
                <a:spcPts val="1000"/>
              </a:lnSpc>
              <a:buFont typeface="Wingdings" pitchFamily="2" charset="2"/>
              <a:buChar char=""/>
            </a:pPr>
            <a:endParaRPr lang="ru-RU" sz="1000">
              <a:latin typeface="Calibri" pitchFamily="34" charset="0"/>
            </a:endParaRPr>
          </a:p>
          <a:p>
            <a:pPr marL="355600">
              <a:lnSpc>
                <a:spcPts val="1400"/>
              </a:lnSpc>
              <a:buFont typeface="Wingdings" pitchFamily="2" charset="2"/>
              <a:buChar char=""/>
            </a:pPr>
            <a:endParaRPr lang="ru-RU" sz="1400">
              <a:latin typeface="Calibri" pitchFamily="34" charset="0"/>
            </a:endParaRPr>
          </a:p>
          <a:p>
            <a:pPr marL="355600" algn="just">
              <a:buFont typeface="Wingdings" pitchFamily="2" charset="2"/>
              <a:buChar char=""/>
            </a:pPr>
            <a:r>
              <a:rPr lang="ru-RU" sz="2000">
                <a:latin typeface="Calibri" pitchFamily="34" charset="0"/>
              </a:rPr>
              <a:t>Обязательная  открытость  для  общества  и  средств  массовой  информации проектов бюджетов, обеспечение доступа к информации на едином портале бюджетной системы Российской Федерации в сети «Интернет»;</a:t>
            </a:r>
          </a:p>
        </p:txBody>
      </p:sp>
      <p:sp>
        <p:nvSpPr>
          <p:cNvPr id="10246" name="object 7"/>
          <p:cNvSpPr txBox="1">
            <a:spLocks noChangeArrowheads="1"/>
          </p:cNvSpPr>
          <p:nvPr/>
        </p:nvSpPr>
        <p:spPr bwMode="auto">
          <a:xfrm>
            <a:off x="185738" y="4833938"/>
            <a:ext cx="22733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55600" indent="-342900">
              <a:buFont typeface="Wingdings" pitchFamily="2" charset="2"/>
              <a:buChar char=""/>
              <a:tabLst>
                <a:tab pos="354013" algn="l"/>
              </a:tabLst>
            </a:pPr>
            <a:r>
              <a:rPr lang="ru-RU" sz="2000">
                <a:latin typeface="Calibri" pitchFamily="34" charset="0"/>
              </a:rPr>
              <a:t>Преемственность</a:t>
            </a:r>
          </a:p>
        </p:txBody>
      </p:sp>
      <p:sp>
        <p:nvSpPr>
          <p:cNvPr id="10247" name="object 8"/>
          <p:cNvSpPr txBox="1">
            <a:spLocks noChangeArrowheads="1"/>
          </p:cNvSpPr>
          <p:nvPr/>
        </p:nvSpPr>
        <p:spPr bwMode="auto">
          <a:xfrm>
            <a:off x="2617788" y="4833938"/>
            <a:ext cx="6342062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>
              <a:tabLst>
                <a:tab pos="1450975" algn="l"/>
                <a:tab pos="3298825" algn="l"/>
                <a:tab pos="4724400" algn="l"/>
                <a:tab pos="6205538" algn="l"/>
              </a:tabLst>
            </a:pPr>
            <a:r>
              <a:rPr lang="ru-RU" sz="2000">
                <a:latin typeface="Calibri" pitchFamily="34" charset="0"/>
              </a:rPr>
              <a:t>бюджетной	классификации	Российской	Федерации,	а</a:t>
            </a:r>
          </a:p>
        </p:txBody>
      </p:sp>
      <p:sp>
        <p:nvSpPr>
          <p:cNvPr id="10248" name="object 9"/>
          <p:cNvSpPr txBox="1">
            <a:spLocks noChangeArrowheads="1"/>
          </p:cNvSpPr>
          <p:nvPr/>
        </p:nvSpPr>
        <p:spPr bwMode="auto">
          <a:xfrm>
            <a:off x="528638" y="5138738"/>
            <a:ext cx="84296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>
              <a:tabLst>
                <a:tab pos="885825" algn="l"/>
                <a:tab pos="2527300" algn="l"/>
                <a:tab pos="4505325" algn="l"/>
                <a:tab pos="6083300" algn="l"/>
                <a:tab pos="7289800" algn="l"/>
              </a:tabLst>
            </a:pPr>
            <a:r>
              <a:rPr lang="ru-RU" sz="2000">
                <a:latin typeface="Calibri" pitchFamily="34" charset="0"/>
              </a:rPr>
              <a:t>также	обеспечение	сопоставимости	показателей	бюджета	отчетного,</a:t>
            </a:r>
          </a:p>
          <a:p>
            <a:pPr marL="12700">
              <a:tabLst>
                <a:tab pos="885825" algn="l"/>
                <a:tab pos="2527300" algn="l"/>
                <a:tab pos="4505325" algn="l"/>
                <a:tab pos="6083300" algn="l"/>
                <a:tab pos="7289800" algn="l"/>
              </a:tabLst>
            </a:pPr>
            <a:r>
              <a:rPr lang="ru-RU" sz="2000">
                <a:latin typeface="Calibri" pitchFamily="34" charset="0"/>
              </a:rPr>
              <a:t>текущего и очередного финансового года.</a:t>
            </a:r>
          </a:p>
          <a:p>
            <a:pPr marL="12700">
              <a:lnSpc>
                <a:spcPts val="1200"/>
              </a:lnSpc>
              <a:spcBef>
                <a:spcPts val="100"/>
              </a:spcBef>
              <a:tabLst>
                <a:tab pos="885825" algn="l"/>
                <a:tab pos="2527300" algn="l"/>
                <a:tab pos="4505325" algn="l"/>
                <a:tab pos="6083300" algn="l"/>
                <a:tab pos="7289800" algn="l"/>
              </a:tabLst>
            </a:pPr>
            <a:endParaRPr lang="ru-RU" sz="1200">
              <a:latin typeface="Calibri" pitchFamily="34" charset="0"/>
            </a:endParaRPr>
          </a:p>
          <a:p>
            <a:pPr marL="12700">
              <a:tabLst>
                <a:tab pos="885825" algn="l"/>
                <a:tab pos="2527300" algn="l"/>
                <a:tab pos="4505325" algn="l"/>
                <a:tab pos="6083300" algn="l"/>
                <a:tab pos="7289800" algn="l"/>
              </a:tabLst>
            </a:pPr>
            <a:r>
              <a:rPr lang="ru-RU" sz="1600" i="1">
                <a:latin typeface="Calibri" pitchFamily="34" charset="0"/>
              </a:rPr>
              <a:t>Бюджетный кодекс Российской Федерации, статья 36</a:t>
            </a:r>
            <a:endParaRPr lang="ru-RU" sz="16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object 2"/>
          <p:cNvSpPr>
            <a:spLocks noChangeArrowheads="1"/>
          </p:cNvSpPr>
          <p:nvPr/>
        </p:nvSpPr>
        <p:spPr bwMode="auto">
          <a:xfrm>
            <a:off x="171450" y="0"/>
            <a:ext cx="8972550" cy="9858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66" name="object 3"/>
          <p:cNvSpPr txBox="1">
            <a:spLocks noChangeArrowheads="1"/>
          </p:cNvSpPr>
          <p:nvPr/>
        </p:nvSpPr>
        <p:spPr bwMode="auto">
          <a:xfrm>
            <a:off x="330200" y="1079500"/>
            <a:ext cx="852487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400" b="1">
                <a:solidFill>
                  <a:srgbClr val="0000FF"/>
                </a:solidFill>
                <a:latin typeface="Calibri" pitchFamily="34" charset="0"/>
              </a:rPr>
              <a:t>Бюджет </a:t>
            </a:r>
            <a:r>
              <a:rPr lang="ru-RU" sz="2400">
                <a:latin typeface="Calibri" pitchFamily="34" charset="0"/>
              </a:rPr>
              <a:t>– это план доходов и расходов на определенный период</a:t>
            </a:r>
          </a:p>
        </p:txBody>
      </p:sp>
      <p:sp>
        <p:nvSpPr>
          <p:cNvPr id="11267" name="object 7"/>
          <p:cNvSpPr txBox="1">
            <a:spLocks noChangeArrowheads="1"/>
          </p:cNvSpPr>
          <p:nvPr/>
        </p:nvSpPr>
        <p:spPr bwMode="auto">
          <a:xfrm>
            <a:off x="5105400" y="3200400"/>
            <a:ext cx="11430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ru-RU" sz="1400" b="1" i="1">
                <a:solidFill>
                  <a:srgbClr val="548ED4"/>
                </a:solidFill>
                <a:latin typeface="Calibri" pitchFamily="34" charset="0"/>
              </a:rPr>
              <a:t>Бюджет городского  поселения г.Бобров</a:t>
            </a:r>
            <a:endParaRPr lang="ru-RU" sz="1400">
              <a:latin typeface="Calibri" pitchFamily="34" charset="0"/>
            </a:endParaRPr>
          </a:p>
        </p:txBody>
      </p:sp>
      <p:sp>
        <p:nvSpPr>
          <p:cNvPr id="11268" name="object 9"/>
          <p:cNvSpPr txBox="1">
            <a:spLocks noChangeArrowheads="1"/>
          </p:cNvSpPr>
          <p:nvPr/>
        </p:nvSpPr>
        <p:spPr bwMode="auto">
          <a:xfrm>
            <a:off x="4873625" y="5553075"/>
            <a:ext cx="1662113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1400" b="1" i="1">
                <a:solidFill>
                  <a:srgbClr val="6F2F9F"/>
                </a:solidFill>
                <a:latin typeface="Calibri" pitchFamily="34" charset="0"/>
              </a:rPr>
              <a:t>Бюджеты</a:t>
            </a:r>
            <a:endParaRPr lang="ru-RU" sz="1400">
              <a:latin typeface="Calibri" pitchFamily="34" charset="0"/>
            </a:endParaRPr>
          </a:p>
          <a:p>
            <a:pPr algn="ctr"/>
            <a:r>
              <a:rPr lang="ru-RU" sz="1400" b="1" i="1">
                <a:solidFill>
                  <a:srgbClr val="6F2F9F"/>
                </a:solidFill>
                <a:latin typeface="Calibri" pitchFamily="34" charset="0"/>
              </a:rPr>
              <a:t> сельских</a:t>
            </a:r>
            <a:endParaRPr lang="ru-RU" sz="1400">
              <a:latin typeface="Calibri" pitchFamily="34" charset="0"/>
            </a:endParaRPr>
          </a:p>
          <a:p>
            <a:pPr algn="ctr"/>
            <a:r>
              <a:rPr lang="ru-RU" sz="1400" b="1" i="1">
                <a:solidFill>
                  <a:srgbClr val="6F2F9F"/>
                </a:solidFill>
                <a:latin typeface="Calibri" pitchFamily="34" charset="0"/>
              </a:rPr>
              <a:t>поселений</a:t>
            </a:r>
            <a:endParaRPr lang="ru-RU" sz="1400">
              <a:latin typeface="Calibri" pitchFamily="34" charset="0"/>
            </a:endParaRPr>
          </a:p>
        </p:txBody>
      </p:sp>
      <p:sp>
        <p:nvSpPr>
          <p:cNvPr id="11269" name="object 10"/>
          <p:cNvSpPr>
            <a:spLocks noChangeArrowheads="1"/>
          </p:cNvSpPr>
          <p:nvPr/>
        </p:nvSpPr>
        <p:spPr bwMode="auto">
          <a:xfrm>
            <a:off x="6796088" y="2665413"/>
            <a:ext cx="1573212" cy="156686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0" name="object 11"/>
          <p:cNvSpPr>
            <a:spLocks noChangeArrowheads="1"/>
          </p:cNvSpPr>
          <p:nvPr/>
        </p:nvSpPr>
        <p:spPr bwMode="auto">
          <a:xfrm>
            <a:off x="2743200" y="1828800"/>
            <a:ext cx="3770313" cy="10715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1" name="object 12"/>
          <p:cNvSpPr txBox="1">
            <a:spLocks noChangeArrowheads="1"/>
          </p:cNvSpPr>
          <p:nvPr/>
        </p:nvSpPr>
        <p:spPr bwMode="auto">
          <a:xfrm>
            <a:off x="2922588" y="1920875"/>
            <a:ext cx="33020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Консолидированный бюджет</a:t>
            </a:r>
            <a:endParaRPr lang="ru-RU" sz="2000">
              <a:latin typeface="Calibri" pitchFamily="34" charset="0"/>
            </a:endParaRPr>
          </a:p>
          <a:p>
            <a:pPr algn="ctr"/>
            <a:r>
              <a:rPr lang="ru-RU" sz="2000" b="1">
                <a:latin typeface="Calibri" pitchFamily="34" charset="0"/>
              </a:rPr>
              <a:t>Бобровского муниципального района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1272" name="object 13"/>
          <p:cNvSpPr txBox="1">
            <a:spLocks noChangeArrowheads="1"/>
          </p:cNvSpPr>
          <p:nvPr/>
        </p:nvSpPr>
        <p:spPr bwMode="auto">
          <a:xfrm>
            <a:off x="6788150" y="4183063"/>
            <a:ext cx="17208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1600" b="1">
                <a:latin typeface="Calibri" pitchFamily="34" charset="0"/>
              </a:rPr>
              <a:t> бюджет  муниципального района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11273" name="object 14"/>
          <p:cNvSpPr txBox="1">
            <a:spLocks noChangeArrowheads="1"/>
          </p:cNvSpPr>
          <p:nvPr/>
        </p:nvSpPr>
        <p:spPr bwMode="auto">
          <a:xfrm>
            <a:off x="769938" y="4110038"/>
            <a:ext cx="15906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ru-RU" sz="1600" b="1">
                <a:latin typeface="Calibri" pitchFamily="34" charset="0"/>
              </a:rPr>
              <a:t>Бюджеты муниципальных образований </a:t>
            </a:r>
            <a:r>
              <a:rPr lang="ru-RU" sz="1400" b="1">
                <a:latin typeface="Calibri" pitchFamily="34" charset="0"/>
              </a:rPr>
              <a:t>(местные бюджеты)</a:t>
            </a:r>
            <a:endParaRPr lang="ru-RU" sz="1400">
              <a:latin typeface="Calibri" pitchFamily="34" charset="0"/>
            </a:endParaRPr>
          </a:p>
        </p:txBody>
      </p:sp>
      <p:sp>
        <p:nvSpPr>
          <p:cNvPr id="11274" name="object 15"/>
          <p:cNvSpPr>
            <a:spLocks noChangeArrowheads="1"/>
          </p:cNvSpPr>
          <p:nvPr/>
        </p:nvSpPr>
        <p:spPr bwMode="auto">
          <a:xfrm>
            <a:off x="2152650" y="2557463"/>
            <a:ext cx="641350" cy="6238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5" name="object 16"/>
          <p:cNvSpPr>
            <a:spLocks noChangeArrowheads="1"/>
          </p:cNvSpPr>
          <p:nvPr/>
        </p:nvSpPr>
        <p:spPr bwMode="auto">
          <a:xfrm>
            <a:off x="6399213" y="2538413"/>
            <a:ext cx="636587" cy="6064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6" name="object 17"/>
          <p:cNvSpPr>
            <a:spLocks noChangeArrowheads="1"/>
          </p:cNvSpPr>
          <p:nvPr/>
        </p:nvSpPr>
        <p:spPr bwMode="auto">
          <a:xfrm>
            <a:off x="2270125" y="3362325"/>
            <a:ext cx="1657350" cy="2952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7" name="object 19"/>
          <p:cNvSpPr>
            <a:spLocks noChangeArrowheads="1"/>
          </p:cNvSpPr>
          <p:nvPr/>
        </p:nvSpPr>
        <p:spPr bwMode="auto">
          <a:xfrm>
            <a:off x="2054225" y="3883025"/>
            <a:ext cx="1860550" cy="171608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3810000" y="3124200"/>
            <a:ext cx="1066800" cy="990600"/>
          </a:xfrm>
          <a:prstGeom prst="flowChartConnector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normalizeH="1" dirty="0"/>
              <a:t>1</a:t>
            </a:r>
            <a:endParaRPr lang="ru-RU" b="1" normalizeH="1" dirty="0"/>
          </a:p>
        </p:txBody>
      </p:sp>
      <p:sp>
        <p:nvSpPr>
          <p:cNvPr id="23" name="Блок-схема: узел 22"/>
          <p:cNvSpPr/>
          <p:nvPr/>
        </p:nvSpPr>
        <p:spPr>
          <a:xfrm>
            <a:off x="3733800" y="5029200"/>
            <a:ext cx="1447800" cy="1295400"/>
          </a:xfrm>
          <a:prstGeom prst="flowChartConnector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18</a:t>
            </a:r>
          </a:p>
        </p:txBody>
      </p:sp>
      <p:sp>
        <p:nvSpPr>
          <p:cNvPr id="24" name="Блок-схема: узел 23"/>
          <p:cNvSpPr/>
          <p:nvPr/>
        </p:nvSpPr>
        <p:spPr>
          <a:xfrm>
            <a:off x="533400" y="2590800"/>
            <a:ext cx="1600200" cy="1447800"/>
          </a:xfrm>
          <a:prstGeom prst="flowChartConnector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19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object 23"/>
          <p:cNvSpPr>
            <a:spLocks noChangeArrowheads="1"/>
          </p:cNvSpPr>
          <p:nvPr/>
        </p:nvSpPr>
        <p:spPr bwMode="auto">
          <a:xfrm>
            <a:off x="5003800" y="4799013"/>
            <a:ext cx="4032250" cy="8763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0" name="object 26"/>
          <p:cNvSpPr>
            <a:spLocks noChangeArrowheads="1"/>
          </p:cNvSpPr>
          <p:nvPr/>
        </p:nvSpPr>
        <p:spPr bwMode="auto">
          <a:xfrm>
            <a:off x="4811713" y="5675313"/>
            <a:ext cx="4224337" cy="1009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1" name="object 2"/>
          <p:cNvSpPr>
            <a:spLocks noChangeArrowheads="1"/>
          </p:cNvSpPr>
          <p:nvPr/>
        </p:nvSpPr>
        <p:spPr bwMode="auto">
          <a:xfrm>
            <a:off x="149225" y="0"/>
            <a:ext cx="8994775" cy="11985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2" name="object 3"/>
          <p:cNvSpPr>
            <a:spLocks noChangeArrowheads="1"/>
          </p:cNvSpPr>
          <p:nvPr/>
        </p:nvSpPr>
        <p:spPr bwMode="auto">
          <a:xfrm>
            <a:off x="611188" y="1971675"/>
            <a:ext cx="1409700" cy="18319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3" name="object 4"/>
          <p:cNvSpPr>
            <a:spLocks noChangeArrowheads="1"/>
          </p:cNvSpPr>
          <p:nvPr/>
        </p:nvSpPr>
        <p:spPr bwMode="auto">
          <a:xfrm>
            <a:off x="2266950" y="2003425"/>
            <a:ext cx="1984375" cy="259238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4" name="object 5"/>
          <p:cNvSpPr>
            <a:spLocks noChangeArrowheads="1"/>
          </p:cNvSpPr>
          <p:nvPr/>
        </p:nvSpPr>
        <p:spPr bwMode="auto">
          <a:xfrm>
            <a:off x="174625" y="1352550"/>
            <a:ext cx="1139825" cy="87153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5" name="object 6"/>
          <p:cNvSpPr>
            <a:spLocks noChangeArrowheads="1"/>
          </p:cNvSpPr>
          <p:nvPr/>
        </p:nvSpPr>
        <p:spPr bwMode="auto">
          <a:xfrm>
            <a:off x="2955925" y="3806825"/>
            <a:ext cx="1279525" cy="9969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6" name="object 7"/>
          <p:cNvSpPr>
            <a:spLocks noGrp="1"/>
          </p:cNvSpPr>
          <p:nvPr>
            <p:ph type="title"/>
          </p:nvPr>
        </p:nvSpPr>
        <p:spPr/>
        <p:txBody>
          <a:bodyPr tIns="69468"/>
          <a:lstStyle/>
          <a:p>
            <a:pPr marL="1333500" eaLnBrk="1" hangingPunct="1"/>
            <a:r>
              <a:rPr lang="ru-RU" sz="240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ДОХОДЫ – РАСХОДЫ = ДЕФИЦИТ (ПРОФИЦИТ)</a:t>
            </a:r>
            <a:endParaRPr lang="ru-RU" sz="240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2297" name="object 8"/>
          <p:cNvSpPr>
            <a:spLocks noChangeArrowheads="1"/>
          </p:cNvSpPr>
          <p:nvPr/>
        </p:nvSpPr>
        <p:spPr bwMode="auto">
          <a:xfrm>
            <a:off x="5397500" y="1981200"/>
            <a:ext cx="1982788" cy="2578100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8" name="object 9"/>
          <p:cNvSpPr>
            <a:spLocks noChangeArrowheads="1"/>
          </p:cNvSpPr>
          <p:nvPr/>
        </p:nvSpPr>
        <p:spPr bwMode="auto">
          <a:xfrm>
            <a:off x="7553325" y="2054225"/>
            <a:ext cx="1411288" cy="1843088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9" name="object 10"/>
          <p:cNvSpPr>
            <a:spLocks noChangeArrowheads="1"/>
          </p:cNvSpPr>
          <p:nvPr/>
        </p:nvSpPr>
        <p:spPr bwMode="auto">
          <a:xfrm>
            <a:off x="7929563" y="3387725"/>
            <a:ext cx="1214437" cy="925513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00" name="object 11"/>
          <p:cNvSpPr>
            <a:spLocks noChangeArrowheads="1"/>
          </p:cNvSpPr>
          <p:nvPr/>
        </p:nvSpPr>
        <p:spPr bwMode="auto">
          <a:xfrm>
            <a:off x="5072063" y="1366838"/>
            <a:ext cx="1138237" cy="87153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01" name="object 12"/>
          <p:cNvSpPr>
            <a:spLocks noChangeArrowheads="1"/>
          </p:cNvSpPr>
          <p:nvPr/>
        </p:nvSpPr>
        <p:spPr bwMode="auto">
          <a:xfrm>
            <a:off x="357188" y="4705350"/>
            <a:ext cx="4164012" cy="100965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02" name="object 13"/>
          <p:cNvSpPr>
            <a:spLocks noChangeArrowheads="1"/>
          </p:cNvSpPr>
          <p:nvPr/>
        </p:nvSpPr>
        <p:spPr bwMode="auto">
          <a:xfrm>
            <a:off x="395288" y="4799013"/>
            <a:ext cx="4032250" cy="87630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03" name="object 14"/>
          <p:cNvSpPr>
            <a:spLocks/>
          </p:cNvSpPr>
          <p:nvPr/>
        </p:nvSpPr>
        <p:spPr bwMode="auto">
          <a:xfrm>
            <a:off x="395288" y="4799013"/>
            <a:ext cx="4032250" cy="876300"/>
          </a:xfrm>
          <a:custGeom>
            <a:avLst/>
            <a:gdLst>
              <a:gd name="T0" fmla="*/ 4031240 w 4032453"/>
              <a:gd name="T1" fmla="*/ 0 h 876604"/>
              <a:gd name="T2" fmla="*/ 2015595 w 4032453"/>
              <a:gd name="T3" fmla="*/ 874781 h 876604"/>
              <a:gd name="T4" fmla="*/ 0 w 4032453"/>
              <a:gd name="T5" fmla="*/ 0 h 876604"/>
              <a:gd name="T6" fmla="*/ 4031240 w 4032453"/>
              <a:gd name="T7" fmla="*/ 0 h 876604"/>
              <a:gd name="T8" fmla="*/ 0 60000 65536"/>
              <a:gd name="T9" fmla="*/ 0 60000 65536"/>
              <a:gd name="T10" fmla="*/ 0 60000 65536"/>
              <a:gd name="T11" fmla="*/ 0 60000 65536"/>
              <a:gd name="T12" fmla="*/ 0 w 4032453"/>
              <a:gd name="T13" fmla="*/ 0 h 876604"/>
              <a:gd name="T14" fmla="*/ 4032453 w 4032453"/>
              <a:gd name="T15" fmla="*/ 876604 h 8766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32453" h="876604">
                <a:moveTo>
                  <a:pt x="4032453" y="0"/>
                </a:moveTo>
                <a:lnTo>
                  <a:pt x="2016201" y="876604"/>
                </a:lnTo>
                <a:lnTo>
                  <a:pt x="0" y="0"/>
                </a:lnTo>
                <a:lnTo>
                  <a:pt x="4032453" y="0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4" name="object 15"/>
          <p:cNvSpPr>
            <a:spLocks noChangeArrowheads="1"/>
          </p:cNvSpPr>
          <p:nvPr/>
        </p:nvSpPr>
        <p:spPr bwMode="auto">
          <a:xfrm>
            <a:off x="68263" y="5581650"/>
            <a:ext cx="4645025" cy="114300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05" name="object 16"/>
          <p:cNvSpPr>
            <a:spLocks noChangeArrowheads="1"/>
          </p:cNvSpPr>
          <p:nvPr/>
        </p:nvSpPr>
        <p:spPr bwMode="auto">
          <a:xfrm>
            <a:off x="107950" y="5675313"/>
            <a:ext cx="4513263" cy="1009650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06" name="object 17"/>
          <p:cNvSpPr>
            <a:spLocks/>
          </p:cNvSpPr>
          <p:nvPr/>
        </p:nvSpPr>
        <p:spPr bwMode="auto">
          <a:xfrm>
            <a:off x="107950" y="5675313"/>
            <a:ext cx="4513263" cy="1009650"/>
          </a:xfrm>
          <a:custGeom>
            <a:avLst/>
            <a:gdLst>
              <a:gd name="T0" fmla="*/ 0 w 4513771"/>
              <a:gd name="T1" fmla="*/ 169564 h 1008113"/>
              <a:gd name="T2" fmla="*/ 5558 w 4513771"/>
              <a:gd name="T3" fmla="*/ 126123 h 1008113"/>
              <a:gd name="T4" fmla="*/ 21294 w 4513771"/>
              <a:gd name="T5" fmla="*/ 86857 h 1008113"/>
              <a:gd name="T6" fmla="*/ 45770 w 4513771"/>
              <a:gd name="T7" fmla="*/ 53207 h 1008113"/>
              <a:gd name="T8" fmla="*/ 77566 w 4513771"/>
              <a:gd name="T9" fmla="*/ 26607 h 1008113"/>
              <a:gd name="T10" fmla="*/ 115262 w 4513771"/>
              <a:gd name="T11" fmla="*/ 8501 h 1008113"/>
              <a:gd name="T12" fmla="*/ 157427 w 4513771"/>
              <a:gd name="T13" fmla="*/ 321 h 1008113"/>
              <a:gd name="T14" fmla="*/ 4342822 w 4513771"/>
              <a:gd name="T15" fmla="*/ 0 h 1008113"/>
              <a:gd name="T16" fmla="*/ 4357548 w 4513771"/>
              <a:gd name="T17" fmla="*/ 641 h 1008113"/>
              <a:gd name="T18" fmla="*/ 4399356 w 4513771"/>
              <a:gd name="T19" fmla="*/ 9840 h 1008113"/>
              <a:gd name="T20" fmla="*/ 4436536 w 4513771"/>
              <a:gd name="T21" fmla="*/ 28832 h 1008113"/>
              <a:gd name="T22" fmla="*/ 4467692 w 4513771"/>
              <a:gd name="T23" fmla="*/ 56173 h 1008113"/>
              <a:gd name="T24" fmla="*/ 4491373 w 4513771"/>
              <a:gd name="T25" fmla="*/ 90430 h 1008113"/>
              <a:gd name="T26" fmla="*/ 4506188 w 4513771"/>
              <a:gd name="T27" fmla="*/ 130163 h 1008113"/>
              <a:gd name="T28" fmla="*/ 4510723 w 4513771"/>
              <a:gd name="T29" fmla="*/ 847795 h 1008113"/>
              <a:gd name="T30" fmla="*/ 4510091 w 4513771"/>
              <a:gd name="T31" fmla="*/ 862647 h 1008113"/>
              <a:gd name="T32" fmla="*/ 4501000 w 4513771"/>
              <a:gd name="T33" fmla="*/ 904855 h 1008113"/>
              <a:gd name="T34" fmla="*/ 4482190 w 4513771"/>
              <a:gd name="T35" fmla="*/ 942412 h 1008113"/>
              <a:gd name="T36" fmla="*/ 4455130 w 4513771"/>
              <a:gd name="T37" fmla="*/ 973876 h 1008113"/>
              <a:gd name="T38" fmla="*/ 4421209 w 4513771"/>
              <a:gd name="T39" fmla="*/ 997806 h 1008113"/>
              <a:gd name="T40" fmla="*/ 4381862 w 4513771"/>
              <a:gd name="T41" fmla="*/ 1012766 h 1008113"/>
              <a:gd name="T42" fmla="*/ 167908 w 4513771"/>
              <a:gd name="T43" fmla="*/ 1017370 h 1008113"/>
              <a:gd name="T44" fmla="*/ 153200 w 4513771"/>
              <a:gd name="T45" fmla="*/ 1016728 h 1008113"/>
              <a:gd name="T46" fmla="*/ 111407 w 4513771"/>
              <a:gd name="T47" fmla="*/ 1007528 h 1008113"/>
              <a:gd name="T48" fmla="*/ 74220 w 4513771"/>
              <a:gd name="T49" fmla="*/ 988537 h 1008113"/>
              <a:gd name="T50" fmla="*/ 43064 w 4513771"/>
              <a:gd name="T51" fmla="*/ 961193 h 1008113"/>
              <a:gd name="T52" fmla="*/ 19371 w 4513771"/>
              <a:gd name="T53" fmla="*/ 926937 h 1008113"/>
              <a:gd name="T54" fmla="*/ 4555 w 4513771"/>
              <a:gd name="T55" fmla="*/ 887205 h 1008113"/>
              <a:gd name="T56" fmla="*/ 0 w 4513771"/>
              <a:gd name="T57" fmla="*/ 169564 h 100811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513771"/>
              <a:gd name="T88" fmla="*/ 0 h 1008113"/>
              <a:gd name="T89" fmla="*/ 4513771 w 4513771"/>
              <a:gd name="T90" fmla="*/ 1008113 h 100811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513771" h="1008113">
                <a:moveTo>
                  <a:pt x="0" y="168021"/>
                </a:moveTo>
                <a:lnTo>
                  <a:pt x="5564" y="124975"/>
                </a:lnTo>
                <a:lnTo>
                  <a:pt x="21306" y="86067"/>
                </a:lnTo>
                <a:lnTo>
                  <a:pt x="45800" y="52722"/>
                </a:lnTo>
                <a:lnTo>
                  <a:pt x="77620" y="26366"/>
                </a:lnTo>
                <a:lnTo>
                  <a:pt x="115340" y="8423"/>
                </a:lnTo>
                <a:lnTo>
                  <a:pt x="157535" y="321"/>
                </a:lnTo>
                <a:lnTo>
                  <a:pt x="4345750" y="0"/>
                </a:lnTo>
                <a:lnTo>
                  <a:pt x="4360476" y="635"/>
                </a:lnTo>
                <a:lnTo>
                  <a:pt x="4402310" y="9750"/>
                </a:lnTo>
                <a:lnTo>
                  <a:pt x="4439524" y="28568"/>
                </a:lnTo>
                <a:lnTo>
                  <a:pt x="4470695" y="55662"/>
                </a:lnTo>
                <a:lnTo>
                  <a:pt x="4494399" y="89607"/>
                </a:lnTo>
                <a:lnTo>
                  <a:pt x="4509214" y="128978"/>
                </a:lnTo>
                <a:lnTo>
                  <a:pt x="4513771" y="840079"/>
                </a:lnTo>
                <a:lnTo>
                  <a:pt x="4513136" y="854799"/>
                </a:lnTo>
                <a:lnTo>
                  <a:pt x="4504025" y="896623"/>
                </a:lnTo>
                <a:lnTo>
                  <a:pt x="4485215" y="933837"/>
                </a:lnTo>
                <a:lnTo>
                  <a:pt x="4458128" y="965014"/>
                </a:lnTo>
                <a:lnTo>
                  <a:pt x="4424186" y="988727"/>
                </a:lnTo>
                <a:lnTo>
                  <a:pt x="4384814" y="1003551"/>
                </a:lnTo>
                <a:lnTo>
                  <a:pt x="168022" y="1008113"/>
                </a:lnTo>
                <a:lnTo>
                  <a:pt x="153302" y="1007477"/>
                </a:lnTo>
                <a:lnTo>
                  <a:pt x="111479" y="998361"/>
                </a:lnTo>
                <a:lnTo>
                  <a:pt x="74268" y="979542"/>
                </a:lnTo>
                <a:lnTo>
                  <a:pt x="43094" y="952447"/>
                </a:lnTo>
                <a:lnTo>
                  <a:pt x="19383" y="918502"/>
                </a:lnTo>
                <a:lnTo>
                  <a:pt x="4561" y="879132"/>
                </a:lnTo>
                <a:lnTo>
                  <a:pt x="0" y="168021"/>
                </a:lnTo>
                <a:close/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07" name="object 18"/>
          <p:cNvSpPr txBox="1">
            <a:spLocks noChangeArrowheads="1"/>
          </p:cNvSpPr>
          <p:nvPr/>
        </p:nvSpPr>
        <p:spPr bwMode="auto">
          <a:xfrm>
            <a:off x="346075" y="4460875"/>
            <a:ext cx="4033838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585788"/>
            <a:r>
              <a:rPr lang="ru-RU" b="1">
                <a:solidFill>
                  <a:srgbClr val="00AF50"/>
                </a:solidFill>
                <a:latin typeface="Calibri" pitchFamily="34" charset="0"/>
              </a:rPr>
              <a:t>ДОХОДЫ</a:t>
            </a:r>
            <a:endParaRPr lang="ru-RU">
              <a:latin typeface="Calibri" pitchFamily="34" charset="0"/>
            </a:endParaRPr>
          </a:p>
          <a:p>
            <a:pPr marL="585788" algn="ctr">
              <a:spcBef>
                <a:spcPts val="275"/>
              </a:spcBef>
            </a:pPr>
            <a:r>
              <a:rPr lang="ru-RU" b="1">
                <a:latin typeface="Calibri" pitchFamily="34" charset="0"/>
              </a:rPr>
              <a:t>ДЕФИЦИТ</a:t>
            </a:r>
            <a:endParaRPr lang="ru-RU">
              <a:latin typeface="Calibri" pitchFamily="34" charset="0"/>
            </a:endParaRPr>
          </a:p>
          <a:p>
            <a:pPr marL="585788" algn="ctr">
              <a:spcBef>
                <a:spcPts val="13"/>
              </a:spcBef>
            </a:pPr>
            <a:r>
              <a:rPr lang="ru-RU" sz="1700" b="1">
                <a:latin typeface="Calibri" pitchFamily="34" charset="0"/>
              </a:rPr>
              <a:t>Расходы &gt; Доходов</a:t>
            </a:r>
            <a:endParaRPr lang="ru-RU" sz="1700">
              <a:latin typeface="Calibri" pitchFamily="34" charset="0"/>
            </a:endParaRPr>
          </a:p>
          <a:p>
            <a:pPr marL="58578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58578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585788">
              <a:lnSpc>
                <a:spcPts val="1200"/>
              </a:lnSpc>
            </a:pPr>
            <a:endParaRPr lang="ru-RU" sz="1200">
              <a:latin typeface="Calibri" pitchFamily="34" charset="0"/>
            </a:endParaRPr>
          </a:p>
          <a:p>
            <a:pPr marL="585788" algn="ctr"/>
            <a:r>
              <a:rPr lang="ru-RU" sz="1500" b="1">
                <a:latin typeface="Calibri" pitchFamily="34" charset="0"/>
              </a:rPr>
              <a:t>При превышении расходов над доходами принимается решение об источниках покрытия дефицита, например использовать  имеющиеся накопления, остатки или взять в долг.</a:t>
            </a:r>
            <a:endParaRPr lang="ru-RU" sz="1500">
              <a:latin typeface="Calibri" pitchFamily="34" charset="0"/>
            </a:endParaRPr>
          </a:p>
        </p:txBody>
      </p:sp>
      <p:sp>
        <p:nvSpPr>
          <p:cNvPr id="12308" name="object 19"/>
          <p:cNvSpPr txBox="1">
            <a:spLocks noChangeArrowheads="1"/>
          </p:cNvSpPr>
          <p:nvPr/>
        </p:nvSpPr>
        <p:spPr bwMode="auto">
          <a:xfrm>
            <a:off x="2774950" y="1633538"/>
            <a:ext cx="9921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b="1">
                <a:solidFill>
                  <a:srgbClr val="C00000"/>
                </a:solidFill>
                <a:latin typeface="Calibri" pitchFamily="34" charset="0"/>
              </a:rPr>
              <a:t>РАСХОДЫ</a:t>
            </a:r>
            <a:endParaRPr lang="ru-RU">
              <a:latin typeface="Calibri" pitchFamily="34" charset="0"/>
            </a:endParaRPr>
          </a:p>
        </p:txBody>
      </p:sp>
      <p:sp>
        <p:nvSpPr>
          <p:cNvPr id="12309" name="object 20"/>
          <p:cNvSpPr txBox="1">
            <a:spLocks noChangeArrowheads="1"/>
          </p:cNvSpPr>
          <p:nvPr/>
        </p:nvSpPr>
        <p:spPr bwMode="auto">
          <a:xfrm>
            <a:off x="5086350" y="4438650"/>
            <a:ext cx="3675063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003300"/>
            <a:r>
              <a:rPr lang="ru-RU" b="1">
                <a:solidFill>
                  <a:srgbClr val="00AF50"/>
                </a:solidFill>
                <a:latin typeface="Calibri" pitchFamily="34" charset="0"/>
              </a:rPr>
              <a:t>ДОХОДЫ</a:t>
            </a:r>
            <a:endParaRPr lang="ru-RU">
              <a:latin typeface="Calibri" pitchFamily="34" charset="0"/>
            </a:endParaRPr>
          </a:p>
          <a:p>
            <a:pPr marL="1003300" algn="ctr">
              <a:spcBef>
                <a:spcPts val="450"/>
              </a:spcBef>
            </a:pPr>
            <a:r>
              <a:rPr lang="ru-RU" b="1">
                <a:latin typeface="Calibri" pitchFamily="34" charset="0"/>
              </a:rPr>
              <a:t>ПРОФИЦИТ</a:t>
            </a:r>
            <a:endParaRPr lang="ru-RU">
              <a:latin typeface="Calibri" pitchFamily="34" charset="0"/>
            </a:endParaRPr>
          </a:p>
          <a:p>
            <a:pPr marL="1003300">
              <a:spcBef>
                <a:spcPts val="13"/>
              </a:spcBef>
            </a:pPr>
            <a:r>
              <a:rPr lang="ru-RU" sz="1700" b="1">
                <a:latin typeface="Calibri" pitchFamily="34" charset="0"/>
              </a:rPr>
              <a:t>Доходы &gt; Расходов</a:t>
            </a:r>
            <a:endParaRPr lang="ru-RU" sz="1700">
              <a:latin typeface="Calibri" pitchFamily="34" charset="0"/>
            </a:endParaRPr>
          </a:p>
          <a:p>
            <a:pPr marL="10033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0033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003300">
              <a:lnSpc>
                <a:spcPts val="1200"/>
              </a:lnSpc>
            </a:pPr>
            <a:endParaRPr lang="ru-RU" sz="1200">
              <a:latin typeface="Calibri" pitchFamily="34" charset="0"/>
            </a:endParaRPr>
          </a:p>
          <a:p>
            <a:pPr marL="1003300" algn="ctr"/>
            <a:r>
              <a:rPr lang="ru-RU" sz="1500" b="1">
                <a:latin typeface="Calibri" pitchFamily="34" charset="0"/>
              </a:rPr>
              <a:t>При превышении доходов над расходами принимается решение, как их использовать (например, накапливать резервы, остатки, погашать долг).</a:t>
            </a:r>
            <a:endParaRPr lang="ru-RU" sz="1500">
              <a:latin typeface="Calibri" pitchFamily="34" charset="0"/>
            </a:endParaRPr>
          </a:p>
        </p:txBody>
      </p:sp>
      <p:sp>
        <p:nvSpPr>
          <p:cNvPr id="12310" name="object 21"/>
          <p:cNvSpPr txBox="1">
            <a:spLocks noChangeArrowheads="1"/>
          </p:cNvSpPr>
          <p:nvPr/>
        </p:nvSpPr>
        <p:spPr bwMode="auto">
          <a:xfrm>
            <a:off x="7813675" y="1612900"/>
            <a:ext cx="992188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b="1">
                <a:solidFill>
                  <a:srgbClr val="C00000"/>
                </a:solidFill>
                <a:latin typeface="Calibri" pitchFamily="34" charset="0"/>
              </a:rPr>
              <a:t>РАСХОДЫ</a:t>
            </a:r>
            <a:endParaRPr lang="ru-RU">
              <a:latin typeface="Calibri" pitchFamily="34" charset="0"/>
            </a:endParaRPr>
          </a:p>
        </p:txBody>
      </p:sp>
      <p:sp>
        <p:nvSpPr>
          <p:cNvPr id="12311" name="object 22"/>
          <p:cNvSpPr>
            <a:spLocks noChangeArrowheads="1"/>
          </p:cNvSpPr>
          <p:nvPr/>
        </p:nvSpPr>
        <p:spPr bwMode="auto">
          <a:xfrm>
            <a:off x="4965700" y="4705350"/>
            <a:ext cx="4162425" cy="1009650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12" name="object 24"/>
          <p:cNvSpPr>
            <a:spLocks/>
          </p:cNvSpPr>
          <p:nvPr/>
        </p:nvSpPr>
        <p:spPr bwMode="auto">
          <a:xfrm>
            <a:off x="5003800" y="4799013"/>
            <a:ext cx="4032250" cy="876300"/>
          </a:xfrm>
          <a:custGeom>
            <a:avLst/>
            <a:gdLst>
              <a:gd name="T0" fmla="*/ 4031620 w 4032377"/>
              <a:gd name="T1" fmla="*/ 0 h 876604"/>
              <a:gd name="T2" fmla="*/ 2015874 w 4032377"/>
              <a:gd name="T3" fmla="*/ 874781 h 876604"/>
              <a:gd name="T4" fmla="*/ 0 w 4032377"/>
              <a:gd name="T5" fmla="*/ 0 h 876604"/>
              <a:gd name="T6" fmla="*/ 4031620 w 4032377"/>
              <a:gd name="T7" fmla="*/ 0 h 876604"/>
              <a:gd name="T8" fmla="*/ 0 60000 65536"/>
              <a:gd name="T9" fmla="*/ 0 60000 65536"/>
              <a:gd name="T10" fmla="*/ 0 60000 65536"/>
              <a:gd name="T11" fmla="*/ 0 60000 65536"/>
              <a:gd name="T12" fmla="*/ 0 w 4032377"/>
              <a:gd name="T13" fmla="*/ 0 h 876604"/>
              <a:gd name="T14" fmla="*/ 4032377 w 4032377"/>
              <a:gd name="T15" fmla="*/ 876604 h 8766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32377" h="876604">
                <a:moveTo>
                  <a:pt x="4032377" y="0"/>
                </a:moveTo>
                <a:lnTo>
                  <a:pt x="2016252" y="876604"/>
                </a:lnTo>
                <a:lnTo>
                  <a:pt x="0" y="0"/>
                </a:lnTo>
                <a:lnTo>
                  <a:pt x="4032377" y="0"/>
                </a:lnTo>
                <a:close/>
              </a:path>
            </a:pathLst>
          </a:custGeom>
          <a:noFill/>
          <a:ln w="25400">
            <a:solidFill>
              <a:srgbClr val="00AF5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2313" name="object 25"/>
          <p:cNvSpPr>
            <a:spLocks noChangeArrowheads="1"/>
          </p:cNvSpPr>
          <p:nvPr/>
        </p:nvSpPr>
        <p:spPr bwMode="auto">
          <a:xfrm>
            <a:off x="4773613" y="5581650"/>
            <a:ext cx="4354512" cy="11430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14" name="object 27"/>
          <p:cNvSpPr>
            <a:spLocks/>
          </p:cNvSpPr>
          <p:nvPr/>
        </p:nvSpPr>
        <p:spPr bwMode="auto">
          <a:xfrm>
            <a:off x="4811713" y="5675313"/>
            <a:ext cx="4224337" cy="1009650"/>
          </a:xfrm>
          <a:custGeom>
            <a:avLst/>
            <a:gdLst>
              <a:gd name="T0" fmla="*/ 0 w 4224273"/>
              <a:gd name="T1" fmla="*/ 169564 h 1008113"/>
              <a:gd name="T2" fmla="*/ 5561 w 4224273"/>
              <a:gd name="T3" fmla="*/ 126123 h 1008113"/>
              <a:gd name="T4" fmla="*/ 21297 w 4224273"/>
              <a:gd name="T5" fmla="*/ 86857 h 1008113"/>
              <a:gd name="T6" fmla="*/ 45792 w 4224273"/>
              <a:gd name="T7" fmla="*/ 53207 h 1008113"/>
              <a:gd name="T8" fmla="*/ 77608 w 4224273"/>
              <a:gd name="T9" fmla="*/ 26606 h 1008113"/>
              <a:gd name="T10" fmla="*/ 115337 w 4224273"/>
              <a:gd name="T11" fmla="*/ 8501 h 1008113"/>
              <a:gd name="T12" fmla="*/ 157542 w 4224273"/>
              <a:gd name="T13" fmla="*/ 321 h 1008113"/>
              <a:gd name="T14" fmla="*/ 4056613 w 4224273"/>
              <a:gd name="T15" fmla="*/ 0 h 1008113"/>
              <a:gd name="T16" fmla="*/ 4071350 w 4224273"/>
              <a:gd name="T17" fmla="*/ 641 h 1008113"/>
              <a:gd name="T18" fmla="*/ 4113184 w 4224273"/>
              <a:gd name="T19" fmla="*/ 9840 h 1008113"/>
              <a:gd name="T20" fmla="*/ 4150399 w 4224273"/>
              <a:gd name="T21" fmla="*/ 28832 h 1008113"/>
              <a:gd name="T22" fmla="*/ 4181569 w 4224273"/>
              <a:gd name="T23" fmla="*/ 56173 h 1008113"/>
              <a:gd name="T24" fmla="*/ 4205285 w 4224273"/>
              <a:gd name="T25" fmla="*/ 90430 h 1008113"/>
              <a:gd name="T26" fmla="*/ 4220101 w 4224273"/>
              <a:gd name="T27" fmla="*/ 130163 h 1008113"/>
              <a:gd name="T28" fmla="*/ 4224657 w 4224273"/>
              <a:gd name="T29" fmla="*/ 847795 h 1008113"/>
              <a:gd name="T30" fmla="*/ 4224021 w 4224273"/>
              <a:gd name="T31" fmla="*/ 862647 h 1008113"/>
              <a:gd name="T32" fmla="*/ 4214909 w 4224273"/>
              <a:gd name="T33" fmla="*/ 904855 h 1008113"/>
              <a:gd name="T34" fmla="*/ 4196101 w 4224273"/>
              <a:gd name="T35" fmla="*/ 942412 h 1008113"/>
              <a:gd name="T36" fmla="*/ 4169003 w 4224273"/>
              <a:gd name="T37" fmla="*/ 973876 h 1008113"/>
              <a:gd name="T38" fmla="*/ 4135061 w 4224273"/>
              <a:gd name="T39" fmla="*/ 997806 h 1008113"/>
              <a:gd name="T40" fmla="*/ 4095688 w 4224273"/>
              <a:gd name="T41" fmla="*/ 1012766 h 1008113"/>
              <a:gd name="T42" fmla="*/ 168038 w 4224273"/>
              <a:gd name="T43" fmla="*/ 1017370 h 1008113"/>
              <a:gd name="T44" fmla="*/ 153307 w 4224273"/>
              <a:gd name="T45" fmla="*/ 1016728 h 1008113"/>
              <a:gd name="T46" fmla="*/ 111475 w 4224273"/>
              <a:gd name="T47" fmla="*/ 1007528 h 1008113"/>
              <a:gd name="T48" fmla="*/ 74256 w 4224273"/>
              <a:gd name="T49" fmla="*/ 988537 h 1008113"/>
              <a:gd name="T50" fmla="*/ 43086 w 4224273"/>
              <a:gd name="T51" fmla="*/ 961193 h 1008113"/>
              <a:gd name="T52" fmla="*/ 19375 w 4224273"/>
              <a:gd name="T53" fmla="*/ 926936 h 1008113"/>
              <a:gd name="T54" fmla="*/ 4559 w 4224273"/>
              <a:gd name="T55" fmla="*/ 887204 h 1008113"/>
              <a:gd name="T56" fmla="*/ 0 w 4224273"/>
              <a:gd name="T57" fmla="*/ 169564 h 100811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224273"/>
              <a:gd name="T88" fmla="*/ 0 h 1008113"/>
              <a:gd name="T89" fmla="*/ 4224273 w 4224273"/>
              <a:gd name="T90" fmla="*/ 1008113 h 100811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224273" h="1008113">
                <a:moveTo>
                  <a:pt x="0" y="168021"/>
                </a:moveTo>
                <a:lnTo>
                  <a:pt x="5561" y="124975"/>
                </a:lnTo>
                <a:lnTo>
                  <a:pt x="21297" y="86067"/>
                </a:lnTo>
                <a:lnTo>
                  <a:pt x="45786" y="52722"/>
                </a:lnTo>
                <a:lnTo>
                  <a:pt x="77602" y="26365"/>
                </a:lnTo>
                <a:lnTo>
                  <a:pt x="115325" y="8423"/>
                </a:lnTo>
                <a:lnTo>
                  <a:pt x="157530" y="321"/>
                </a:lnTo>
                <a:lnTo>
                  <a:pt x="4056252" y="0"/>
                </a:lnTo>
                <a:lnTo>
                  <a:pt x="4070978" y="635"/>
                </a:lnTo>
                <a:lnTo>
                  <a:pt x="4112812" y="9750"/>
                </a:lnTo>
                <a:lnTo>
                  <a:pt x="4150026" y="28568"/>
                </a:lnTo>
                <a:lnTo>
                  <a:pt x="4181197" y="55662"/>
                </a:lnTo>
                <a:lnTo>
                  <a:pt x="4204901" y="89607"/>
                </a:lnTo>
                <a:lnTo>
                  <a:pt x="4219716" y="128978"/>
                </a:lnTo>
                <a:lnTo>
                  <a:pt x="4224273" y="840079"/>
                </a:lnTo>
                <a:lnTo>
                  <a:pt x="4223638" y="854799"/>
                </a:lnTo>
                <a:lnTo>
                  <a:pt x="4214527" y="896623"/>
                </a:lnTo>
                <a:lnTo>
                  <a:pt x="4195717" y="933837"/>
                </a:lnTo>
                <a:lnTo>
                  <a:pt x="4168630" y="965014"/>
                </a:lnTo>
                <a:lnTo>
                  <a:pt x="4134688" y="988727"/>
                </a:lnTo>
                <a:lnTo>
                  <a:pt x="4095316" y="1003551"/>
                </a:lnTo>
                <a:lnTo>
                  <a:pt x="168020" y="1008113"/>
                </a:lnTo>
                <a:lnTo>
                  <a:pt x="153295" y="1007477"/>
                </a:lnTo>
                <a:lnTo>
                  <a:pt x="111463" y="998361"/>
                </a:lnTo>
                <a:lnTo>
                  <a:pt x="74250" y="979542"/>
                </a:lnTo>
                <a:lnTo>
                  <a:pt x="43080" y="952447"/>
                </a:lnTo>
                <a:lnTo>
                  <a:pt x="19375" y="918501"/>
                </a:lnTo>
                <a:lnTo>
                  <a:pt x="4559" y="879131"/>
                </a:lnTo>
                <a:lnTo>
                  <a:pt x="0" y="168021"/>
                </a:lnTo>
                <a:close/>
              </a:path>
            </a:pathLst>
          </a:custGeom>
          <a:noFill/>
          <a:ln w="25400">
            <a:solidFill>
              <a:srgbClr val="00AF5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object 2"/>
          <p:cNvSpPr>
            <a:spLocks noChangeArrowheads="1"/>
          </p:cNvSpPr>
          <p:nvPr/>
        </p:nvSpPr>
        <p:spPr bwMode="auto">
          <a:xfrm>
            <a:off x="2424113" y="60325"/>
            <a:ext cx="4491037" cy="9779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4" name="object 3"/>
          <p:cNvSpPr>
            <a:spLocks noChangeArrowheads="1"/>
          </p:cNvSpPr>
          <p:nvPr/>
        </p:nvSpPr>
        <p:spPr bwMode="auto">
          <a:xfrm>
            <a:off x="277813" y="1517650"/>
            <a:ext cx="4205287" cy="246221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5" name="object 4"/>
          <p:cNvSpPr>
            <a:spLocks noChangeArrowheads="1"/>
          </p:cNvSpPr>
          <p:nvPr/>
        </p:nvSpPr>
        <p:spPr bwMode="auto">
          <a:xfrm>
            <a:off x="392113" y="1241425"/>
            <a:ext cx="3963987" cy="7842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1497013" y="1320800"/>
            <a:ext cx="1722437" cy="6794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7" name="object 6"/>
          <p:cNvSpPr txBox="1">
            <a:spLocks noChangeArrowheads="1"/>
          </p:cNvSpPr>
          <p:nvPr/>
        </p:nvSpPr>
        <p:spPr bwMode="auto">
          <a:xfrm>
            <a:off x="1674813" y="1400175"/>
            <a:ext cx="13430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ДЕФИЦИТ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3318" name="object 7"/>
          <p:cNvSpPr>
            <a:spLocks noChangeArrowheads="1"/>
          </p:cNvSpPr>
          <p:nvPr/>
        </p:nvSpPr>
        <p:spPr bwMode="auto">
          <a:xfrm>
            <a:off x="2813050" y="1320800"/>
            <a:ext cx="474663" cy="67945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9" name="object 8"/>
          <p:cNvSpPr>
            <a:spLocks noChangeArrowheads="1"/>
          </p:cNvSpPr>
          <p:nvPr/>
        </p:nvSpPr>
        <p:spPr bwMode="auto">
          <a:xfrm>
            <a:off x="4668838" y="1520825"/>
            <a:ext cx="4208462" cy="245903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0" name="object 9"/>
          <p:cNvSpPr>
            <a:spLocks noChangeArrowheads="1"/>
          </p:cNvSpPr>
          <p:nvPr/>
        </p:nvSpPr>
        <p:spPr bwMode="auto">
          <a:xfrm>
            <a:off x="4835525" y="1246188"/>
            <a:ext cx="3949700" cy="78422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1" name="object 10"/>
          <p:cNvSpPr>
            <a:spLocks noChangeArrowheads="1"/>
          </p:cNvSpPr>
          <p:nvPr/>
        </p:nvSpPr>
        <p:spPr bwMode="auto">
          <a:xfrm>
            <a:off x="5829300" y="1325563"/>
            <a:ext cx="1933575" cy="679450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2" name="object 11"/>
          <p:cNvSpPr txBox="1">
            <a:spLocks noChangeArrowheads="1"/>
          </p:cNvSpPr>
          <p:nvPr/>
        </p:nvSpPr>
        <p:spPr bwMode="auto">
          <a:xfrm>
            <a:off x="6007100" y="1404938"/>
            <a:ext cx="15557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ПРОФИЦИТ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3323" name="object 12"/>
          <p:cNvSpPr>
            <a:spLocks noChangeArrowheads="1"/>
          </p:cNvSpPr>
          <p:nvPr/>
        </p:nvSpPr>
        <p:spPr bwMode="auto">
          <a:xfrm>
            <a:off x="7358063" y="1325563"/>
            <a:ext cx="473075" cy="67945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4" name="object 13"/>
          <p:cNvSpPr>
            <a:spLocks noChangeArrowheads="1"/>
          </p:cNvSpPr>
          <p:nvPr/>
        </p:nvSpPr>
        <p:spPr bwMode="auto">
          <a:xfrm>
            <a:off x="452438" y="2093913"/>
            <a:ext cx="3783012" cy="70167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5" name="object 14"/>
          <p:cNvSpPr>
            <a:spLocks noChangeArrowheads="1"/>
          </p:cNvSpPr>
          <p:nvPr/>
        </p:nvSpPr>
        <p:spPr bwMode="auto">
          <a:xfrm>
            <a:off x="444500" y="2894013"/>
            <a:ext cx="3781425" cy="701675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6" name="object 15"/>
          <p:cNvSpPr txBox="1">
            <a:spLocks noChangeArrowheads="1"/>
          </p:cNvSpPr>
          <p:nvPr/>
        </p:nvSpPr>
        <p:spPr bwMode="auto">
          <a:xfrm>
            <a:off x="592138" y="2260600"/>
            <a:ext cx="28146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0638"/>
            <a:r>
              <a:rPr lang="ru-RU" sz="2200" b="1">
                <a:latin typeface="Calibri" pitchFamily="34" charset="0"/>
              </a:rPr>
              <a:t>Накопленные резервы</a:t>
            </a:r>
            <a:endParaRPr lang="ru-RU" sz="220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/>
            <a:r>
              <a:rPr lang="ru-RU" sz="2200" b="1">
                <a:latin typeface="Calibri" pitchFamily="34" charset="0"/>
              </a:rPr>
              <a:t>Государственный долг</a:t>
            </a:r>
            <a:endParaRPr lang="ru-RU" sz="2200">
              <a:latin typeface="Calibri" pitchFamily="34" charset="0"/>
            </a:endParaRPr>
          </a:p>
        </p:txBody>
      </p:sp>
      <p:sp>
        <p:nvSpPr>
          <p:cNvPr id="13327" name="object 16"/>
          <p:cNvSpPr>
            <a:spLocks noChangeArrowheads="1"/>
          </p:cNvSpPr>
          <p:nvPr/>
        </p:nvSpPr>
        <p:spPr bwMode="auto">
          <a:xfrm>
            <a:off x="3486150" y="2211388"/>
            <a:ext cx="427038" cy="471487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8" name="object 17"/>
          <p:cNvSpPr>
            <a:spLocks noChangeArrowheads="1"/>
          </p:cNvSpPr>
          <p:nvPr/>
        </p:nvSpPr>
        <p:spPr bwMode="auto">
          <a:xfrm>
            <a:off x="3486150" y="3006725"/>
            <a:ext cx="427038" cy="471488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29" name="object 18"/>
          <p:cNvSpPr>
            <a:spLocks noChangeArrowheads="1"/>
          </p:cNvSpPr>
          <p:nvPr/>
        </p:nvSpPr>
        <p:spPr bwMode="auto">
          <a:xfrm>
            <a:off x="4918075" y="2093913"/>
            <a:ext cx="3781425" cy="701675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30" name="object 19"/>
          <p:cNvSpPr>
            <a:spLocks noChangeArrowheads="1"/>
          </p:cNvSpPr>
          <p:nvPr/>
        </p:nvSpPr>
        <p:spPr bwMode="auto">
          <a:xfrm>
            <a:off x="4908550" y="2894013"/>
            <a:ext cx="3783013" cy="701675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31" name="object 20"/>
          <p:cNvSpPr txBox="1">
            <a:spLocks noChangeArrowheads="1"/>
          </p:cNvSpPr>
          <p:nvPr/>
        </p:nvSpPr>
        <p:spPr bwMode="auto">
          <a:xfrm>
            <a:off x="5057775" y="2260600"/>
            <a:ext cx="2813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0638"/>
            <a:r>
              <a:rPr lang="ru-RU" sz="2200" b="1">
                <a:latin typeface="Calibri" pitchFamily="34" charset="0"/>
              </a:rPr>
              <a:t>Накопленные резервы</a:t>
            </a:r>
            <a:endParaRPr lang="ru-RU" sz="220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/>
            <a:r>
              <a:rPr lang="ru-RU" sz="2200" b="1">
                <a:latin typeface="Calibri" pitchFamily="34" charset="0"/>
              </a:rPr>
              <a:t>Государственный долг</a:t>
            </a:r>
            <a:endParaRPr lang="ru-RU" sz="2200">
              <a:latin typeface="Calibri" pitchFamily="34" charset="0"/>
            </a:endParaRPr>
          </a:p>
        </p:txBody>
      </p:sp>
      <p:sp>
        <p:nvSpPr>
          <p:cNvPr id="13332" name="object 21"/>
          <p:cNvSpPr>
            <a:spLocks noChangeArrowheads="1"/>
          </p:cNvSpPr>
          <p:nvPr/>
        </p:nvSpPr>
        <p:spPr bwMode="auto">
          <a:xfrm>
            <a:off x="7948613" y="2206625"/>
            <a:ext cx="430212" cy="469900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33" name="object 22"/>
          <p:cNvSpPr>
            <a:spLocks noChangeArrowheads="1"/>
          </p:cNvSpPr>
          <p:nvPr/>
        </p:nvSpPr>
        <p:spPr bwMode="auto">
          <a:xfrm>
            <a:off x="7948613" y="3013075"/>
            <a:ext cx="430212" cy="4699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34" name="object 23"/>
          <p:cNvSpPr txBox="1">
            <a:spLocks noChangeArrowheads="1"/>
          </p:cNvSpPr>
          <p:nvPr/>
        </p:nvSpPr>
        <p:spPr bwMode="auto">
          <a:xfrm>
            <a:off x="536575" y="4319588"/>
            <a:ext cx="36322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При дефицитном бюджете растет долг и (или) снижаются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3335" name="object 24"/>
          <p:cNvSpPr txBox="1">
            <a:spLocks noChangeArrowheads="1"/>
          </p:cNvSpPr>
          <p:nvPr/>
        </p:nvSpPr>
        <p:spPr bwMode="auto">
          <a:xfrm>
            <a:off x="4835525" y="4319588"/>
            <a:ext cx="3767138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ru-RU" sz="2400" b="1">
                <a:solidFill>
                  <a:srgbClr val="00AF50"/>
                </a:solidFill>
                <a:latin typeface="Calibri" pitchFamily="34" charset="0"/>
              </a:rPr>
              <a:t>При профицитном бюджете снижается долг или (или) растут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39"/>
          <p:cNvSpPr>
            <a:spLocks noChangeArrowheads="1"/>
          </p:cNvSpPr>
          <p:nvPr/>
        </p:nvSpPr>
        <p:spPr bwMode="auto">
          <a:xfrm>
            <a:off x="838200" y="1752600"/>
            <a:ext cx="7696200" cy="838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/>
          </a:gra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4338" name="Прямоугольник 38"/>
          <p:cNvSpPr>
            <a:spLocks noChangeArrowheads="1"/>
          </p:cNvSpPr>
          <p:nvPr/>
        </p:nvSpPr>
        <p:spPr bwMode="auto">
          <a:xfrm>
            <a:off x="838200" y="5181600"/>
            <a:ext cx="7696200" cy="8382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0"/>
          </a:gra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4339" name="Прямоугольник 37"/>
          <p:cNvSpPr>
            <a:spLocks noChangeArrowheads="1"/>
          </p:cNvSpPr>
          <p:nvPr/>
        </p:nvSpPr>
        <p:spPr bwMode="auto">
          <a:xfrm>
            <a:off x="838200" y="2590800"/>
            <a:ext cx="7696200" cy="2590800"/>
          </a:xfrm>
          <a:prstGeom prst="rect">
            <a:avLst/>
          </a:prstGeom>
          <a:gradFill rotWithShape="0">
            <a:gsLst>
              <a:gs pos="0">
                <a:srgbClr val="2BE31D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81000" y="228600"/>
            <a:ext cx="8458200" cy="762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0000"/>
                </a:solidFill>
              </a:rPr>
              <a:t>Основные параметры бюджета муниципального района</a:t>
            </a:r>
          </a:p>
        </p:txBody>
      </p:sp>
      <p:graphicFrame>
        <p:nvGraphicFramePr>
          <p:cNvPr id="14386" name="Group 50"/>
          <p:cNvGraphicFramePr>
            <a:graphicFrameLocks noGrp="1"/>
          </p:cNvGraphicFramePr>
          <p:nvPr/>
        </p:nvGraphicFramePr>
        <p:xfrm>
          <a:off x="838200" y="1752600"/>
          <a:ext cx="7696200" cy="4270375"/>
        </p:xfrm>
        <a:graphic>
          <a:graphicData uri="http://schemas.openxmlformats.org/drawingml/2006/table">
            <a:tbl>
              <a:tblPr/>
              <a:tblGrid>
                <a:gridCol w="1924050"/>
                <a:gridCol w="1924050"/>
                <a:gridCol w="1924050"/>
                <a:gridCol w="1924050"/>
              </a:tblGrid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Уточненный план  на 2018 год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Исполнение за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2018 год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Доходы 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2 546 384,4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2 549 901,8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Из них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Налоговые и неналоговые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478 097,9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484 916,6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101,4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2 068 286,4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2 064 985,2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Расходы 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2611957,5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2569958,6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98,4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Дефицит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-65573,1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-20056,8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83" name="Прямоугольник 32"/>
          <p:cNvSpPr>
            <a:spLocks noChangeArrowheads="1"/>
          </p:cNvSpPr>
          <p:nvPr/>
        </p:nvSpPr>
        <p:spPr bwMode="auto">
          <a:xfrm>
            <a:off x="6324600" y="1143000"/>
            <a:ext cx="2057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Тыс. руб.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object 2"/>
          <p:cNvSpPr>
            <a:spLocks/>
          </p:cNvSpPr>
          <p:nvPr/>
        </p:nvSpPr>
        <p:spPr bwMode="auto">
          <a:xfrm>
            <a:off x="7634288" y="3213100"/>
            <a:ext cx="0" cy="141288"/>
          </a:xfrm>
          <a:custGeom>
            <a:avLst/>
            <a:gdLst>
              <a:gd name="T0" fmla="*/ 0 w 126"/>
              <a:gd name="T1" fmla="*/ 0 h 142112"/>
              <a:gd name="T2" fmla="*/ 0 w 126"/>
              <a:gd name="T3" fmla="*/ 137240 h 142112"/>
              <a:gd name="T4" fmla="*/ 0 60000 65536"/>
              <a:gd name="T5" fmla="*/ 0 60000 65536"/>
              <a:gd name="T6" fmla="*/ 0 w 126"/>
              <a:gd name="T7" fmla="*/ 0 h 142112"/>
              <a:gd name="T8" fmla="*/ 0 w 126"/>
              <a:gd name="T9" fmla="*/ 142112 h 1421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6" h="142112">
                <a:moveTo>
                  <a:pt x="0" y="0"/>
                </a:moveTo>
                <a:lnTo>
                  <a:pt x="126" y="14211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410" name="object 3"/>
          <p:cNvSpPr>
            <a:spLocks/>
          </p:cNvSpPr>
          <p:nvPr/>
        </p:nvSpPr>
        <p:spPr bwMode="auto">
          <a:xfrm>
            <a:off x="4519613" y="2303463"/>
            <a:ext cx="4762" cy="579437"/>
          </a:xfrm>
          <a:custGeom>
            <a:avLst/>
            <a:gdLst>
              <a:gd name="T0" fmla="*/ 0 w 5080"/>
              <a:gd name="T1" fmla="*/ 0 h 579119"/>
              <a:gd name="T2" fmla="*/ 3447 w 5080"/>
              <a:gd name="T3" fmla="*/ 581030 h 579119"/>
              <a:gd name="T4" fmla="*/ 0 60000 65536"/>
              <a:gd name="T5" fmla="*/ 0 60000 65536"/>
              <a:gd name="T6" fmla="*/ 0 w 5080"/>
              <a:gd name="T7" fmla="*/ 0 h 579119"/>
              <a:gd name="T8" fmla="*/ 5080 w 5080"/>
              <a:gd name="T9" fmla="*/ 579119 h 5791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080" h="579119">
                <a:moveTo>
                  <a:pt x="0" y="0"/>
                </a:moveTo>
                <a:lnTo>
                  <a:pt x="5080" y="579119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411" name="object 4"/>
          <p:cNvSpPr>
            <a:spLocks/>
          </p:cNvSpPr>
          <p:nvPr/>
        </p:nvSpPr>
        <p:spPr bwMode="auto">
          <a:xfrm>
            <a:off x="1684338" y="2216150"/>
            <a:ext cx="2840037" cy="579438"/>
          </a:xfrm>
          <a:custGeom>
            <a:avLst/>
            <a:gdLst>
              <a:gd name="T0" fmla="*/ 0 w 2840482"/>
              <a:gd name="T1" fmla="*/ 581031 h 579120"/>
              <a:gd name="T2" fmla="*/ 0 w 2840482"/>
              <a:gd name="T3" fmla="*/ 290514 h 579120"/>
              <a:gd name="T4" fmla="*/ 2837807 w 2840482"/>
              <a:gd name="T5" fmla="*/ 290514 h 579120"/>
              <a:gd name="T6" fmla="*/ 2837807 w 2840482"/>
              <a:gd name="T7" fmla="*/ 0 h 579120"/>
              <a:gd name="T8" fmla="*/ 0 60000 65536"/>
              <a:gd name="T9" fmla="*/ 0 60000 65536"/>
              <a:gd name="T10" fmla="*/ 0 60000 65536"/>
              <a:gd name="T11" fmla="*/ 0 60000 65536"/>
              <a:gd name="T12" fmla="*/ 0 w 2840482"/>
              <a:gd name="T13" fmla="*/ 0 h 579120"/>
              <a:gd name="T14" fmla="*/ 2840482 w 2840482"/>
              <a:gd name="T15" fmla="*/ 579120 h 5791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40482" h="579120">
                <a:moveTo>
                  <a:pt x="0" y="579120"/>
                </a:moveTo>
                <a:lnTo>
                  <a:pt x="0" y="289560"/>
                </a:lnTo>
                <a:lnTo>
                  <a:pt x="2840482" y="289560"/>
                </a:lnTo>
                <a:lnTo>
                  <a:pt x="2840482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412" name="object 5"/>
          <p:cNvSpPr>
            <a:spLocks/>
          </p:cNvSpPr>
          <p:nvPr/>
        </p:nvSpPr>
        <p:spPr bwMode="auto">
          <a:xfrm>
            <a:off x="4524375" y="3302000"/>
            <a:ext cx="0" cy="74613"/>
          </a:xfrm>
          <a:custGeom>
            <a:avLst/>
            <a:gdLst>
              <a:gd name="T0" fmla="*/ 0 h 73533"/>
              <a:gd name="T1" fmla="*/ 80256 h 73533"/>
              <a:gd name="T2" fmla="*/ 0 60000 65536"/>
              <a:gd name="T3" fmla="*/ 0 60000 65536"/>
              <a:gd name="T4" fmla="*/ 0 h 73533"/>
              <a:gd name="T5" fmla="*/ 73533 h 73533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73533">
                <a:moveTo>
                  <a:pt x="0" y="0"/>
                </a:moveTo>
                <a:lnTo>
                  <a:pt x="0" y="73533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413" name="object 6"/>
          <p:cNvSpPr>
            <a:spLocks noChangeArrowheads="1"/>
          </p:cNvSpPr>
          <p:nvPr/>
        </p:nvSpPr>
        <p:spPr bwMode="auto">
          <a:xfrm>
            <a:off x="2325688" y="0"/>
            <a:ext cx="4751387" cy="11985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4" name="object 7"/>
          <p:cNvSpPr>
            <a:spLocks/>
          </p:cNvSpPr>
          <p:nvPr/>
        </p:nvSpPr>
        <p:spPr bwMode="auto">
          <a:xfrm>
            <a:off x="7832725" y="3284538"/>
            <a:ext cx="0" cy="261937"/>
          </a:xfrm>
          <a:custGeom>
            <a:avLst/>
            <a:gdLst>
              <a:gd name="T0" fmla="*/ 267405 h 260857"/>
              <a:gd name="T1" fmla="*/ 0 h 260857"/>
              <a:gd name="T2" fmla="*/ 0 60000 65536"/>
              <a:gd name="T3" fmla="*/ 0 60000 65536"/>
              <a:gd name="T4" fmla="*/ 0 h 260857"/>
              <a:gd name="T5" fmla="*/ 260857 h 26085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60857">
                <a:moveTo>
                  <a:pt x="0" y="260857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415" name="object 8"/>
          <p:cNvSpPr>
            <a:spLocks/>
          </p:cNvSpPr>
          <p:nvPr/>
        </p:nvSpPr>
        <p:spPr bwMode="auto">
          <a:xfrm>
            <a:off x="1692275" y="3040063"/>
            <a:ext cx="0" cy="533400"/>
          </a:xfrm>
          <a:custGeom>
            <a:avLst/>
            <a:gdLst>
              <a:gd name="T0" fmla="*/ 0 h 533400"/>
              <a:gd name="T1" fmla="*/ 533400 h 533400"/>
              <a:gd name="T2" fmla="*/ 0 60000 65536"/>
              <a:gd name="T3" fmla="*/ 0 60000 65536"/>
              <a:gd name="T4" fmla="*/ 0 h 533400"/>
              <a:gd name="T5" fmla="*/ 533400 h 53340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416" name="object 9"/>
          <p:cNvSpPr>
            <a:spLocks noChangeArrowheads="1"/>
          </p:cNvSpPr>
          <p:nvPr/>
        </p:nvSpPr>
        <p:spPr bwMode="auto">
          <a:xfrm>
            <a:off x="3200400" y="1066800"/>
            <a:ext cx="2495550" cy="14398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7" name="object 12"/>
          <p:cNvSpPr txBox="1">
            <a:spLocks noChangeArrowheads="1"/>
          </p:cNvSpPr>
          <p:nvPr/>
        </p:nvSpPr>
        <p:spPr bwMode="auto">
          <a:xfrm>
            <a:off x="3429000" y="1143000"/>
            <a:ext cx="1962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Доходы бюджета мунципального района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7418" name="object 13"/>
          <p:cNvSpPr>
            <a:spLocks noChangeArrowheads="1"/>
          </p:cNvSpPr>
          <p:nvPr/>
        </p:nvSpPr>
        <p:spPr bwMode="auto">
          <a:xfrm>
            <a:off x="5286375" y="1717675"/>
            <a:ext cx="460375" cy="6302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9" name="object 14"/>
          <p:cNvSpPr>
            <a:spLocks noChangeArrowheads="1"/>
          </p:cNvSpPr>
          <p:nvPr/>
        </p:nvSpPr>
        <p:spPr bwMode="auto">
          <a:xfrm>
            <a:off x="5308600" y="1724025"/>
            <a:ext cx="417513" cy="5873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20" name="object 15"/>
          <p:cNvSpPr>
            <a:spLocks noChangeArrowheads="1"/>
          </p:cNvSpPr>
          <p:nvPr/>
        </p:nvSpPr>
        <p:spPr bwMode="auto">
          <a:xfrm>
            <a:off x="6223000" y="2552700"/>
            <a:ext cx="2801938" cy="10255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21" name="object 16"/>
          <p:cNvSpPr>
            <a:spLocks noChangeArrowheads="1"/>
          </p:cNvSpPr>
          <p:nvPr/>
        </p:nvSpPr>
        <p:spPr bwMode="auto">
          <a:xfrm>
            <a:off x="6540500" y="2570163"/>
            <a:ext cx="2219325" cy="63023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22" name="object 17"/>
          <p:cNvSpPr>
            <a:spLocks noChangeArrowheads="1"/>
          </p:cNvSpPr>
          <p:nvPr/>
        </p:nvSpPr>
        <p:spPr bwMode="auto">
          <a:xfrm>
            <a:off x="6562725" y="2574925"/>
            <a:ext cx="2176463" cy="588963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23" name="object 18"/>
          <p:cNvSpPr txBox="1">
            <a:spLocks noChangeArrowheads="1"/>
          </p:cNvSpPr>
          <p:nvPr/>
        </p:nvSpPr>
        <p:spPr bwMode="auto">
          <a:xfrm>
            <a:off x="6731000" y="2663825"/>
            <a:ext cx="1789113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Безвозмездные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7424" name="object 19"/>
          <p:cNvSpPr>
            <a:spLocks noChangeArrowheads="1"/>
          </p:cNvSpPr>
          <p:nvPr/>
        </p:nvSpPr>
        <p:spPr bwMode="auto">
          <a:xfrm>
            <a:off x="6721475" y="2874963"/>
            <a:ext cx="1804988" cy="630237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25" name="object 20"/>
          <p:cNvSpPr>
            <a:spLocks noChangeArrowheads="1"/>
          </p:cNvSpPr>
          <p:nvPr/>
        </p:nvSpPr>
        <p:spPr bwMode="auto">
          <a:xfrm>
            <a:off x="6742113" y="2879725"/>
            <a:ext cx="1763712" cy="588963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26" name="object 21"/>
          <p:cNvSpPr txBox="1">
            <a:spLocks noChangeArrowheads="1"/>
          </p:cNvSpPr>
          <p:nvPr/>
        </p:nvSpPr>
        <p:spPr bwMode="auto">
          <a:xfrm>
            <a:off x="6910388" y="2968625"/>
            <a:ext cx="14303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поступления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7427" name="object 22"/>
          <p:cNvSpPr>
            <a:spLocks noChangeArrowheads="1"/>
          </p:cNvSpPr>
          <p:nvPr/>
        </p:nvSpPr>
        <p:spPr bwMode="auto">
          <a:xfrm>
            <a:off x="8124825" y="2874963"/>
            <a:ext cx="460375" cy="6302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28" name="object 23"/>
          <p:cNvSpPr>
            <a:spLocks noChangeArrowheads="1"/>
          </p:cNvSpPr>
          <p:nvPr/>
        </p:nvSpPr>
        <p:spPr bwMode="auto">
          <a:xfrm>
            <a:off x="8145463" y="2879725"/>
            <a:ext cx="417512" cy="58896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29" name="object 24"/>
          <p:cNvSpPr>
            <a:spLocks noChangeArrowheads="1"/>
          </p:cNvSpPr>
          <p:nvPr/>
        </p:nvSpPr>
        <p:spPr bwMode="auto">
          <a:xfrm>
            <a:off x="3217863" y="2682875"/>
            <a:ext cx="2938462" cy="742950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30" name="object 25"/>
          <p:cNvSpPr>
            <a:spLocks noChangeArrowheads="1"/>
          </p:cNvSpPr>
          <p:nvPr/>
        </p:nvSpPr>
        <p:spPr bwMode="auto">
          <a:xfrm>
            <a:off x="3260725" y="2722563"/>
            <a:ext cx="2792413" cy="630237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31" name="object 26"/>
          <p:cNvSpPr>
            <a:spLocks noChangeArrowheads="1"/>
          </p:cNvSpPr>
          <p:nvPr/>
        </p:nvSpPr>
        <p:spPr bwMode="auto">
          <a:xfrm>
            <a:off x="3282950" y="2727325"/>
            <a:ext cx="2749550" cy="588963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32" name="object 27"/>
          <p:cNvSpPr txBox="1">
            <a:spLocks noChangeArrowheads="1"/>
          </p:cNvSpPr>
          <p:nvPr/>
        </p:nvSpPr>
        <p:spPr bwMode="auto">
          <a:xfrm>
            <a:off x="3451225" y="2816225"/>
            <a:ext cx="2414588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Неналоговые доходы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7433" name="object 28"/>
          <p:cNvSpPr>
            <a:spLocks noChangeArrowheads="1"/>
          </p:cNvSpPr>
          <p:nvPr/>
        </p:nvSpPr>
        <p:spPr bwMode="auto">
          <a:xfrm>
            <a:off x="5651500" y="2722563"/>
            <a:ext cx="460375" cy="6302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34" name="object 29"/>
          <p:cNvSpPr>
            <a:spLocks noChangeArrowheads="1"/>
          </p:cNvSpPr>
          <p:nvPr/>
        </p:nvSpPr>
        <p:spPr bwMode="auto">
          <a:xfrm>
            <a:off x="5672138" y="2727325"/>
            <a:ext cx="417512" cy="58896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35" name="object 30"/>
          <p:cNvSpPr>
            <a:spLocks noChangeArrowheads="1"/>
          </p:cNvSpPr>
          <p:nvPr/>
        </p:nvSpPr>
        <p:spPr bwMode="auto">
          <a:xfrm>
            <a:off x="276225" y="2687638"/>
            <a:ext cx="2806700" cy="738187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36" name="object 31"/>
          <p:cNvSpPr>
            <a:spLocks noChangeArrowheads="1"/>
          </p:cNvSpPr>
          <p:nvPr/>
        </p:nvSpPr>
        <p:spPr bwMode="auto">
          <a:xfrm>
            <a:off x="415925" y="2722563"/>
            <a:ext cx="2525713" cy="630237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37" name="object 32"/>
          <p:cNvSpPr>
            <a:spLocks noChangeArrowheads="1"/>
          </p:cNvSpPr>
          <p:nvPr/>
        </p:nvSpPr>
        <p:spPr bwMode="auto">
          <a:xfrm>
            <a:off x="438150" y="2727325"/>
            <a:ext cx="2481263" cy="588963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38" name="object 33"/>
          <p:cNvSpPr txBox="1">
            <a:spLocks noChangeArrowheads="1"/>
          </p:cNvSpPr>
          <p:nvPr/>
        </p:nvSpPr>
        <p:spPr bwMode="auto">
          <a:xfrm>
            <a:off x="604838" y="2816225"/>
            <a:ext cx="2149475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Налоговые доходы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7439" name="object 34"/>
          <p:cNvSpPr>
            <a:spLocks noChangeArrowheads="1"/>
          </p:cNvSpPr>
          <p:nvPr/>
        </p:nvSpPr>
        <p:spPr bwMode="auto">
          <a:xfrm>
            <a:off x="2538413" y="2722563"/>
            <a:ext cx="460375" cy="6302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40" name="object 35"/>
          <p:cNvSpPr>
            <a:spLocks noChangeArrowheads="1"/>
          </p:cNvSpPr>
          <p:nvPr/>
        </p:nvSpPr>
        <p:spPr bwMode="auto">
          <a:xfrm>
            <a:off x="2560638" y="2727325"/>
            <a:ext cx="417512" cy="58896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41" name="object 36"/>
          <p:cNvSpPr>
            <a:spLocks noChangeArrowheads="1"/>
          </p:cNvSpPr>
          <p:nvPr/>
        </p:nvSpPr>
        <p:spPr bwMode="auto">
          <a:xfrm>
            <a:off x="290513" y="3328988"/>
            <a:ext cx="2762250" cy="3529012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42" name="object 37"/>
          <p:cNvSpPr txBox="1">
            <a:spLocks noChangeArrowheads="1"/>
          </p:cNvSpPr>
          <p:nvPr/>
        </p:nvSpPr>
        <p:spPr bwMode="auto">
          <a:xfrm>
            <a:off x="579438" y="3582988"/>
            <a:ext cx="21812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ru-RU" sz="1600" b="1">
                <a:latin typeface="Calibri" pitchFamily="34" charset="0"/>
              </a:rPr>
              <a:t>Поступления от уплаты налогов, установленных Налоговым кодексом Российской Федерации</a:t>
            </a:r>
            <a:r>
              <a:rPr lang="ru-RU" sz="1600">
                <a:latin typeface="Calibri" pitchFamily="34" charset="0"/>
              </a:rPr>
              <a:t>, </a:t>
            </a:r>
          </a:p>
        </p:txBody>
      </p:sp>
      <p:sp>
        <p:nvSpPr>
          <p:cNvPr id="17443" name="object 38"/>
          <p:cNvSpPr txBox="1">
            <a:spLocks noChangeArrowheads="1"/>
          </p:cNvSpPr>
          <p:nvPr/>
        </p:nvSpPr>
        <p:spPr bwMode="auto">
          <a:xfrm>
            <a:off x="685800" y="4648200"/>
            <a:ext cx="16922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14313"/>
            <a:r>
              <a:rPr lang="ru-RU" sz="1500">
                <a:latin typeface="Calibri" pitchFamily="34" charset="0"/>
              </a:rPr>
              <a:t>→ налог на доходы физических лиц;</a:t>
            </a:r>
          </a:p>
          <a:p>
            <a:pPr marL="227013" indent="-214313"/>
            <a:r>
              <a:rPr lang="ru-RU" sz="1500">
                <a:latin typeface="Calibri" pitchFamily="34" charset="0"/>
              </a:rPr>
              <a:t>→налоги на свокупный доход;</a:t>
            </a:r>
          </a:p>
          <a:p>
            <a:pPr marL="227013" indent="-214313"/>
            <a:r>
              <a:rPr lang="ru-RU" sz="1500">
                <a:latin typeface="Calibri" pitchFamily="34" charset="0"/>
              </a:rPr>
              <a:t>→ другие налоги.</a:t>
            </a:r>
          </a:p>
          <a:p>
            <a:pPr marL="227013" indent="-214313"/>
            <a:endParaRPr lang="ru-RU" sz="1500">
              <a:latin typeface="Calibri" pitchFamily="34" charset="0"/>
            </a:endParaRPr>
          </a:p>
        </p:txBody>
      </p:sp>
      <p:sp>
        <p:nvSpPr>
          <p:cNvPr id="17444" name="object 39"/>
          <p:cNvSpPr>
            <a:spLocks noChangeArrowheads="1"/>
          </p:cNvSpPr>
          <p:nvPr/>
        </p:nvSpPr>
        <p:spPr bwMode="auto">
          <a:xfrm>
            <a:off x="6261100" y="3333750"/>
            <a:ext cx="2730500" cy="352425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45" name="object 40"/>
          <p:cNvSpPr txBox="1">
            <a:spLocks noChangeArrowheads="1"/>
          </p:cNvSpPr>
          <p:nvPr/>
        </p:nvSpPr>
        <p:spPr bwMode="auto">
          <a:xfrm>
            <a:off x="6400800" y="3505200"/>
            <a:ext cx="234950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ru-RU" sz="1600" b="1">
                <a:latin typeface="Calibri" pitchFamily="34" charset="0"/>
              </a:rPr>
              <a:t>Поступления от других бюджетов бюджетной системы (межбюджетные трансферты), организаций, граждан</a:t>
            </a:r>
          </a:p>
          <a:p>
            <a:pPr marL="12700"/>
            <a:r>
              <a:rPr lang="ru-RU" sz="1600">
                <a:latin typeface="Calibri" pitchFamily="34" charset="0"/>
              </a:rPr>
              <a:t>→дотации;</a:t>
            </a:r>
          </a:p>
          <a:p>
            <a:pPr marL="12700"/>
            <a:r>
              <a:rPr lang="ru-RU" sz="1600">
                <a:latin typeface="Calibri" pitchFamily="34" charset="0"/>
              </a:rPr>
              <a:t>→субсидии;</a:t>
            </a:r>
          </a:p>
          <a:p>
            <a:pPr marL="12700"/>
            <a:r>
              <a:rPr lang="ru-RU" sz="1600">
                <a:latin typeface="Calibri" pitchFamily="34" charset="0"/>
              </a:rPr>
              <a:t>→субвенци;</a:t>
            </a:r>
          </a:p>
          <a:p>
            <a:pPr marL="12700"/>
            <a:r>
              <a:rPr lang="ru-RU" sz="1600">
                <a:latin typeface="Calibri" pitchFamily="34" charset="0"/>
              </a:rPr>
              <a:t>→мебюджетные трансферты;</a:t>
            </a:r>
          </a:p>
          <a:p>
            <a:pPr marL="12700"/>
            <a:r>
              <a:rPr lang="ru-RU" sz="1600">
                <a:latin typeface="Calibri" pitchFamily="34" charset="0"/>
              </a:rPr>
              <a:t>→прочие безвозмездные поступления</a:t>
            </a:r>
          </a:p>
        </p:txBody>
      </p:sp>
      <p:sp>
        <p:nvSpPr>
          <p:cNvPr id="17446" name="object 41"/>
          <p:cNvSpPr>
            <a:spLocks/>
          </p:cNvSpPr>
          <p:nvPr/>
        </p:nvSpPr>
        <p:spPr bwMode="auto">
          <a:xfrm>
            <a:off x="4519613" y="2303463"/>
            <a:ext cx="3103562" cy="404812"/>
          </a:xfrm>
          <a:custGeom>
            <a:avLst/>
            <a:gdLst>
              <a:gd name="T0" fmla="*/ 3101342 w 3104006"/>
              <a:gd name="T1" fmla="*/ 400707 h 405638"/>
              <a:gd name="T2" fmla="*/ 3101342 w 3104006"/>
              <a:gd name="T3" fmla="*/ 200353 h 405638"/>
              <a:gd name="T4" fmla="*/ 0 w 3104006"/>
              <a:gd name="T5" fmla="*/ 200353 h 405638"/>
              <a:gd name="T6" fmla="*/ 0 w 3104006"/>
              <a:gd name="T7" fmla="*/ 0 h 405638"/>
              <a:gd name="T8" fmla="*/ 0 60000 65536"/>
              <a:gd name="T9" fmla="*/ 0 60000 65536"/>
              <a:gd name="T10" fmla="*/ 0 60000 65536"/>
              <a:gd name="T11" fmla="*/ 0 60000 65536"/>
              <a:gd name="T12" fmla="*/ 0 w 3104006"/>
              <a:gd name="T13" fmla="*/ 0 h 405638"/>
              <a:gd name="T14" fmla="*/ 3104006 w 3104006"/>
              <a:gd name="T15" fmla="*/ 405638 h 4056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04006" h="405638">
                <a:moveTo>
                  <a:pt x="3104006" y="405638"/>
                </a:moveTo>
                <a:lnTo>
                  <a:pt x="3104006" y="202818"/>
                </a:lnTo>
                <a:lnTo>
                  <a:pt x="0" y="202818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17447" name="object 42"/>
          <p:cNvSpPr>
            <a:spLocks noGrp="1"/>
          </p:cNvSpPr>
          <p:nvPr>
            <p:ph type="title"/>
          </p:nvPr>
        </p:nvSpPr>
        <p:spPr>
          <a:xfrm>
            <a:off x="360363" y="865188"/>
            <a:ext cx="8423275" cy="338137"/>
          </a:xfrm>
        </p:spPr>
        <p:txBody>
          <a:bodyPr/>
          <a:lstStyle/>
          <a:p>
            <a:pPr marL="53975" eaLnBrk="1" hangingPunct="1"/>
            <a:r>
              <a:rPr lang="ru-RU" sz="2200" b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lang="ru-RU" sz="220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17448" name="object 43"/>
          <p:cNvSpPr>
            <a:spLocks noChangeArrowheads="1"/>
          </p:cNvSpPr>
          <p:nvPr/>
        </p:nvSpPr>
        <p:spPr bwMode="auto">
          <a:xfrm>
            <a:off x="3186113" y="3328988"/>
            <a:ext cx="2986087" cy="3529012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49" name="object 44"/>
          <p:cNvSpPr txBox="1">
            <a:spLocks noChangeArrowheads="1"/>
          </p:cNvSpPr>
          <p:nvPr/>
        </p:nvSpPr>
        <p:spPr bwMode="auto">
          <a:xfrm>
            <a:off x="3397250" y="3505200"/>
            <a:ext cx="25527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0638" algn="ctr"/>
            <a:r>
              <a:rPr lang="ru-RU" sz="1600" b="1">
                <a:latin typeface="Calibri" pitchFamily="34" charset="0"/>
              </a:rPr>
              <a:t>Поступления от уплаты других пошлин и сборов, установленных законодательством, а также штрафов за нарушение законодательства</a:t>
            </a:r>
            <a:r>
              <a:rPr lang="ru-RU" sz="1600">
                <a:latin typeface="Calibri" pitchFamily="34" charset="0"/>
              </a:rPr>
              <a:t>, </a:t>
            </a:r>
            <a:endParaRPr lang="ru-RU" sz="900">
              <a:latin typeface="Calibri" pitchFamily="34" charset="0"/>
            </a:endParaRPr>
          </a:p>
          <a:p>
            <a:pPr marL="20638"/>
            <a:r>
              <a:rPr lang="ru-RU" sz="1500">
                <a:latin typeface="Calibri" pitchFamily="34" charset="0"/>
              </a:rPr>
              <a:t>→ доходы от использования государственного имущества и земли;</a:t>
            </a:r>
          </a:p>
          <a:p>
            <a:pPr marL="20638"/>
            <a:r>
              <a:rPr lang="ru-RU" sz="1500">
                <a:latin typeface="Calibri" pitchFamily="34" charset="0"/>
              </a:rPr>
              <a:t>→ штрафные санкции;</a:t>
            </a:r>
          </a:p>
          <a:p>
            <a:pPr marL="20638"/>
            <a:r>
              <a:rPr lang="ru-RU" sz="1500">
                <a:latin typeface="Calibri" pitchFamily="34" charset="0"/>
              </a:rPr>
              <a:t>→ другие.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5" name="Диаграмма 44"/>
          <p:cNvGraphicFramePr>
            <a:graphicFrameLocks/>
          </p:cNvGraphicFramePr>
          <p:nvPr/>
        </p:nvGraphicFramePr>
        <p:xfrm>
          <a:off x="381000" y="1295400"/>
          <a:ext cx="7696200" cy="5248275"/>
        </p:xfrm>
        <a:graphic>
          <a:graphicData uri="http://schemas.openxmlformats.org/presentationml/2006/ole">
            <p:oleObj spid="_x0000_s15365" name="Worksheet" r:id="rId4" imgW="7696200" imgH="5248351" progId="Excel.Sheet.8">
              <p:embed/>
            </p:oleObj>
          </a:graphicData>
        </a:graphic>
      </p:graphicFrame>
      <p:sp>
        <p:nvSpPr>
          <p:cNvPr id="52" name="Прямоугольник 51"/>
          <p:cNvSpPr/>
          <p:nvPr/>
        </p:nvSpPr>
        <p:spPr>
          <a:xfrm>
            <a:off x="1143000" y="0"/>
            <a:ext cx="7162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Структура налоговых и неналоговых доходов бюджета муниципального района за </a:t>
            </a:r>
            <a:r>
              <a:rPr lang="ru-RU" dirty="0"/>
              <a:t>2018 </a:t>
            </a:r>
            <a:r>
              <a:rPr lang="ru-RU" dirty="0"/>
              <a:t>год</a:t>
            </a:r>
          </a:p>
        </p:txBody>
      </p:sp>
      <p:sp>
        <p:nvSpPr>
          <p:cNvPr id="50" name="Овал 49"/>
          <p:cNvSpPr/>
          <p:nvPr/>
        </p:nvSpPr>
        <p:spPr>
          <a:xfrm>
            <a:off x="6477000" y="2286000"/>
            <a:ext cx="914400" cy="8382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6553200" y="4953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1752600" y="1143000"/>
            <a:ext cx="838200" cy="8382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0" name="object 2"/>
          <p:cNvSpPr>
            <a:spLocks noChangeArrowheads="1"/>
          </p:cNvSpPr>
          <p:nvPr/>
        </p:nvSpPr>
        <p:spPr bwMode="auto">
          <a:xfrm>
            <a:off x="2901950" y="2613025"/>
            <a:ext cx="2527300" cy="25273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1" name="object 4"/>
          <p:cNvSpPr txBox="1">
            <a:spLocks noChangeArrowheads="1"/>
          </p:cNvSpPr>
          <p:nvPr/>
        </p:nvSpPr>
        <p:spPr bwMode="auto">
          <a:xfrm>
            <a:off x="7734300" y="1011238"/>
            <a:ext cx="12827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b="1" i="1">
                <a:latin typeface="Calibri" pitchFamily="34" charset="0"/>
              </a:rPr>
              <a:t>Тыс. рублей</a:t>
            </a:r>
            <a:endParaRPr lang="ru-RU">
              <a:latin typeface="Calibri" pitchFamily="34" charset="0"/>
            </a:endParaRPr>
          </a:p>
        </p:txBody>
      </p:sp>
      <p:sp>
        <p:nvSpPr>
          <p:cNvPr id="15372" name="object 10"/>
          <p:cNvSpPr txBox="1">
            <a:spLocks noChangeArrowheads="1"/>
          </p:cNvSpPr>
          <p:nvPr/>
        </p:nvSpPr>
        <p:spPr bwMode="auto">
          <a:xfrm>
            <a:off x="1828800" y="3810000"/>
            <a:ext cx="1098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000">
                <a:latin typeface="Calibri" pitchFamily="34" charset="0"/>
              </a:rPr>
              <a:t>227009,8</a:t>
            </a:r>
          </a:p>
        </p:txBody>
      </p:sp>
      <p:sp>
        <p:nvSpPr>
          <p:cNvPr id="15373" name="object 13"/>
          <p:cNvSpPr txBox="1">
            <a:spLocks noChangeArrowheads="1"/>
          </p:cNvSpPr>
          <p:nvPr/>
        </p:nvSpPr>
        <p:spPr bwMode="auto">
          <a:xfrm>
            <a:off x="2362200" y="2286000"/>
            <a:ext cx="1174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400">
                <a:latin typeface="Calibri" pitchFamily="34" charset="0"/>
              </a:rPr>
              <a:t>27847,9</a:t>
            </a:r>
          </a:p>
        </p:txBody>
      </p:sp>
      <p:sp>
        <p:nvSpPr>
          <p:cNvPr id="15374" name="object 14"/>
          <p:cNvSpPr txBox="1">
            <a:spLocks noChangeArrowheads="1"/>
          </p:cNvSpPr>
          <p:nvPr/>
        </p:nvSpPr>
        <p:spPr bwMode="auto">
          <a:xfrm>
            <a:off x="5410200" y="3962400"/>
            <a:ext cx="1447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400">
                <a:latin typeface="Calibri" pitchFamily="34" charset="0"/>
              </a:rPr>
              <a:t>211594,5</a:t>
            </a:r>
          </a:p>
        </p:txBody>
      </p:sp>
      <p:sp>
        <p:nvSpPr>
          <p:cNvPr id="15375" name="object 15"/>
          <p:cNvSpPr txBox="1">
            <a:spLocks noChangeArrowheads="1"/>
          </p:cNvSpPr>
          <p:nvPr/>
        </p:nvSpPr>
        <p:spPr bwMode="auto">
          <a:xfrm>
            <a:off x="3581400" y="3127375"/>
            <a:ext cx="12954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ВСЕГО:</a:t>
            </a:r>
            <a:endParaRPr lang="ru-RU" sz="2400">
              <a:latin typeface="Calibri" pitchFamily="34" charset="0"/>
            </a:endParaRPr>
          </a:p>
          <a:p>
            <a:pPr algn="ctr"/>
            <a:r>
              <a:rPr lang="ru-RU" sz="2400" b="1">
                <a:latin typeface="Calibri" pitchFamily="34" charset="0"/>
              </a:rPr>
              <a:t>484 916,6</a:t>
            </a:r>
          </a:p>
          <a:p>
            <a:pPr algn="ctr"/>
            <a:endParaRPr lang="ru-RU" sz="2400">
              <a:latin typeface="Calibri" pitchFamily="34" charset="0"/>
            </a:endParaRPr>
          </a:p>
        </p:txBody>
      </p:sp>
      <p:sp>
        <p:nvSpPr>
          <p:cNvPr id="15376" name="object 16"/>
          <p:cNvSpPr txBox="1">
            <a:spLocks noChangeArrowheads="1"/>
          </p:cNvSpPr>
          <p:nvPr/>
        </p:nvSpPr>
        <p:spPr bwMode="auto">
          <a:xfrm>
            <a:off x="381000" y="1524000"/>
            <a:ext cx="118745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7625" indent="-36513"/>
            <a:r>
              <a:rPr lang="ru-RU" sz="1600" b="1">
                <a:latin typeface="Calibri" pitchFamily="34" charset="0"/>
              </a:rPr>
              <a:t>Прочие налоговые доходы </a:t>
            </a:r>
          </a:p>
          <a:p>
            <a:pPr marL="47625" indent="-36513"/>
            <a:r>
              <a:rPr lang="ru-RU" sz="1600" b="1">
                <a:latin typeface="Calibri" pitchFamily="34" charset="0"/>
              </a:rPr>
              <a:t>3419,0</a:t>
            </a:r>
          </a:p>
        </p:txBody>
      </p:sp>
      <p:sp>
        <p:nvSpPr>
          <p:cNvPr id="15377" name="object 20"/>
          <p:cNvSpPr txBox="1">
            <a:spLocks noChangeArrowheads="1"/>
          </p:cNvSpPr>
          <p:nvPr/>
        </p:nvSpPr>
        <p:spPr bwMode="auto">
          <a:xfrm>
            <a:off x="1905000" y="1219200"/>
            <a:ext cx="479425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000" b="1" i="1">
                <a:solidFill>
                  <a:srgbClr val="FFFFFF"/>
                </a:solidFill>
                <a:latin typeface="Calibri" pitchFamily="34" charset="0"/>
              </a:rPr>
              <a:t>0,7</a:t>
            </a:r>
            <a:endParaRPr lang="ru-RU" sz="2000">
              <a:latin typeface="Calibri" pitchFamily="34" charset="0"/>
            </a:endParaRPr>
          </a:p>
          <a:p>
            <a:pPr algn="ctr"/>
            <a:r>
              <a:rPr lang="ru-RU" sz="2000" b="1" i="1">
                <a:solidFill>
                  <a:srgbClr val="FFFFFF"/>
                </a:solidFill>
                <a:latin typeface="Calibri" pitchFamily="34" charset="0"/>
              </a:rPr>
              <a:t>%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78" name="object 25"/>
          <p:cNvSpPr txBox="1">
            <a:spLocks noChangeArrowheads="1"/>
          </p:cNvSpPr>
          <p:nvPr/>
        </p:nvSpPr>
        <p:spPr bwMode="auto">
          <a:xfrm>
            <a:off x="0" y="5791200"/>
            <a:ext cx="23844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tabLst>
                <a:tab pos="1905000" algn="l"/>
              </a:tabLst>
            </a:pPr>
            <a:r>
              <a:rPr lang="ru-RU" sz="1600" b="1">
                <a:latin typeface="Calibri" pitchFamily="34" charset="0"/>
              </a:rPr>
              <a:t>Неналоговые            46,8</a:t>
            </a:r>
            <a:endParaRPr lang="ru-RU" sz="2000">
              <a:latin typeface="Calibri" pitchFamily="34" charset="0"/>
            </a:endParaRPr>
          </a:p>
          <a:p>
            <a:pPr algn="ctr">
              <a:lnSpc>
                <a:spcPts val="1913"/>
              </a:lnSpc>
              <a:tabLst>
                <a:tab pos="1905000" algn="l"/>
              </a:tabLst>
            </a:pPr>
            <a:r>
              <a:rPr lang="ru-RU" sz="1600" b="1">
                <a:latin typeface="Calibri" pitchFamily="34" charset="0"/>
              </a:rPr>
              <a:t>доходы	</a:t>
            </a:r>
            <a:r>
              <a:rPr lang="ru-RU" sz="3000" b="1" i="1" baseline="-14000">
                <a:solidFill>
                  <a:srgbClr val="FFFFFF"/>
                </a:solidFill>
                <a:latin typeface="Calibri" pitchFamily="34" charset="0"/>
              </a:rPr>
              <a:t>%</a:t>
            </a:r>
            <a:endParaRPr lang="ru-RU" sz="3000" baseline="-14000">
              <a:latin typeface="Calibri" pitchFamily="34" charset="0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629400" y="2514600"/>
            <a:ext cx="533400" cy="55086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tabLst>
                <a:tab pos="762635" algn="l"/>
              </a:tabLst>
              <a:defRPr/>
            </a:pPr>
            <a:r>
              <a:rPr lang="ru-RU" sz="2000" b="1" i="1" dirty="0">
                <a:solidFill>
                  <a:srgbClr val="FFFFFF"/>
                </a:solidFill>
                <a:latin typeface="Calibri"/>
                <a:cs typeface="Calibri"/>
              </a:rPr>
              <a:t>5,8</a:t>
            </a:r>
            <a:r>
              <a:rPr sz="2000" b="1" i="1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endParaRPr sz="1600" dirty="0">
              <a:latin typeface="Calibri"/>
              <a:cs typeface="Calibri"/>
            </a:endParaRPr>
          </a:p>
          <a:p>
            <a:pPr marL="144780" fontAlgn="auto">
              <a:lnSpc>
                <a:spcPts val="1910"/>
              </a:lnSpc>
              <a:spcBef>
                <a:spcPts val="0"/>
              </a:spcBef>
              <a:spcAft>
                <a:spcPts val="0"/>
              </a:spcAft>
              <a:tabLst>
                <a:tab pos="1096645" algn="l"/>
              </a:tabLst>
              <a:defRPr/>
            </a:pPr>
            <a:r>
              <a:rPr sz="3000" b="1" i="1" baseline="-13888" dirty="0">
                <a:solidFill>
                  <a:srgbClr val="FFFFFF"/>
                </a:solidFill>
                <a:latin typeface="Calibri"/>
                <a:cs typeface="Calibri"/>
              </a:rPr>
              <a:t>%	</a:t>
            </a:r>
            <a:endParaRPr sz="1600" dirty="0">
              <a:latin typeface="Calibri"/>
              <a:cs typeface="Calibri"/>
            </a:endParaRPr>
          </a:p>
        </p:txBody>
      </p:sp>
      <p:sp>
        <p:nvSpPr>
          <p:cNvPr id="15380" name="object 38"/>
          <p:cNvSpPr txBox="1">
            <a:spLocks noChangeArrowheads="1"/>
          </p:cNvSpPr>
          <p:nvPr/>
        </p:nvSpPr>
        <p:spPr bwMode="auto">
          <a:xfrm>
            <a:off x="7381875" y="4594225"/>
            <a:ext cx="16383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ru-RU" sz="1600" b="1">
                <a:latin typeface="Calibri" pitchFamily="34" charset="0"/>
              </a:rPr>
              <a:t>Налог на доходы физических лиц</a:t>
            </a:r>
          </a:p>
        </p:txBody>
      </p:sp>
      <p:sp>
        <p:nvSpPr>
          <p:cNvPr id="15381" name="object 42"/>
          <p:cNvSpPr txBox="1">
            <a:spLocks noChangeArrowheads="1"/>
          </p:cNvSpPr>
          <p:nvPr/>
        </p:nvSpPr>
        <p:spPr bwMode="auto">
          <a:xfrm>
            <a:off x="6705600" y="5029200"/>
            <a:ext cx="6858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000" b="1" i="1">
                <a:solidFill>
                  <a:srgbClr val="FFFFFF"/>
                </a:solidFill>
                <a:latin typeface="Calibri" pitchFamily="34" charset="0"/>
              </a:rPr>
              <a:t>43,6</a:t>
            </a:r>
            <a:endParaRPr lang="ru-RU" sz="2000">
              <a:latin typeface="Calibri" pitchFamily="34" charset="0"/>
            </a:endParaRPr>
          </a:p>
          <a:p>
            <a:pPr algn="ctr"/>
            <a:r>
              <a:rPr lang="ru-RU" sz="2000" b="1" i="1">
                <a:solidFill>
                  <a:srgbClr val="FFFFFF"/>
                </a:solidFill>
                <a:latin typeface="Calibri" pitchFamily="34" charset="0"/>
              </a:rPr>
              <a:t>%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82" name="object 38"/>
          <p:cNvSpPr txBox="1">
            <a:spLocks noChangeArrowheads="1"/>
          </p:cNvSpPr>
          <p:nvPr/>
        </p:nvSpPr>
        <p:spPr bwMode="auto">
          <a:xfrm>
            <a:off x="7391400" y="2362200"/>
            <a:ext cx="15621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 algn="ctr"/>
            <a:r>
              <a:rPr lang="ru-RU" sz="1600" b="1">
                <a:latin typeface="Calibri" pitchFamily="34" charset="0"/>
              </a:rPr>
              <a:t>Налоги на совокупный доход</a:t>
            </a:r>
          </a:p>
        </p:txBody>
      </p:sp>
      <p:sp>
        <p:nvSpPr>
          <p:cNvPr id="15383" name="object 13"/>
          <p:cNvSpPr txBox="1">
            <a:spLocks noChangeArrowheads="1"/>
          </p:cNvSpPr>
          <p:nvPr/>
        </p:nvSpPr>
        <p:spPr bwMode="auto">
          <a:xfrm>
            <a:off x="3200400" y="1752600"/>
            <a:ext cx="1174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2700"/>
            <a:r>
              <a:rPr lang="ru-RU" sz="2400">
                <a:latin typeface="Calibri" pitchFamily="34" charset="0"/>
              </a:rPr>
              <a:t>15045,4</a:t>
            </a:r>
          </a:p>
        </p:txBody>
      </p:sp>
      <p:sp>
        <p:nvSpPr>
          <p:cNvPr id="21" name="Овал 20"/>
          <p:cNvSpPr/>
          <p:nvPr/>
        </p:nvSpPr>
        <p:spPr>
          <a:xfrm>
            <a:off x="3886200" y="838200"/>
            <a:ext cx="914400" cy="83820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3,1 </a:t>
            </a:r>
            <a:r>
              <a:rPr lang="ru-RU" dirty="0"/>
              <a:t>%</a:t>
            </a:r>
          </a:p>
        </p:txBody>
      </p:sp>
      <p:sp>
        <p:nvSpPr>
          <p:cNvPr id="15385" name="Прямоугольник 22"/>
          <p:cNvSpPr>
            <a:spLocks noChangeArrowheads="1"/>
          </p:cNvSpPr>
          <p:nvPr/>
        </p:nvSpPr>
        <p:spPr bwMode="auto">
          <a:xfrm>
            <a:off x="4800600" y="990600"/>
            <a:ext cx="1011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Акцизы 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</a:spPr>
      <a:bodyPr wrap="square" lIns="0" tIns="0" rIns="0" bIns="0" rtlCol="0" anchor="ctr">
        <a:spAutoFit/>
      </a:bodyPr>
      <a:lstStyle>
        <a:defPPr algn="ctr">
          <a:defRPr dirty="0"/>
        </a:defPPr>
      </a:lst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1645</TotalTime>
  <Words>1376</Words>
  <Application>Microsoft Office PowerPoint</Application>
  <PresentationFormat>Экран (4:3)</PresentationFormat>
  <Paragraphs>505</Paragraphs>
  <Slides>24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Wingdings</vt:lpstr>
      <vt:lpstr>Times New Roman</vt:lpstr>
      <vt:lpstr>Office Theme</vt:lpstr>
      <vt:lpstr>Worksheet</vt:lpstr>
      <vt:lpstr>Слайд 1</vt:lpstr>
      <vt:lpstr>Слайд 2</vt:lpstr>
      <vt:lpstr>Слайд 3</vt:lpstr>
      <vt:lpstr>Слайд 4</vt:lpstr>
      <vt:lpstr>ДОХОДЫ – РАСХОДЫ = ДЕФИЦИТ (ПРОФИЦИТ)</vt:lpstr>
      <vt:lpstr>Слайд 6</vt:lpstr>
      <vt:lpstr>Слайд 7</vt:lpstr>
      <vt:lpstr>.</vt:lpstr>
      <vt:lpstr>Слайд 9</vt:lpstr>
      <vt:lpstr>Темп роста основных источников доходов бюджета муниципального района в 2018 году</vt:lpstr>
      <vt:lpstr>Структура неналоговых доходов бюджета муниципального района в 2018 году составила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ermolova</cp:lastModifiedBy>
  <cp:revision>181</cp:revision>
  <dcterms:created xsi:type="dcterms:W3CDTF">2013-10-31T16:19:08Z</dcterms:created>
  <dcterms:modified xsi:type="dcterms:W3CDTF">2019-03-25T12:05:07Z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2013-10-31T00:00:00Z</vt:filetime>
  </property>
  <property fmtid="{D5CDD505-2E9C-101B-9397-08002B2CF9AE}" pid="3" name="LastSaved">
    <vt:filetime>2013-10-31T00:00:00Z</vt:filetime>
  </property>
</Properties>
</file>