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9"/>
  </p:notesMasterIdLst>
  <p:sldIdLst>
    <p:sldId id="256" r:id="rId3"/>
    <p:sldId id="257" r:id="rId4"/>
    <p:sldId id="258" r:id="rId5"/>
    <p:sldId id="270" r:id="rId6"/>
    <p:sldId id="278" r:id="rId7"/>
    <p:sldId id="279" r:id="rId8"/>
    <p:sldId id="260" r:id="rId9"/>
    <p:sldId id="274" r:id="rId10"/>
    <p:sldId id="275" r:id="rId11"/>
    <p:sldId id="282" r:id="rId12"/>
    <p:sldId id="283" r:id="rId13"/>
    <p:sldId id="284" r:id="rId14"/>
    <p:sldId id="276" r:id="rId15"/>
    <p:sldId id="277" r:id="rId16"/>
    <p:sldId id="280" r:id="rId17"/>
    <p:sldId id="281" r:id="rId18"/>
  </p:sldIdLst>
  <p:sldSz cx="9144000" cy="6858000" type="screen4x3"/>
  <p:notesSz cx="6888163" cy="100203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145EA8"/>
    <a:srgbClr val="E7344F"/>
    <a:srgbClr val="000099"/>
    <a:srgbClr val="A50021"/>
    <a:srgbClr val="000066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704" autoAdjust="0"/>
  </p:normalViewPr>
  <p:slideViewPr>
    <p:cSldViewPr>
      <p:cViewPr>
        <p:scale>
          <a:sx n="100" d="100"/>
          <a:sy n="100" d="100"/>
        </p:scale>
        <p:origin x="-324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F97678DB-3F8D-4CD0-BA77-3656CB4B8304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55A5A28D-BDB6-46FF-A1EF-D3D59E3A7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7426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17513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2308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2308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305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2308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2122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8636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2122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761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122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2308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2308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2308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0166" y="3357562"/>
            <a:ext cx="5572164" cy="1143008"/>
          </a:xfrm>
          <a:custGeom>
            <a:avLst/>
            <a:gdLst>
              <a:gd name="connsiteX0" fmla="*/ 0 w 5572164"/>
              <a:gd name="connsiteY0" fmla="*/ 0 h 1143008"/>
              <a:gd name="connsiteX1" fmla="*/ 5572164 w 5572164"/>
              <a:gd name="connsiteY1" fmla="*/ 0 h 1143008"/>
              <a:gd name="connsiteX2" fmla="*/ 5572164 w 5572164"/>
              <a:gd name="connsiteY2" fmla="*/ 1143008 h 1143008"/>
              <a:gd name="connsiteX3" fmla="*/ 0 w 5572164"/>
              <a:gd name="connsiteY3" fmla="*/ 1143008 h 1143008"/>
              <a:gd name="connsiteX4" fmla="*/ 0 w 5572164"/>
              <a:gd name="connsiteY4" fmla="*/ 0 h 114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2164" h="1143008">
                <a:moveTo>
                  <a:pt x="0" y="0"/>
                </a:moveTo>
                <a:lnTo>
                  <a:pt x="5572164" y="0"/>
                </a:lnTo>
                <a:lnTo>
                  <a:pt x="5572164" y="1143008"/>
                </a:lnTo>
                <a:lnTo>
                  <a:pt x="0" y="114300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txBody>
          <a:bodyPr/>
          <a:lstStyle>
            <a:lvl1pPr algn="ctr">
              <a:defRPr sz="3600" cap="all" baseline="0">
                <a:effectLst>
                  <a:outerShdw blurRad="254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24" y="6000768"/>
            <a:ext cx="7772400" cy="642942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000066"/>
                </a:solidFill>
                <a:effectLst/>
                <a:latin typeface="Segoe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505200"/>
            <a:ext cx="7772400" cy="1362075"/>
          </a:xfrm>
        </p:spPr>
        <p:txBody>
          <a:bodyPr anchor="b" anchorCtr="0"/>
          <a:lstStyle>
            <a:lvl1pPr algn="l">
              <a:defRPr sz="3600" b="0" cap="all" baseline="0">
                <a:effectLst>
                  <a:outerShdw blurRad="254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876801"/>
            <a:ext cx="7772400" cy="1042987"/>
          </a:xfrm>
        </p:spPr>
        <p:txBody>
          <a:bodyPr anchor="t" anchorCtr="0"/>
          <a:lstStyle>
            <a:lvl1pPr marL="0" indent="0">
              <a:buNone/>
              <a:defRPr sz="1600">
                <a:solidFill>
                  <a:schemeClr val="accent6">
                    <a:shade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543824" cy="844533"/>
          </a:xfrm>
          <a:prstGeom prst="rect">
            <a:avLst/>
          </a:prstGeom>
        </p:spPr>
        <p:txBody>
          <a:bodyPr vert="horz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4476"/>
            <a:ext cx="8229600" cy="4611688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92636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2B01318-6ABD-4BDD-BBB0-D5B124F36B42}" type="datetimeFigureOut">
              <a:rPr lang="en-US" smtClean="0">
                <a:solidFill>
                  <a:schemeClr val="bg1"/>
                </a:solidFill>
              </a:rPr>
              <a:pPr/>
              <a:t>2/19/2018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92636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92636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62D56ECA-4C16-4208-B374-27591EF545A3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sz="3600" kern="1200" cap="none" baseline="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Segoe Semibold" pitchFamily="34" charset="0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2800" kern="1200">
          <a:solidFill>
            <a:srgbClr val="000066"/>
          </a:solidFill>
          <a:latin typeface="Segoe" pitchFamily="34" charset="0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000066"/>
          </a:solidFill>
          <a:latin typeface="Segoe" pitchFamily="34" charset="0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000066"/>
          </a:solidFill>
          <a:latin typeface="Segoe" pitchFamily="34" charset="0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000066"/>
          </a:solidFill>
          <a:latin typeface="Segoe" pitchFamily="34" charset="0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000066"/>
          </a:solidFill>
          <a:latin typeface="Segoe" pitchFamily="34" charset="0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microsoft.com/office/2007/relationships/hdphoto" Target="../media/hdphoto2.wdp"/><Relationship Id="rId9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357406"/>
            <a:ext cx="8496944" cy="34163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sz="5400" b="1" cap="small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Получение государственных и муниципальных услуг в электронном виде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162731"/>
            <a:ext cx="936104" cy="1014112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1428736"/>
            <a:ext cx="4357718" cy="2143140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Получение разрешения на </a:t>
            </a:r>
            <a:r>
              <a:rPr lang="ru-RU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строительство</a:t>
            </a:r>
          </a:p>
          <a:p>
            <a:pPr algn="ctr"/>
            <a:r>
              <a:rPr lang="en-US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https</a:t>
            </a:r>
            <a:r>
              <a:rPr lang="en-US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://pgu.govvrn.ru/wps/myportal/main/service?serviceId=3640100010000122749</a:t>
            </a:r>
            <a:endParaRPr lang="ru-RU" sz="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adm\Downloads\arhtitul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3759200" cy="2819400"/>
          </a:xfrm>
          <a:prstGeom prst="rect">
            <a:avLst/>
          </a:prstGeom>
          <a:noFill/>
        </p:spPr>
      </p:pic>
      <p:pic>
        <p:nvPicPr>
          <p:cNvPr id="1027" name="Picture 3" descr="C:\Users\adm\Downloads\arhtitul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429000"/>
            <a:ext cx="3759200" cy="281940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142844" y="142852"/>
            <a:ext cx="936104" cy="101411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TextBox 8"/>
          <p:cNvSpPr txBox="1"/>
          <p:nvPr/>
        </p:nvSpPr>
        <p:spPr>
          <a:xfrm>
            <a:off x="2289590" y="260648"/>
            <a:ext cx="608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Пользователю </a:t>
            </a:r>
            <a:r>
              <a:rPr 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доступны услуги в электронном виде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0\Почта\180219\буклет шаблон\BobrovPeschechod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3758400" cy="2818800"/>
          </a:xfrm>
          <a:prstGeom prst="rect">
            <a:avLst/>
          </a:prstGeom>
          <a:noFill/>
        </p:spPr>
      </p:pic>
      <p:pic>
        <p:nvPicPr>
          <p:cNvPr id="1026" name="Picture 2" descr="E:\0\Почта\180219\буклет шаблон\28d79d4e8d713d9ffadf4b580335187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643314"/>
            <a:ext cx="5018635" cy="28188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142844" y="142852"/>
            <a:ext cx="936104" cy="101411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TextBox 8"/>
          <p:cNvSpPr txBox="1"/>
          <p:nvPr/>
        </p:nvSpPr>
        <p:spPr>
          <a:xfrm>
            <a:off x="2289590" y="260648"/>
            <a:ext cx="608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Пользователю </a:t>
            </a:r>
            <a:r>
              <a:rPr 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доступны услуги в электронном виде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3438" y="1428736"/>
            <a:ext cx="4357718" cy="2143140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Получение разрешения на ввод объекта в </a:t>
            </a:r>
            <a:r>
              <a:rPr lang="ru-RU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эксплуатацию</a:t>
            </a:r>
          </a:p>
          <a:p>
            <a:pPr algn="ctr"/>
            <a:r>
              <a:rPr lang="en-US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https://pgu.govvrn.ru/wps/myportal/main/service?serviceId=3640100010000532555</a:t>
            </a:r>
          </a:p>
          <a:p>
            <a:pPr algn="ctr"/>
            <a:endParaRPr lang="ru-RU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\Downloads\art1-2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3758400" cy="222998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142844" y="142852"/>
            <a:ext cx="936104" cy="101411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/>
          <p:cNvSpPr txBox="1"/>
          <p:nvPr/>
        </p:nvSpPr>
        <p:spPr>
          <a:xfrm>
            <a:off x="2289590" y="260648"/>
            <a:ext cx="608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Пользователю </a:t>
            </a:r>
            <a:r>
              <a:rPr 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доступны услуги в электронном виде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1214422"/>
            <a:ext cx="4500594" cy="2357454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3000" dirty="0" smtClean="0">
                <a:solidFill>
                  <a:schemeClr val="tx1"/>
                </a:solidFill>
              </a:rPr>
              <a:t>Получение градостроительного плана земельного участка</a:t>
            </a:r>
            <a:endParaRPr lang="en-US" sz="3000" dirty="0" smtClean="0">
              <a:solidFill>
                <a:schemeClr val="tx1"/>
              </a:solidFill>
            </a:endParaRPr>
          </a:p>
          <a:p>
            <a:pPr algn="ctr"/>
            <a:r>
              <a:rPr lang="en-US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https://pgu.govvrn.ru/wps/myportal/main/service?serviceId=3640100010000538159</a:t>
            </a:r>
            <a:endParaRPr lang="en-US" sz="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adm\Downloads\LUjAhfJbWN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786190"/>
            <a:ext cx="3402000" cy="2533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3027" y="404664"/>
            <a:ext cx="5607004" cy="792088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89590" y="260648"/>
            <a:ext cx="608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Пользователю </a:t>
            </a:r>
            <a:r>
              <a:rPr 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доступны услуги в электронном виде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29863" y="1532972"/>
            <a:ext cx="31323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Проверка пенсионных накоплений</a:t>
            </a:r>
            <a:endParaRPr lang="ru-RU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32972"/>
            <a:ext cx="4754563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://bizlego.ml/attachments/Image/pensinoery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1" y="3284985"/>
            <a:ext cx="518457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575054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3027" y="404664"/>
            <a:ext cx="5607004" cy="792088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89590" y="260648"/>
            <a:ext cx="608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Пользователю </a:t>
            </a:r>
            <a:r>
              <a:rPr 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доступны услуги в электронном виде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56529" y="1196752"/>
            <a:ext cx="40334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Проверка налоговых задолженностей  и другие услуги </a:t>
            </a:r>
            <a:endParaRPr lang="ru-RU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503490"/>
            <a:ext cx="3960441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s://i.ss.lv/gallery/1/32/7917/computers-laptops-laptop-repair-1583281.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5" y="3430248"/>
            <a:ext cx="4662232" cy="316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13133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402397" y="2909839"/>
            <a:ext cx="2088232" cy="18873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10046" y="2659559"/>
            <a:ext cx="3176989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buClr>
                <a:srgbClr val="A50021"/>
              </a:buClr>
            </a:pPr>
            <a:r>
              <a:rPr lang="ru-RU" sz="2200" b="1" cap="small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личный кабинет </a:t>
            </a:r>
            <a:endParaRPr lang="ru-RU" sz="2200" b="1" cap="small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Clr>
                <a:srgbClr val="A50021"/>
              </a:buClr>
            </a:pPr>
            <a:r>
              <a:rPr lang="ru-RU" sz="2200" b="1" cap="small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ФНС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773" y="3600369"/>
            <a:ext cx="2199582" cy="14986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57156" y="5283704"/>
            <a:ext cx="2401141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buClr>
                <a:srgbClr val="A50021"/>
              </a:buClr>
            </a:pPr>
            <a:r>
              <a:rPr lang="ru-RU" sz="2200" b="1" cap="small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личный кабинет </a:t>
            </a:r>
            <a:endParaRPr lang="ru-RU" sz="2200" b="1" cap="small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Clr>
                <a:srgbClr val="A50021"/>
              </a:buClr>
            </a:pPr>
            <a:r>
              <a:rPr lang="ru-RU" sz="2200" b="1" cap="small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ПФР</a:t>
            </a:r>
            <a:endParaRPr lang="ru-RU" sz="2200" b="1" cap="small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1854" y="1284968"/>
            <a:ext cx="2453375" cy="1351944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21941" y="5226730"/>
            <a:ext cx="18069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cap="small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 </a:t>
            </a:r>
            <a:r>
              <a:rPr lang="ru-RU" sz="2200" b="1" cap="small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ГИС</a:t>
            </a:r>
          </a:p>
          <a:p>
            <a:pPr algn="ctr"/>
            <a:r>
              <a:rPr lang="ru-RU" sz="2200" b="1" cap="small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cap="small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ЖКХ 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764" y="3632810"/>
            <a:ext cx="1983238" cy="139663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569" y="1691517"/>
            <a:ext cx="1810823" cy="108113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15281" y="2707612"/>
            <a:ext cx="2818935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buClr>
                <a:srgbClr val="A50021"/>
              </a:buClr>
            </a:pPr>
            <a:r>
              <a:rPr lang="ru-RU" sz="2200" b="1" cap="small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 ТРУД ВСЕМ</a:t>
            </a:r>
            <a:endParaRPr lang="ru-RU" sz="2200" b="1" cap="small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77283" y="1052736"/>
            <a:ext cx="1938461" cy="110899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26389" y="2155503"/>
            <a:ext cx="3744416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buClr>
                <a:srgbClr val="A50021"/>
              </a:buClr>
            </a:pPr>
            <a:r>
              <a:rPr lang="ru-RU" sz="2200" b="1" cap="small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 общественных инициатив</a:t>
            </a:r>
          </a:p>
        </p:txBody>
      </p:sp>
      <p:sp>
        <p:nvSpPr>
          <p:cNvPr id="27" name="TextBox 11"/>
          <p:cNvSpPr txBox="1"/>
          <p:nvPr/>
        </p:nvSpPr>
        <p:spPr>
          <a:xfrm>
            <a:off x="1355701" y="4706121"/>
            <a:ext cx="6395823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en-US"/>
            </a:defPPr>
            <a:lvl1pPr marL="0" algn="l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A50021"/>
              </a:buClr>
            </a:pPr>
            <a:r>
              <a:rPr lang="ru-RU" sz="4800" b="1" cap="small" dirty="0" smtClean="0">
                <a:solidFill>
                  <a:srgbClr val="A50021"/>
                </a:solidFill>
                <a:cs typeface="Arial" panose="020B0604020202020204" pitchFamily="34" charset="0"/>
              </a:rPr>
              <a:t>один пароль!</a:t>
            </a:r>
            <a:endParaRPr lang="ru-RU" sz="4800" b="1" cap="small" dirty="0">
              <a:solidFill>
                <a:srgbClr val="A50021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1857" y="18385"/>
            <a:ext cx="87035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Учетная </a:t>
            </a: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запись </a:t>
            </a:r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системе электронного правительства является ключом входа в личный кабинет на других информационных ресурсах</a:t>
            </a: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456738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3027" y="404664"/>
            <a:ext cx="5607004" cy="792088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47193" y="411922"/>
            <a:ext cx="60805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Пользуйтесь порталом государственных услуг</a:t>
            </a:r>
          </a:p>
          <a:p>
            <a:pPr algn="ctr"/>
            <a:r>
              <a:rPr 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9218" name="Picture 2" descr="http://synergy401k.com/wp-content/uploads/2014/04/bigstock-Happy-Group-Of-Executives-Poin-139893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42" y="2081364"/>
            <a:ext cx="5505401" cy="351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33144" y="2272504"/>
            <a:ext cx="3600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Получать государственные и муниципальные услуги с каждым днем становится </a:t>
            </a:r>
            <a:r>
              <a:rPr lang="ru-RU" sz="30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проще</a:t>
            </a:r>
            <a:endParaRPr lang="ru-RU" sz="3000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085551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162731"/>
            <a:ext cx="936104" cy="10141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58678" y="1441452"/>
            <a:ext cx="2139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Офисы «Мои </a:t>
            </a:r>
            <a:r>
              <a:rPr lang="ru-RU" sz="1600" b="1" dirty="0" smtClean="0"/>
              <a:t>Документы</a:t>
            </a:r>
            <a:r>
              <a:rPr lang="ru-RU" sz="1600" b="1" dirty="0"/>
              <a:t>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58678" y="5006024"/>
            <a:ext cx="2330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Порталы </a:t>
            </a:r>
            <a:r>
              <a:rPr lang="ru-RU" sz="1600" b="1" dirty="0"/>
              <a:t>государственных </a:t>
            </a:r>
            <a:r>
              <a:rPr lang="ru-RU" sz="1600" b="1" dirty="0" smtClean="0"/>
              <a:t>и муниципальных услуг</a:t>
            </a:r>
            <a:endParaRPr lang="ru-RU" sz="16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5875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2602" y="1176843"/>
            <a:ext cx="2157203" cy="1113995"/>
          </a:xfrm>
          <a:prstGeom prst="rect">
            <a:avLst/>
          </a:prstGeom>
          <a:ln>
            <a:solidFill>
              <a:srgbClr val="145EA8"/>
            </a:solidFill>
          </a:ln>
          <a:effectLst>
            <a:reflection stA="0" endPos="0" dist="50800" dir="5400000" sy="-100000" algn="bl" rotWithShape="0"/>
          </a:effectLst>
        </p:spPr>
      </p:pic>
      <p:sp>
        <p:nvSpPr>
          <p:cNvPr id="10" name="Стрелка вправо 9"/>
          <p:cNvSpPr/>
          <p:nvPr/>
        </p:nvSpPr>
        <p:spPr>
          <a:xfrm rot="20063658">
            <a:off x="2434391" y="2364230"/>
            <a:ext cx="1774760" cy="36134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684062" y="162731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Способы получения государственных и муниципальных услуг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61292" y="2854406"/>
            <a:ext cx="2232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Орган государственной власти или орган местного самоуправления</a:t>
            </a:r>
            <a:endParaRPr lang="ru-RU" sz="16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2602" y="2989825"/>
            <a:ext cx="2210934" cy="1177580"/>
          </a:xfrm>
          <a:prstGeom prst="rect">
            <a:avLst/>
          </a:prstGeom>
          <a:ln>
            <a:solidFill>
              <a:srgbClr val="145EA8"/>
            </a:solidFill>
          </a:ln>
        </p:spPr>
      </p:pic>
      <p:sp>
        <p:nvSpPr>
          <p:cNvPr id="16" name="Стрелка вправо 15"/>
          <p:cNvSpPr/>
          <p:nvPr/>
        </p:nvSpPr>
        <p:spPr>
          <a:xfrm>
            <a:off x="2455703" y="3420557"/>
            <a:ext cx="1840973" cy="36134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420336">
            <a:off x="2363635" y="4499105"/>
            <a:ext cx="1942212" cy="36134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2602" y="4771210"/>
            <a:ext cx="2210934" cy="12756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2534368"/>
            <a:ext cx="2104159" cy="245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013335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2108979"/>
            <a:ext cx="1449404" cy="81859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485" y="1435331"/>
            <a:ext cx="1406920" cy="74143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78" y="5974618"/>
            <a:ext cx="1449404" cy="741438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1475656" y="116632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Преимущества получения государственных и муниципальных услуг в электронном виде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48187" y="1435331"/>
            <a:ext cx="7400035" cy="6547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639563" y="1578041"/>
            <a:ext cx="69285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dk1"/>
                </a:solidFill>
              </a:rPr>
              <a:t>Упрощение процедур взаимодействия граждан и </a:t>
            </a:r>
            <a:r>
              <a:rPr lang="ru-RU" b="1" dirty="0" smtClean="0">
                <a:solidFill>
                  <a:schemeClr val="dk1"/>
                </a:solidFill>
              </a:rPr>
              <a:t>органов власти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548187" y="2201226"/>
            <a:ext cx="7400035" cy="6547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619843" y="2343936"/>
            <a:ext cx="79770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dk1"/>
                </a:solidFill>
              </a:rPr>
              <a:t>Повышение открытости и эффективности деятельности органов власти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561223" y="6017960"/>
            <a:ext cx="7434269" cy="6547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98403" y="6160670"/>
            <a:ext cx="68849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dk1"/>
                </a:solidFill>
              </a:rPr>
              <a:t>Повышение качества жизни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578342" y="2972826"/>
            <a:ext cx="7400035" cy="6547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593311" y="2935993"/>
            <a:ext cx="7344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dk1"/>
                </a:solidFill>
              </a:rPr>
              <a:t>Возможность получения услуг без лишних временных и финансовых затрат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548187" y="4523769"/>
            <a:ext cx="7434269" cy="6547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1611470" y="4666479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dk1"/>
                </a:solidFill>
              </a:rPr>
              <a:t>Возможность </a:t>
            </a:r>
            <a:r>
              <a:rPr lang="ru-RU" b="1" dirty="0" smtClean="0">
                <a:solidFill>
                  <a:schemeClr val="dk1"/>
                </a:solidFill>
              </a:rPr>
              <a:t>онлайн оплаты пошлин, штрафов, налогов</a:t>
            </a:r>
            <a:endParaRPr lang="ru-RU" b="1" dirty="0">
              <a:solidFill>
                <a:schemeClr val="dk1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64" y="4422959"/>
            <a:ext cx="1449404" cy="75556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2927571"/>
            <a:ext cx="1449404" cy="745267"/>
          </a:xfrm>
          <a:prstGeom prst="rect">
            <a:avLst/>
          </a:prstGeom>
        </p:spPr>
      </p:pic>
      <p:sp>
        <p:nvSpPr>
          <p:cNvPr id="35" name="Скругленный прямоугольник 34"/>
          <p:cNvSpPr/>
          <p:nvPr/>
        </p:nvSpPr>
        <p:spPr>
          <a:xfrm>
            <a:off x="1578342" y="5259202"/>
            <a:ext cx="7434269" cy="6547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1639563" y="5305770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dk1"/>
                </a:solidFill>
              </a:rPr>
              <a:t>Оценка качества оказания </a:t>
            </a:r>
            <a:r>
              <a:rPr lang="ru-RU" b="1" dirty="0" smtClean="0">
                <a:solidFill>
                  <a:schemeClr val="dk1"/>
                </a:solidFill>
              </a:rPr>
              <a:t>государственных и муниципальных услуг</a:t>
            </a:r>
            <a:endParaRPr lang="ru-RU" b="1" dirty="0">
              <a:solidFill>
                <a:schemeClr val="dk1"/>
              </a:solidFill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43" y="5265426"/>
            <a:ext cx="1449404" cy="684077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1561224" y="3751590"/>
            <a:ext cx="7434269" cy="6547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72838"/>
            <a:ext cx="1449404" cy="733505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1548187" y="3751590"/>
            <a:ext cx="76034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dk1"/>
                </a:solidFill>
              </a:rPr>
              <a:t>Получение услуг с домашнего компьютера, мобильных устройств: планшетов, мобильных телефонов</a:t>
            </a:r>
            <a:endParaRPr lang="ru-RU" b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6637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216" y="1413111"/>
            <a:ext cx="2664296" cy="16644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4348" y="1413110"/>
            <a:ext cx="2646449" cy="16644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7671" y="1413111"/>
            <a:ext cx="2664296" cy="16644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216" y="4005399"/>
            <a:ext cx="2664296" cy="16561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4348" y="4005399"/>
            <a:ext cx="2664840" cy="16503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9888" y="3975137"/>
            <a:ext cx="2664296" cy="167634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99549" y="3237840"/>
            <a:ext cx="2501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Здравоохранение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3838" y="3237840"/>
            <a:ext cx="2663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Социальная защита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84168" y="3191673"/>
            <a:ext cx="2796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Градостроительство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7906" y="5889117"/>
            <a:ext cx="2510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Земельные ресурсы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62294" y="589880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ЖКХ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39908" y="5879397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Имущество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94142" y="461319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Сферы электронных услуг</a:t>
            </a:r>
          </a:p>
        </p:txBody>
      </p:sp>
    </p:spTree>
    <p:extLst>
      <p:ext uri="{BB962C8B-B14F-4D97-AF65-F5344CB8AC3E}">
        <p14:creationId xmlns:p14="http://schemas.microsoft.com/office/powerpoint/2010/main" xmlns="" val="396880712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6528" y="4112897"/>
            <a:ext cx="19783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Регистрация на </a:t>
            </a:r>
            <a:r>
              <a:rPr lang="en-US" sz="1500" b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en-US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помощью домашнего ПК</a:t>
            </a:r>
            <a:endParaRPr lang="ru-RU" sz="15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1891570" y="3182127"/>
            <a:ext cx="952237" cy="21677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38072" y="3664035"/>
            <a:ext cx="1563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Получение СМС </a:t>
            </a:r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кодом доступа</a:t>
            </a:r>
            <a:endParaRPr lang="ru-RU" sz="15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4685" y="1892629"/>
            <a:ext cx="1974913" cy="1317549"/>
          </a:xfrm>
          <a:prstGeom prst="rect">
            <a:avLst/>
          </a:prstGeom>
          <a:ln>
            <a:solidFill>
              <a:srgbClr val="145EA8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4742765" y="3135351"/>
            <a:ext cx="283239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персональных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 в личном кабинете на </a:t>
            </a:r>
            <a:r>
              <a:rPr lang="en-US" sz="15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 важно указать – Воронежская область) </a:t>
            </a:r>
            <a:endParaRPr lang="ru-RU" sz="15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4814" y="-23010"/>
            <a:ext cx="76388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получения услуг в электронном виде - зарегистрируйся 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системе электронного правительства</a:t>
            </a:r>
            <a:endParaRPr lang="ru-RU" sz="2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89553" y="1093229"/>
            <a:ext cx="4933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70C0"/>
                </a:solidFill>
              </a:rPr>
              <a:t>Самостоятельная регистрация</a:t>
            </a:r>
            <a:endParaRPr lang="ru-RU" sz="2800" b="1" u="sng" dirty="0">
              <a:solidFill>
                <a:srgbClr val="0070C0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5400000" flipV="1">
            <a:off x="7855150" y="3482044"/>
            <a:ext cx="580668" cy="2154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4263" y="1750485"/>
            <a:ext cx="1363081" cy="1308140"/>
          </a:xfrm>
          <a:prstGeom prst="rect">
            <a:avLst/>
          </a:prstGeom>
          <a:ln>
            <a:solidFill>
              <a:srgbClr val="145EA8"/>
            </a:solidFill>
          </a:ln>
        </p:spPr>
      </p:pic>
      <p:sp>
        <p:nvSpPr>
          <p:cNvPr id="14" name="Стрелка вправо 13"/>
          <p:cNvSpPr/>
          <p:nvPr/>
        </p:nvSpPr>
        <p:spPr>
          <a:xfrm>
            <a:off x="4004853" y="2821757"/>
            <a:ext cx="1074781" cy="210711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6295" y="4622084"/>
            <a:ext cx="1890620" cy="1218550"/>
          </a:xfrm>
          <a:prstGeom prst="rect">
            <a:avLst/>
          </a:prstGeom>
        </p:spPr>
      </p:pic>
      <p:sp>
        <p:nvSpPr>
          <p:cNvPr id="21" name="Стрелка вправо 20"/>
          <p:cNvSpPr/>
          <p:nvPr/>
        </p:nvSpPr>
        <p:spPr>
          <a:xfrm rot="10800000" flipV="1">
            <a:off x="5466916" y="5193501"/>
            <a:ext cx="1220422" cy="215413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194" name="Picture 2" descr="http://images.tinot.com.ua/f/6d/1645987/razrabotka-saytov-krivoy-rog-f164598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315"/>
            <a:ext cx="1532050" cy="126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4312" y="2099357"/>
            <a:ext cx="1216669" cy="8479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643702" y="4214818"/>
            <a:ext cx="2292165" cy="2281553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Обращение в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обслуживания пользователей ЕСИА(г. Бобров, ул. Кирова, 32 А, </a:t>
            </a:r>
            <a:r>
              <a:rPr lang="ru-RU" sz="15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каб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№1) за подтверждением </a:t>
            </a:r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регистрации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843807" y="5961115"/>
            <a:ext cx="2865977" cy="535256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Доступны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услуги </a:t>
            </a:r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электронном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</a:t>
            </a:r>
            <a:endParaRPr lang="ru-RU" sz="15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75656" y="2404555"/>
            <a:ext cx="379922" cy="29714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8176023" y="1606887"/>
            <a:ext cx="379922" cy="29714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8555945" y="3880082"/>
            <a:ext cx="379922" cy="29714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329863" y="4300292"/>
            <a:ext cx="379922" cy="29714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3894623" y="3204813"/>
            <a:ext cx="510304" cy="5210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07184" y="2602866"/>
            <a:ext cx="1009650" cy="876300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3858752" y="2374779"/>
            <a:ext cx="379922" cy="29714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977725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3486" y="4668341"/>
            <a:ext cx="1950362" cy="12241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99744" y="3255616"/>
            <a:ext cx="159399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Получение СМС с кодом доступа</a:t>
            </a:r>
          </a:p>
          <a:p>
            <a:pPr algn="ctr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трелка вправо 42"/>
          <p:cNvSpPr/>
          <p:nvPr/>
        </p:nvSpPr>
        <p:spPr>
          <a:xfrm>
            <a:off x="2363651" y="2862302"/>
            <a:ext cx="976709" cy="28077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5" name="Стрелка вправо 44"/>
          <p:cNvSpPr/>
          <p:nvPr/>
        </p:nvSpPr>
        <p:spPr>
          <a:xfrm>
            <a:off x="4518058" y="2527343"/>
            <a:ext cx="976709" cy="31204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0" name="Стрелка вправо 49"/>
          <p:cNvSpPr/>
          <p:nvPr/>
        </p:nvSpPr>
        <p:spPr>
          <a:xfrm rot="5400000">
            <a:off x="7577141" y="3909580"/>
            <a:ext cx="1061830" cy="29727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rgbClr val="145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062" y="2839389"/>
            <a:ext cx="1131036" cy="1080326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376916" y="4081299"/>
            <a:ext cx="2336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Подача в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центре </a:t>
            </a:r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«Мои Документы» заявления на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регистрацию</a:t>
            </a:r>
            <a:endParaRPr lang="ru-RU" sz="15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7908" y="2524328"/>
            <a:ext cx="1331682" cy="823796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1861" y="2343914"/>
            <a:ext cx="1514069" cy="1317549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8701" y="2105757"/>
            <a:ext cx="1515719" cy="10361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20781" y="3416121"/>
            <a:ext cx="26281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персональных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 в личном кабинете на </a:t>
            </a:r>
            <a:r>
              <a:rPr lang="en-US" sz="1500" b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1500" b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(важно указать - </a:t>
            </a:r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Кировская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область) </a:t>
            </a:r>
            <a:endParaRPr lang="ru-RU" sz="15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7664" y="5904287"/>
            <a:ext cx="323351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Доступны все услуги в электронном </a:t>
            </a:r>
            <a:r>
              <a:rPr lang="ru-RU" sz="15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</a:t>
            </a:r>
            <a:endParaRPr lang="ru-RU" sz="15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4353563" y="2949660"/>
            <a:ext cx="510304" cy="521033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983729" y="2117108"/>
            <a:ext cx="379922" cy="29714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28793" y="1955968"/>
            <a:ext cx="379922" cy="29714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728134" y="1980798"/>
            <a:ext cx="379922" cy="29714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461376" y="4291985"/>
            <a:ext cx="379922" cy="29714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rnd" cmpd="sng" algn="ctr">
            <a:solidFill>
              <a:srgbClr val="145EA8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71489" y="2292732"/>
            <a:ext cx="1009650" cy="8763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424814" y="-23010"/>
            <a:ext cx="76388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получения услуг в электронном виде - зарегистрируйся 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системе электронного правительства</a:t>
            </a:r>
            <a:endParaRPr lang="ru-RU" sz="2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98767" y="939109"/>
            <a:ext cx="66385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70C0"/>
                </a:solidFill>
              </a:rPr>
              <a:t>Р</a:t>
            </a:r>
            <a:r>
              <a:rPr lang="ru-RU" sz="2800" b="1" u="sng" dirty="0">
                <a:solidFill>
                  <a:srgbClr val="0070C0"/>
                </a:solidFill>
              </a:rPr>
              <a:t>егистрация в </a:t>
            </a:r>
            <a:r>
              <a:rPr lang="ru-RU" sz="2800" b="1" u="sng" dirty="0" smtClean="0">
                <a:solidFill>
                  <a:srgbClr val="0070C0"/>
                </a:solidFill>
              </a:rPr>
              <a:t>офисах </a:t>
            </a:r>
          </a:p>
          <a:p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</a:rPr>
              <a:t>«Мои Документы</a:t>
            </a:r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</a:rPr>
              <a:t>»</a:t>
            </a:r>
          </a:p>
          <a:p>
            <a:endParaRPr lang="ru-RU" sz="2800" b="1" u="sn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118631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3027" y="404664"/>
            <a:ext cx="5607004" cy="792088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89590" y="260648"/>
            <a:ext cx="608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Пользователю </a:t>
            </a:r>
            <a:r>
              <a:rPr 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доступны услуги в электронном виде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7788" y="1422369"/>
            <a:ext cx="31323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Запись ребенка </a:t>
            </a:r>
          </a:p>
          <a:p>
            <a:pPr algn="ctr"/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детский сад</a:t>
            </a:r>
            <a:endParaRPr lang="ru-RU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3" name="Picture 5" descr="http://www.krokha.ru/thumb/466x300_5/img/blogs/mother-notebook-160720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33195"/>
            <a:ext cx="4438650" cy="268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www.connectionsplus.org/wp/wp-content/uploads/2013/01/iStock_000019917411Smal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4742" y="3501009"/>
            <a:ext cx="467942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571707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3027" y="404664"/>
            <a:ext cx="5607004" cy="792088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89590" y="260648"/>
            <a:ext cx="608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Пользователю </a:t>
            </a:r>
            <a:r>
              <a:rPr 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доступны услуги в электронном виде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7788" y="1532972"/>
            <a:ext cx="3132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Регистрация автомобиля</a:t>
            </a:r>
            <a:endParaRPr lang="ru-RU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8" name="Picture 6" descr="http://sovetclub.ru/tim/8dd61bb845325d7475fbbfa80f3a79b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089920"/>
            <a:ext cx="497142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clubsobranie.ru/uploads/posts/2012-02/1329852997_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680" y="1422369"/>
            <a:ext cx="4272409" cy="273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915193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7792" r="10389" b="7792"/>
          <a:stretch/>
        </p:blipFill>
        <p:spPr>
          <a:xfrm>
            <a:off x="323528" y="260648"/>
            <a:ext cx="936104" cy="1014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3027" y="404664"/>
            <a:ext cx="5607004" cy="792088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89590" y="260648"/>
            <a:ext cx="6080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Пользователю </a:t>
            </a:r>
            <a:r>
              <a:rPr 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gosuslugi.ru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доступны услуги в электронном виде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29863" y="1532972"/>
            <a:ext cx="31323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Получение заграничного паспорта</a:t>
            </a:r>
            <a:endParaRPr lang="ru-RU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http://cs624817.vk.me/v624817332/2b072/Dd65Er-XuI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635" y="1761960"/>
            <a:ext cx="4500954" cy="299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backend9f0550607.dekalontour.com/uploads/vpisani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47623"/>
            <a:ext cx="5568553" cy="325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02886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RU_RU_Ed_14_Russia_2007v_Russia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Office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solidFill>
          <a:schemeClr val="accent3"/>
        </a:solidFill>
        <a:ln w="25400" cap="rnd" cmpd="sng" algn="ctr">
          <a:noFill/>
          <a:prstDash val="solid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BEA93F6-6209-450E-A12E-1F99049ABC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о России</Template>
  <TotalTime>0</TotalTime>
  <Words>409</Words>
  <Application>Microsoft Office PowerPoint</Application>
  <PresentationFormat>Экран (4:3)</PresentationFormat>
  <Paragraphs>96</Paragraphs>
  <Slides>16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MS_RU_RU_Ed_14_Russia_2007v_Russia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</vt:lpstr>
      <vt:lpstr> </vt:lpstr>
      <vt:lpstr> 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Презентация о России</dc:subject>
  <dc:creator/>
  <dc:description>Презентация о России</dc:description>
  <cp:lastModifiedBy/>
  <cp:revision>1</cp:revision>
  <dcterms:created xsi:type="dcterms:W3CDTF">2015-08-12T03:49:12Z</dcterms:created>
  <dcterms:modified xsi:type="dcterms:W3CDTF">2018-02-19T12:44:35Z</dcterms:modified>
  <cp:category>Презентация о России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TC101659601049</vt:lpwstr>
  </property>
</Properties>
</file>